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9"/>
  </p:notesMasterIdLst>
  <p:sldIdLst>
    <p:sldId id="571" r:id="rId5"/>
    <p:sldId id="724" r:id="rId6"/>
    <p:sldId id="268" r:id="rId7"/>
    <p:sldId id="703" r:id="rId8"/>
    <p:sldId id="705" r:id="rId9"/>
    <p:sldId id="605" r:id="rId10"/>
    <p:sldId id="719" r:id="rId11"/>
    <p:sldId id="710" r:id="rId12"/>
    <p:sldId id="712" r:id="rId13"/>
    <p:sldId id="606" r:id="rId14"/>
    <p:sldId id="693" r:id="rId15"/>
    <p:sldId id="696" r:id="rId16"/>
    <p:sldId id="695" r:id="rId17"/>
    <p:sldId id="726" r:id="rId18"/>
    <p:sldId id="697" r:id="rId19"/>
    <p:sldId id="698" r:id="rId20"/>
    <p:sldId id="728" r:id="rId21"/>
    <p:sldId id="694" r:id="rId22"/>
    <p:sldId id="713" r:id="rId23"/>
    <p:sldId id="700" r:id="rId24"/>
    <p:sldId id="699" r:id="rId25"/>
    <p:sldId id="701" r:id="rId26"/>
    <p:sldId id="702" r:id="rId27"/>
    <p:sldId id="314" r:id="rId2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EB1CC76-73F3-7EF9-02FB-62D7318FED58}" name="Gary Shipp" initials="GS" userId="S::g.shipp@communityrail.org.uk::d9b97c6f-ed79-482e-85f6-cdf3b3f02f2c" providerId="AD"/>
  <p188:author id="{8B58DFA3-2835-A486-AB85-7A7F03611047}" name="Jools Townsend" initials="JT" userId="S::jools@acorp.uk.com::673a7ebf-45f5-48f0-beec-195b5a08f04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DD61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1CA52F-B05F-68E7-C0AE-3F8FDF6C13A0}" v="1" dt="2025-01-21T16:18:19.755"/>
    <p1510:client id="{B9A7CAF0-7524-13B8-0EBE-E39BDB071576}" v="1" dt="2025-01-21T16:26:28.96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940"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5/10/relationships/revisionInfo" Target="revisionInfo.xml"/><Relationship Id="rId8" Type="http://schemas.openxmlformats.org/officeDocument/2006/relationships/slide" Target="slides/slide4.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ary Shipp" userId="S::g.shipp@communityrail.org.uk::d9b97c6f-ed79-482e-85f6-cdf3b3f02f2c" providerId="AD" clId="Web-{551CA52F-B05F-68E7-C0AE-3F8FDF6C13A0}"/>
    <pc:docChg chg="modSld">
      <pc:chgData name="Gary Shipp" userId="S::g.shipp@communityrail.org.uk::d9b97c6f-ed79-482e-85f6-cdf3b3f02f2c" providerId="AD" clId="Web-{551CA52F-B05F-68E7-C0AE-3F8FDF6C13A0}" dt="2025-01-21T16:18:19.755" v="0" actId="14100"/>
      <pc:docMkLst>
        <pc:docMk/>
      </pc:docMkLst>
      <pc:sldChg chg="modSp">
        <pc:chgData name="Gary Shipp" userId="S::g.shipp@communityrail.org.uk::d9b97c6f-ed79-482e-85f6-cdf3b3f02f2c" providerId="AD" clId="Web-{551CA52F-B05F-68E7-C0AE-3F8FDF6C13A0}" dt="2025-01-21T16:18:19.755" v="0" actId="14100"/>
        <pc:sldMkLst>
          <pc:docMk/>
          <pc:sldMk cId="3553942679" sldId="314"/>
        </pc:sldMkLst>
        <pc:spChg chg="mod">
          <ac:chgData name="Gary Shipp" userId="S::g.shipp@communityrail.org.uk::d9b97c6f-ed79-482e-85f6-cdf3b3f02f2c" providerId="AD" clId="Web-{551CA52F-B05F-68E7-C0AE-3F8FDF6C13A0}" dt="2025-01-21T16:18:19.755" v="0" actId="14100"/>
          <ac:spMkLst>
            <pc:docMk/>
            <pc:sldMk cId="3553942679" sldId="314"/>
            <ac:spMk id="4" creationId="{462ACBD8-3EBA-F782-1505-3BB4533E253B}"/>
          </ac:spMkLst>
        </pc:spChg>
      </pc:sldChg>
    </pc:docChg>
  </pc:docChgLst>
  <pc:docChgLst>
    <pc:chgData name="Gary Shipp" userId="d9b97c6f-ed79-482e-85f6-cdf3b3f02f2c" providerId="ADAL" clId="{B1F184C4-34CD-4AD5-A9C3-AE5F1E76B5DB}"/>
    <pc:docChg chg="modSld">
      <pc:chgData name="Gary Shipp" userId="d9b97c6f-ed79-482e-85f6-cdf3b3f02f2c" providerId="ADAL" clId="{B1F184C4-34CD-4AD5-A9C3-AE5F1E76B5DB}" dt="2025-01-21T16:27:17.398" v="40" actId="1076"/>
      <pc:docMkLst>
        <pc:docMk/>
      </pc:docMkLst>
      <pc:sldChg chg="modSp mod">
        <pc:chgData name="Gary Shipp" userId="d9b97c6f-ed79-482e-85f6-cdf3b3f02f2c" providerId="ADAL" clId="{B1F184C4-34CD-4AD5-A9C3-AE5F1E76B5DB}" dt="2025-01-21T16:27:17.398" v="40" actId="1076"/>
        <pc:sldMkLst>
          <pc:docMk/>
          <pc:sldMk cId="3553942679" sldId="314"/>
        </pc:sldMkLst>
        <pc:spChg chg="mod">
          <ac:chgData name="Gary Shipp" userId="d9b97c6f-ed79-482e-85f6-cdf3b3f02f2c" providerId="ADAL" clId="{B1F184C4-34CD-4AD5-A9C3-AE5F1E76B5DB}" dt="2025-01-21T16:21:26.030" v="35" actId="14100"/>
          <ac:spMkLst>
            <pc:docMk/>
            <pc:sldMk cId="3553942679" sldId="314"/>
            <ac:spMk id="4" creationId="{462ACBD8-3EBA-F782-1505-3BB4533E253B}"/>
          </ac:spMkLst>
        </pc:spChg>
        <pc:spChg chg="mod">
          <ac:chgData name="Gary Shipp" userId="d9b97c6f-ed79-482e-85f6-cdf3b3f02f2c" providerId="ADAL" clId="{B1F184C4-34CD-4AD5-A9C3-AE5F1E76B5DB}" dt="2025-01-21T16:27:17.398" v="40" actId="1076"/>
          <ac:spMkLst>
            <pc:docMk/>
            <pc:sldMk cId="3553942679" sldId="314"/>
            <ac:spMk id="14" creationId="{92CA6029-F25E-F267-D3F0-04358B1203B6}"/>
          </ac:spMkLst>
        </pc:spChg>
      </pc:sldChg>
    </pc:docChg>
  </pc:docChgLst>
  <pc:docChgLst>
    <pc:chgData name="Gary Shipp" userId="S::g.shipp@communityrail.org.uk::d9b97c6f-ed79-482e-85f6-cdf3b3f02f2c" providerId="AD" clId="Web-{B9A7CAF0-7524-13B8-0EBE-E39BDB071576}"/>
    <pc:docChg chg="modSld">
      <pc:chgData name="Gary Shipp" userId="S::g.shipp@communityrail.org.uk::d9b97c6f-ed79-482e-85f6-cdf3b3f02f2c" providerId="AD" clId="Web-{B9A7CAF0-7524-13B8-0EBE-E39BDB071576}" dt="2025-01-21T16:26:28.960" v="0" actId="1076"/>
      <pc:docMkLst>
        <pc:docMk/>
      </pc:docMkLst>
      <pc:sldChg chg="modSp">
        <pc:chgData name="Gary Shipp" userId="S::g.shipp@communityrail.org.uk::d9b97c6f-ed79-482e-85f6-cdf3b3f02f2c" providerId="AD" clId="Web-{B9A7CAF0-7524-13B8-0EBE-E39BDB071576}" dt="2025-01-21T16:26:28.960" v="0" actId="1076"/>
        <pc:sldMkLst>
          <pc:docMk/>
          <pc:sldMk cId="3553942679" sldId="314"/>
        </pc:sldMkLst>
        <pc:spChg chg="mod">
          <ac:chgData name="Gary Shipp" userId="S::g.shipp@communityrail.org.uk::d9b97c6f-ed79-482e-85f6-cdf3b3f02f2c" providerId="AD" clId="Web-{B9A7CAF0-7524-13B8-0EBE-E39BDB071576}" dt="2025-01-21T16:26:28.960" v="0" actId="1076"/>
          <ac:spMkLst>
            <pc:docMk/>
            <pc:sldMk cId="3553942679" sldId="314"/>
            <ac:spMk id="14" creationId="{92CA6029-F25E-F267-D3F0-04358B1203B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568666-AD27-467B-AB2D-225CBB175E4C}" type="datetimeFigureOut">
              <a:rPr lang="en-GB" smtClean="0"/>
              <a:t>21/01/2025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78F19C-C13F-462C-AE1B-A33C17989F16}" type="slidenum">
              <a:rPr lang="en-GB" smtClean="0"/>
              <a:t>‹#›</a:t>
            </a:fld>
            <a:endParaRPr lang="en-GB"/>
          </a:p>
        </p:txBody>
      </p:sp>
    </p:spTree>
    <p:extLst>
      <p:ext uri="{BB962C8B-B14F-4D97-AF65-F5344CB8AC3E}">
        <p14:creationId xmlns:p14="http://schemas.microsoft.com/office/powerpoint/2010/main" val="31795213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ED44A4B6-E578-4CD6-939F-A847902CDC63}" type="slidenum">
              <a:rPr lang="en-GB" smtClean="0"/>
              <a:t>1</a:t>
            </a:fld>
            <a:endParaRPr lang="en-GB"/>
          </a:p>
        </p:txBody>
      </p:sp>
    </p:spTree>
    <p:extLst>
      <p:ext uri="{BB962C8B-B14F-4D97-AF65-F5344CB8AC3E}">
        <p14:creationId xmlns:p14="http://schemas.microsoft.com/office/powerpoint/2010/main" val="31167178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b="0"/>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10</a:t>
            </a:fld>
            <a:endParaRPr lang="en-GB"/>
          </a:p>
        </p:txBody>
      </p:sp>
    </p:spTree>
    <p:extLst>
      <p:ext uri="{BB962C8B-B14F-4D97-AF65-F5344CB8AC3E}">
        <p14:creationId xmlns:p14="http://schemas.microsoft.com/office/powerpoint/2010/main" val="15386115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solidFill>
                <a:srgbClr val="6DD61F"/>
              </a:solidFill>
              <a:latin typeface="Arial Rounded MT Bold" panose="020F0704030504030204" pitchFamily="34" charset="77"/>
            </a:endParaRPr>
          </a:p>
          <a:p>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11</a:t>
            </a:fld>
            <a:endParaRPr lang="en-GB"/>
          </a:p>
        </p:txBody>
      </p:sp>
    </p:spTree>
    <p:extLst>
      <p:ext uri="{BB962C8B-B14F-4D97-AF65-F5344CB8AC3E}">
        <p14:creationId xmlns:p14="http://schemas.microsoft.com/office/powerpoint/2010/main" val="27906526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a:solidFill>
                <a:srgbClr val="6DD61F"/>
              </a:solidFill>
              <a:latin typeface="Arial Rounded MT Bold" panose="020F0704030504030204" pitchFamily="34" charset="77"/>
            </a:endParaRPr>
          </a:p>
        </p:txBody>
      </p:sp>
      <p:sp>
        <p:nvSpPr>
          <p:cNvPr id="4" name="Slide Number Placeholder 3"/>
          <p:cNvSpPr>
            <a:spLocks noGrp="1"/>
          </p:cNvSpPr>
          <p:nvPr>
            <p:ph type="sldNum" sz="quarter" idx="5"/>
          </p:nvPr>
        </p:nvSpPr>
        <p:spPr/>
        <p:txBody>
          <a:bodyPr/>
          <a:lstStyle/>
          <a:p>
            <a:fld id="{C778F19C-C13F-462C-AE1B-A33C17989F16}" type="slidenum">
              <a:rPr lang="en-GB" smtClean="0"/>
              <a:t>12</a:t>
            </a:fld>
            <a:endParaRPr lang="en-GB"/>
          </a:p>
        </p:txBody>
      </p:sp>
    </p:spTree>
    <p:extLst>
      <p:ext uri="{BB962C8B-B14F-4D97-AF65-F5344CB8AC3E}">
        <p14:creationId xmlns:p14="http://schemas.microsoft.com/office/powerpoint/2010/main" val="1131374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a:solidFill>
                <a:srgbClr val="6DD61F"/>
              </a:solidFill>
              <a:latin typeface="Arial Rounded MT Bold" panose="020F0704030504030204" pitchFamily="34" charset="77"/>
            </a:endParaRPr>
          </a:p>
        </p:txBody>
      </p:sp>
      <p:sp>
        <p:nvSpPr>
          <p:cNvPr id="4" name="Slide Number Placeholder 3"/>
          <p:cNvSpPr>
            <a:spLocks noGrp="1"/>
          </p:cNvSpPr>
          <p:nvPr>
            <p:ph type="sldNum" sz="quarter" idx="5"/>
          </p:nvPr>
        </p:nvSpPr>
        <p:spPr/>
        <p:txBody>
          <a:bodyPr/>
          <a:lstStyle/>
          <a:p>
            <a:fld id="{C778F19C-C13F-462C-AE1B-A33C17989F16}" type="slidenum">
              <a:rPr lang="en-GB" smtClean="0"/>
              <a:t>13</a:t>
            </a:fld>
            <a:endParaRPr lang="en-GB"/>
          </a:p>
        </p:txBody>
      </p:sp>
    </p:spTree>
    <p:extLst>
      <p:ext uri="{BB962C8B-B14F-4D97-AF65-F5344CB8AC3E}">
        <p14:creationId xmlns:p14="http://schemas.microsoft.com/office/powerpoint/2010/main" val="26024155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1">
              <a:solidFill>
                <a:srgbClr val="6DD61F"/>
              </a:solidFill>
              <a:latin typeface="Arial Rounded MT Bold" panose="020F0704030504030204" pitchFamily="34" charset="77"/>
            </a:endParaRPr>
          </a:p>
        </p:txBody>
      </p:sp>
      <p:sp>
        <p:nvSpPr>
          <p:cNvPr id="4" name="Slide Number Placeholder 3"/>
          <p:cNvSpPr>
            <a:spLocks noGrp="1"/>
          </p:cNvSpPr>
          <p:nvPr>
            <p:ph type="sldNum" sz="quarter" idx="5"/>
          </p:nvPr>
        </p:nvSpPr>
        <p:spPr/>
        <p:txBody>
          <a:bodyPr/>
          <a:lstStyle/>
          <a:p>
            <a:fld id="{C778F19C-C13F-462C-AE1B-A33C17989F16}" type="slidenum">
              <a:rPr lang="en-GB" smtClean="0"/>
              <a:t>15</a:t>
            </a:fld>
            <a:endParaRPr lang="en-GB"/>
          </a:p>
        </p:txBody>
      </p:sp>
    </p:spTree>
    <p:extLst>
      <p:ext uri="{BB962C8B-B14F-4D97-AF65-F5344CB8AC3E}">
        <p14:creationId xmlns:p14="http://schemas.microsoft.com/office/powerpoint/2010/main" val="13254461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a:solidFill>
                <a:srgbClr val="6DD61F"/>
              </a:solidFill>
              <a:latin typeface="Arial Rounded MT Bold" panose="020F0704030504030204" pitchFamily="34" charset="77"/>
            </a:endParaRPr>
          </a:p>
        </p:txBody>
      </p:sp>
      <p:sp>
        <p:nvSpPr>
          <p:cNvPr id="4" name="Slide Number Placeholder 3"/>
          <p:cNvSpPr>
            <a:spLocks noGrp="1"/>
          </p:cNvSpPr>
          <p:nvPr>
            <p:ph type="sldNum" sz="quarter" idx="5"/>
          </p:nvPr>
        </p:nvSpPr>
        <p:spPr/>
        <p:txBody>
          <a:bodyPr/>
          <a:lstStyle/>
          <a:p>
            <a:fld id="{C778F19C-C13F-462C-AE1B-A33C17989F16}" type="slidenum">
              <a:rPr lang="en-GB" smtClean="0"/>
              <a:t>16</a:t>
            </a:fld>
            <a:endParaRPr lang="en-GB"/>
          </a:p>
        </p:txBody>
      </p:sp>
    </p:spTree>
    <p:extLst>
      <p:ext uri="{BB962C8B-B14F-4D97-AF65-F5344CB8AC3E}">
        <p14:creationId xmlns:p14="http://schemas.microsoft.com/office/powerpoint/2010/main" val="3118467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17</a:t>
            </a:fld>
            <a:endParaRPr lang="en-GB"/>
          </a:p>
        </p:txBody>
      </p:sp>
    </p:spTree>
    <p:extLst>
      <p:ext uri="{BB962C8B-B14F-4D97-AF65-F5344CB8AC3E}">
        <p14:creationId xmlns:p14="http://schemas.microsoft.com/office/powerpoint/2010/main" val="334414702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0">
              <a:solidFill>
                <a:srgbClr val="6DD61F"/>
              </a:solidFill>
              <a:latin typeface="Arial Rounded MT Bold"/>
            </a:endParaRPr>
          </a:p>
        </p:txBody>
      </p:sp>
      <p:sp>
        <p:nvSpPr>
          <p:cNvPr id="4" name="Slide Number Placeholder 3"/>
          <p:cNvSpPr>
            <a:spLocks noGrp="1"/>
          </p:cNvSpPr>
          <p:nvPr>
            <p:ph type="sldNum" sz="quarter" idx="5"/>
          </p:nvPr>
        </p:nvSpPr>
        <p:spPr/>
        <p:txBody>
          <a:bodyPr/>
          <a:lstStyle/>
          <a:p>
            <a:fld id="{C778F19C-C13F-462C-AE1B-A33C17989F16}" type="slidenum">
              <a:rPr lang="en-GB" smtClean="0"/>
              <a:t>18</a:t>
            </a:fld>
            <a:endParaRPr lang="en-GB"/>
          </a:p>
        </p:txBody>
      </p:sp>
    </p:spTree>
    <p:extLst>
      <p:ext uri="{BB962C8B-B14F-4D97-AF65-F5344CB8AC3E}">
        <p14:creationId xmlns:p14="http://schemas.microsoft.com/office/powerpoint/2010/main" val="9899919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19</a:t>
            </a:fld>
            <a:endParaRPr lang="en-GB"/>
          </a:p>
        </p:txBody>
      </p:sp>
    </p:spTree>
    <p:extLst>
      <p:ext uri="{BB962C8B-B14F-4D97-AF65-F5344CB8AC3E}">
        <p14:creationId xmlns:p14="http://schemas.microsoft.com/office/powerpoint/2010/main" val="24082926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a:p>
        </p:txBody>
      </p:sp>
      <p:sp>
        <p:nvSpPr>
          <p:cNvPr id="4" name="Slide Number Placeholder 3"/>
          <p:cNvSpPr>
            <a:spLocks noGrp="1"/>
          </p:cNvSpPr>
          <p:nvPr>
            <p:ph type="sldNum" sz="quarter" idx="5"/>
          </p:nvPr>
        </p:nvSpPr>
        <p:spPr/>
        <p:txBody>
          <a:bodyPr/>
          <a:lstStyle/>
          <a:p>
            <a:fld id="{C778F19C-C13F-462C-AE1B-A33C17989F16}" type="slidenum">
              <a:rPr lang="en-GB" smtClean="0"/>
              <a:t>24</a:t>
            </a:fld>
            <a:endParaRPr lang="en-GB"/>
          </a:p>
        </p:txBody>
      </p:sp>
    </p:spTree>
    <p:extLst>
      <p:ext uri="{BB962C8B-B14F-4D97-AF65-F5344CB8AC3E}">
        <p14:creationId xmlns:p14="http://schemas.microsoft.com/office/powerpoint/2010/main" val="26760175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2</a:t>
            </a:fld>
            <a:endParaRPr lang="en-GB"/>
          </a:p>
        </p:txBody>
      </p:sp>
    </p:spTree>
    <p:extLst>
      <p:ext uri="{BB962C8B-B14F-4D97-AF65-F5344CB8AC3E}">
        <p14:creationId xmlns:p14="http://schemas.microsoft.com/office/powerpoint/2010/main" val="3566448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3</a:t>
            </a:fld>
            <a:endParaRPr lang="en-GB"/>
          </a:p>
        </p:txBody>
      </p:sp>
    </p:spTree>
    <p:extLst>
      <p:ext uri="{BB962C8B-B14F-4D97-AF65-F5344CB8AC3E}">
        <p14:creationId xmlns:p14="http://schemas.microsoft.com/office/powerpoint/2010/main" val="10108673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a:p>
            <a:endParaRPr lang="en-GB"/>
          </a:p>
          <a:p>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4</a:t>
            </a:fld>
            <a:endParaRPr lang="en-GB"/>
          </a:p>
        </p:txBody>
      </p:sp>
    </p:spTree>
    <p:extLst>
      <p:ext uri="{BB962C8B-B14F-4D97-AF65-F5344CB8AC3E}">
        <p14:creationId xmlns:p14="http://schemas.microsoft.com/office/powerpoint/2010/main" val="3902593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5</a:t>
            </a:fld>
            <a:endParaRPr lang="en-GB"/>
          </a:p>
        </p:txBody>
      </p:sp>
    </p:spTree>
    <p:extLst>
      <p:ext uri="{BB962C8B-B14F-4D97-AF65-F5344CB8AC3E}">
        <p14:creationId xmlns:p14="http://schemas.microsoft.com/office/powerpoint/2010/main" val="7482148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6</a:t>
            </a:fld>
            <a:endParaRPr lang="en-GB"/>
          </a:p>
        </p:txBody>
      </p:sp>
    </p:spTree>
    <p:extLst>
      <p:ext uri="{BB962C8B-B14F-4D97-AF65-F5344CB8AC3E}">
        <p14:creationId xmlns:p14="http://schemas.microsoft.com/office/powerpoint/2010/main" val="50430466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a:p>
        </p:txBody>
      </p:sp>
      <p:sp>
        <p:nvSpPr>
          <p:cNvPr id="4" name="Slide Number Placeholder 3"/>
          <p:cNvSpPr>
            <a:spLocks noGrp="1"/>
          </p:cNvSpPr>
          <p:nvPr>
            <p:ph type="sldNum" sz="quarter" idx="5"/>
          </p:nvPr>
        </p:nvSpPr>
        <p:spPr/>
        <p:txBody>
          <a:bodyPr/>
          <a:lstStyle/>
          <a:p>
            <a:fld id="{C778F19C-C13F-462C-AE1B-A33C17989F16}" type="slidenum">
              <a:rPr lang="en-GB" smtClean="0"/>
              <a:t>7</a:t>
            </a:fld>
            <a:endParaRPr lang="en-GB"/>
          </a:p>
        </p:txBody>
      </p:sp>
    </p:spTree>
    <p:extLst>
      <p:ext uri="{BB962C8B-B14F-4D97-AF65-F5344CB8AC3E}">
        <p14:creationId xmlns:p14="http://schemas.microsoft.com/office/powerpoint/2010/main" val="22512894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a:p>
          <a:p>
            <a:pPr marL="0" marR="0" lvl="0" indent="0" algn="l" defTabSz="914400" rtl="0" eaLnBrk="1" fontAlgn="auto" latinLnBrk="0" hangingPunct="1">
              <a:lnSpc>
                <a:spcPct val="100000"/>
              </a:lnSpc>
              <a:spcBef>
                <a:spcPts val="0"/>
              </a:spcBef>
              <a:spcAft>
                <a:spcPts val="0"/>
              </a:spcAft>
              <a:buClrTx/>
              <a:buSzTx/>
              <a:buFontTx/>
              <a:buNone/>
              <a:tabLst/>
              <a:defRPr/>
            </a:pPr>
            <a:endParaRPr lang="en-GB" b="1"/>
          </a:p>
          <a:p>
            <a:pPr marL="0" marR="0" lvl="0" indent="0" algn="l" defTabSz="914400" rtl="0" eaLnBrk="1" fontAlgn="auto" latinLnBrk="0" hangingPunct="1">
              <a:lnSpc>
                <a:spcPct val="100000"/>
              </a:lnSpc>
              <a:spcBef>
                <a:spcPts val="0"/>
              </a:spcBef>
              <a:spcAft>
                <a:spcPts val="0"/>
              </a:spcAft>
              <a:buClrTx/>
              <a:buSzTx/>
              <a:buFontTx/>
              <a:buNone/>
              <a:tabLst/>
              <a:defRPr/>
            </a:pPr>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8</a:t>
            </a:fld>
            <a:endParaRPr lang="en-GB"/>
          </a:p>
        </p:txBody>
      </p:sp>
    </p:spTree>
    <p:extLst>
      <p:ext uri="{BB962C8B-B14F-4D97-AF65-F5344CB8AC3E}">
        <p14:creationId xmlns:p14="http://schemas.microsoft.com/office/powerpoint/2010/main" val="13180156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C778F19C-C13F-462C-AE1B-A33C17989F16}" type="slidenum">
              <a:rPr lang="en-GB" smtClean="0"/>
              <a:t>9</a:t>
            </a:fld>
            <a:endParaRPr lang="en-GB"/>
          </a:p>
        </p:txBody>
      </p:sp>
    </p:spTree>
    <p:extLst>
      <p:ext uri="{BB962C8B-B14F-4D97-AF65-F5344CB8AC3E}">
        <p14:creationId xmlns:p14="http://schemas.microsoft.com/office/powerpoint/2010/main" val="27751218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22AA4-D85D-3F94-527D-B491FFD4BC5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798C724-6D08-F9D1-8AA9-F29504130C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E1ED8CC-B6E4-DF51-4C8D-A7CE2ED9A275}"/>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5" name="Footer Placeholder 4">
            <a:extLst>
              <a:ext uri="{FF2B5EF4-FFF2-40B4-BE49-F238E27FC236}">
                <a16:creationId xmlns:a16="http://schemas.microsoft.com/office/drawing/2014/main" id="{00853F5B-3B8F-E330-A43F-8CAAF3AB613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E91E09-EE4D-4055-8540-8D0ADF76BF28}"/>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592922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8EF4F3-6A21-B32B-D825-F5EAC7BFBCF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5E655AC-529B-57E9-5CE9-D20401281F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20723C7-FEFB-AAAF-7EC0-C6DC2E829CA8}"/>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5" name="Footer Placeholder 4">
            <a:extLst>
              <a:ext uri="{FF2B5EF4-FFF2-40B4-BE49-F238E27FC236}">
                <a16:creationId xmlns:a16="http://schemas.microsoft.com/office/drawing/2014/main" id="{91D50A67-795F-9042-E2EB-C89CDB78E0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9B92408-5A9B-1C55-BF96-8644A54CB70F}"/>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2962667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9D0D12-9006-1E23-5076-F10330C89B2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C7008E0-AB7F-C45F-9904-7857F9FEB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EE80666C-979F-C7A9-B2BB-B6E3A3349095}"/>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5" name="Footer Placeholder 4">
            <a:extLst>
              <a:ext uri="{FF2B5EF4-FFF2-40B4-BE49-F238E27FC236}">
                <a16:creationId xmlns:a16="http://schemas.microsoft.com/office/drawing/2014/main" id="{A7F3B47B-C1D6-4298-6456-E8169FCD6C6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27B7D71-440C-2273-38A3-ABFC9DC306E5}"/>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1974644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2117F3-DE55-1C0F-848B-4DD3A5CDA6F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ED2DF75-ECB8-22D6-7601-D38745DFA8D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55A3236-E00D-2F56-646D-5D8B1A0043D6}"/>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5" name="Footer Placeholder 4">
            <a:extLst>
              <a:ext uri="{FF2B5EF4-FFF2-40B4-BE49-F238E27FC236}">
                <a16:creationId xmlns:a16="http://schemas.microsoft.com/office/drawing/2014/main" id="{ADA86B75-A04E-ADD6-2C40-37C318C3D71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1F6CF2-50BA-067E-5E8F-D0D906236C62}"/>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1653318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39379-0FB8-8DA2-70F2-746F7E61A3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B9E9214F-6911-B9A7-2755-215C6547D8F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20EE17-CB2D-02A6-44C0-03D76503C693}"/>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5" name="Footer Placeholder 4">
            <a:extLst>
              <a:ext uri="{FF2B5EF4-FFF2-40B4-BE49-F238E27FC236}">
                <a16:creationId xmlns:a16="http://schemas.microsoft.com/office/drawing/2014/main" id="{FBA66E7C-1545-C9F5-DFED-BDF5E52146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7BA1FAE-F2AC-468B-D777-8B32DE4E9EAF}"/>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2484974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A4BA1D-51CF-020D-A3FA-7FC09C6F969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9A5694B-F282-4A44-B18D-BF090905C45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D7FFC41-4934-DDBE-86DD-D71CAEDB638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203E4D3-BE46-7E93-CAE3-E17AB439BB3B}"/>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6" name="Footer Placeholder 5">
            <a:extLst>
              <a:ext uri="{FF2B5EF4-FFF2-40B4-BE49-F238E27FC236}">
                <a16:creationId xmlns:a16="http://schemas.microsoft.com/office/drawing/2014/main" id="{CF4E21C5-6EC2-E4F4-56E5-D913164A87A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A54B4A5-2D8F-798F-33A7-9F8DD7847E34}"/>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21308536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261A2-20EE-7035-915B-2E9AA8FDF86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5178403-9007-1D38-C62B-CD8BFB11B1C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BE58494-0D09-6B80-1732-CC384100A1A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D18BC8CA-94E4-AB8E-9021-56425286497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5E17554-5DDF-4ECF-B70A-9A9198BA44F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E905854-30FE-F189-3D5D-BE710248BD80}"/>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8" name="Footer Placeholder 7">
            <a:extLst>
              <a:ext uri="{FF2B5EF4-FFF2-40B4-BE49-F238E27FC236}">
                <a16:creationId xmlns:a16="http://schemas.microsoft.com/office/drawing/2014/main" id="{01E9BA99-93BD-1E2D-94B5-16E300D5560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A62051D-7146-BBB6-D83A-A9DFA1DA5696}"/>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396169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A52B8-7EB1-1E9D-E032-79B50EB4A027}"/>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602FBCC-973C-9743-C5DC-12CC4693C262}"/>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4" name="Footer Placeholder 3">
            <a:extLst>
              <a:ext uri="{FF2B5EF4-FFF2-40B4-BE49-F238E27FC236}">
                <a16:creationId xmlns:a16="http://schemas.microsoft.com/office/drawing/2014/main" id="{8B1E870E-D490-0D9D-48D4-43ABC67EF92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593DE59-3CAD-17A0-9280-CC1CA7FFFDE5}"/>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13715490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C732E4D-0B03-80F4-F948-7FEC2E8DF1FB}"/>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3" name="Footer Placeholder 2">
            <a:extLst>
              <a:ext uri="{FF2B5EF4-FFF2-40B4-BE49-F238E27FC236}">
                <a16:creationId xmlns:a16="http://schemas.microsoft.com/office/drawing/2014/main" id="{79AF968C-EC4B-F458-9605-F8FC131CD66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2A5034B-278B-2435-7647-4EDFD873199A}"/>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1541514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54406-EF52-357F-6C5D-7A5016E319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02471BA-C85B-9049-90E0-4BB01CB1F2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B256D9B-CB1C-6ECD-41A4-A121211368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2D9FE6-76DD-5B72-F925-AD14F272E76B}"/>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6" name="Footer Placeholder 5">
            <a:extLst>
              <a:ext uri="{FF2B5EF4-FFF2-40B4-BE49-F238E27FC236}">
                <a16:creationId xmlns:a16="http://schemas.microsoft.com/office/drawing/2014/main" id="{E212E71A-4B40-FD05-1E24-B86A2626CFE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C28D23B-9115-B2D2-5CCA-DF1565CEF68C}"/>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728948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5DCCA-5EB5-3C7C-6D65-D1170B34E8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540E873-C12B-2361-0752-38E4988F39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28A053C4-ACFC-77C6-3D11-51EDC87192D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DD72BD1-A8CF-9C69-8553-865FA270AF55}"/>
              </a:ext>
            </a:extLst>
          </p:cNvPr>
          <p:cNvSpPr>
            <a:spLocks noGrp="1"/>
          </p:cNvSpPr>
          <p:nvPr>
            <p:ph type="dt" sz="half" idx="10"/>
          </p:nvPr>
        </p:nvSpPr>
        <p:spPr/>
        <p:txBody>
          <a:bodyPr/>
          <a:lstStyle/>
          <a:p>
            <a:fld id="{C52C9D73-E59D-45CF-AEBB-0C6350AA68E7}" type="datetimeFigureOut">
              <a:rPr lang="en-GB" smtClean="0"/>
              <a:t>21/01/2025</a:t>
            </a:fld>
            <a:endParaRPr lang="en-GB"/>
          </a:p>
        </p:txBody>
      </p:sp>
      <p:sp>
        <p:nvSpPr>
          <p:cNvPr id="6" name="Footer Placeholder 5">
            <a:extLst>
              <a:ext uri="{FF2B5EF4-FFF2-40B4-BE49-F238E27FC236}">
                <a16:creationId xmlns:a16="http://schemas.microsoft.com/office/drawing/2014/main" id="{04915BD7-0A55-A65E-5B91-B1C4767FB3B2}"/>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6745C35-B1C2-0D61-8A1C-FB41FD18444C}"/>
              </a:ext>
            </a:extLst>
          </p:cNvPr>
          <p:cNvSpPr>
            <a:spLocks noGrp="1"/>
          </p:cNvSpPr>
          <p:nvPr>
            <p:ph type="sldNum" sz="quarter" idx="12"/>
          </p:nvPr>
        </p:nvSpPr>
        <p:spPr/>
        <p:txBody>
          <a:bodyPr/>
          <a:lstStyle/>
          <a:p>
            <a:fld id="{2FD7A09C-01C7-4D46-9723-BEC8864BEEE5}" type="slidenum">
              <a:rPr lang="en-GB" smtClean="0"/>
              <a:t>‹#›</a:t>
            </a:fld>
            <a:endParaRPr lang="en-GB"/>
          </a:p>
        </p:txBody>
      </p:sp>
    </p:spTree>
    <p:extLst>
      <p:ext uri="{BB962C8B-B14F-4D97-AF65-F5344CB8AC3E}">
        <p14:creationId xmlns:p14="http://schemas.microsoft.com/office/powerpoint/2010/main" val="2740052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D37267B-CC66-1A11-E210-ED47160F0D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7D8532C-C47F-8A3F-F9F1-371CFF2CA0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E09D8B1-B831-6CD2-261F-424AF06EB1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52C9D73-E59D-45CF-AEBB-0C6350AA68E7}" type="datetimeFigureOut">
              <a:rPr lang="en-GB" smtClean="0"/>
              <a:t>21/01/2025</a:t>
            </a:fld>
            <a:endParaRPr lang="en-GB"/>
          </a:p>
        </p:txBody>
      </p:sp>
      <p:sp>
        <p:nvSpPr>
          <p:cNvPr id="5" name="Footer Placeholder 4">
            <a:extLst>
              <a:ext uri="{FF2B5EF4-FFF2-40B4-BE49-F238E27FC236}">
                <a16:creationId xmlns:a16="http://schemas.microsoft.com/office/drawing/2014/main" id="{564F2520-619B-87EE-E49A-EBF90F4DE96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63E60F50-B5BD-BCED-0F93-22BA8161441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FD7A09C-01C7-4D46-9723-BEC8864BEEE5}" type="slidenum">
              <a:rPr lang="en-GB" smtClean="0"/>
              <a:t>‹#›</a:t>
            </a:fld>
            <a:endParaRPr lang="en-GB"/>
          </a:p>
        </p:txBody>
      </p:sp>
    </p:spTree>
    <p:extLst>
      <p:ext uri="{BB962C8B-B14F-4D97-AF65-F5344CB8AC3E}">
        <p14:creationId xmlns:p14="http://schemas.microsoft.com/office/powerpoint/2010/main" val="27121435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slide" Target="slide16.xml"/><Relationship Id="rId13" Type="http://schemas.openxmlformats.org/officeDocument/2006/relationships/slide" Target="slide23.xml"/><Relationship Id="rId3" Type="http://schemas.openxmlformats.org/officeDocument/2006/relationships/image" Target="../media/image4.png"/><Relationship Id="rId7" Type="http://schemas.openxmlformats.org/officeDocument/2006/relationships/slide" Target="slide15.xml"/><Relationship Id="rId12" Type="http://schemas.openxmlformats.org/officeDocument/2006/relationships/slide" Target="slide22.xml"/><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slide" Target="slide13.xml"/><Relationship Id="rId11" Type="http://schemas.openxmlformats.org/officeDocument/2006/relationships/slide" Target="slide21.xml"/><Relationship Id="rId5" Type="http://schemas.openxmlformats.org/officeDocument/2006/relationships/slide" Target="slide12.xml"/><Relationship Id="rId15" Type="http://schemas.openxmlformats.org/officeDocument/2006/relationships/image" Target="../media/image17.jpeg"/><Relationship Id="rId10" Type="http://schemas.openxmlformats.org/officeDocument/2006/relationships/slide" Target="slide20.xml"/><Relationship Id="rId4" Type="http://schemas.openxmlformats.org/officeDocument/2006/relationships/slide" Target="slide11.xml"/><Relationship Id="rId9" Type="http://schemas.openxmlformats.org/officeDocument/2006/relationships/slide" Target="slide18.xml"/><Relationship Id="rId14" Type="http://schemas.openxmlformats.org/officeDocument/2006/relationships/slide" Target="slide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slide" Target="slide4.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slide" Target="slide4.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slide" Target="slide4.xml"/></Relationships>
</file>

<file path=ppt/slides/_rels/slide14.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slide" Target="slide4.xml"/></Relationships>
</file>

<file path=ppt/slides/_rels/slide17.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slide" Target="slide4.xml"/><Relationship Id="rId5" Type="http://schemas.openxmlformats.org/officeDocument/2006/relationships/hyperlink" Target="https://communityrail.org.uk/wp-content/uploads/2023/06/Outcomes-guidance-final-for-web.pdf" TargetMode="External"/><Relationship Id="rId4" Type="http://schemas.openxmlformats.org/officeDocument/2006/relationships/hyperlink" Target="https://communityrail.org.uk/member-services/grants-funding-and-bursaries/" TargetMode="External"/></Relationships>
</file>

<file path=ppt/slides/_rels/slide19.xml.rels><?xml version="1.0" encoding="UTF-8" standalone="yes"?>
<Relationships xmlns="http://schemas.openxmlformats.org/package/2006/relationships"><Relationship Id="rId8" Type="http://schemas.openxmlformats.org/officeDocument/2006/relationships/hyperlink" Target="https://communityrail.org.uk/reports-and-research/community-rail-and-inclusive-accessible-travel/" TargetMode="External"/><Relationship Id="rId3" Type="http://schemas.openxmlformats.org/officeDocument/2006/relationships/image" Target="../media/image4.png"/><Relationship Id="rId7" Type="http://schemas.openxmlformats.org/officeDocument/2006/relationships/hyperlink" Target="https://communityrail.org.uk/wp-content/uploads/2023/06/Looking-to-the-future_-an-exploration-of-youth-engagement-in-community-rail.pdf"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6" Type="http://schemas.openxmlformats.org/officeDocument/2006/relationships/hyperlink" Target="https://communityrail.org.uk/wp-content/uploads/2023/06/Community-rail-encouraging-and-enabling-modal-shift.pdf" TargetMode="External"/><Relationship Id="rId5" Type="http://schemas.openxmlformats.org/officeDocument/2006/relationships/hyperlink" Target="https://communityrail.org.uk/wp-content/uploads/2023/06/Connected-stations-a-guide-to-community-led-station-travel-planning.pdf" TargetMode="External"/><Relationship Id="rId10" Type="http://schemas.openxmlformats.org/officeDocument/2006/relationships/slide" Target="slide4.xml"/><Relationship Id="rId4" Type="http://schemas.openxmlformats.org/officeDocument/2006/relationships/image" Target="../media/image20.png"/><Relationship Id="rId9" Type="http://schemas.openxmlformats.org/officeDocument/2006/relationships/hyperlink" Target="https://communityrail.org.uk/resources/case-studie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integratedtransport.org.uk/" TargetMode="External"/><Relationship Id="rId4" Type="http://schemas.openxmlformats.org/officeDocument/2006/relationships/hyperlink" Target="http://www.communityrail.org.uk/"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communityrail.org.uk/member-services/impact-reporting-tool/" TargetMode="Externa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slide" Target="slide4.xml"/></Relationships>
</file>

<file path=ppt/slides/_rels/slide21.xml.rels><?xml version="1.0" encoding="UTF-8" standalone="yes"?>
<Relationships xmlns="http://schemas.openxmlformats.org/package/2006/relationships"><Relationship Id="rId8" Type="http://schemas.openxmlformats.org/officeDocument/2006/relationships/slide" Target="slide4.xml"/><Relationship Id="rId3" Type="http://schemas.openxmlformats.org/officeDocument/2006/relationships/hyperlink" Target="https://communityrail.org.uk/wp-content/uploads/2023/06/Engaging-local-media-a-guide-for-community-rail-groups.pdf" TargetMode="External"/><Relationship Id="rId7" Type="http://schemas.openxmlformats.org/officeDocument/2006/relationships/image" Target="../media/image24.jpe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3.jpeg"/><Relationship Id="rId5" Type="http://schemas.openxmlformats.org/officeDocument/2006/relationships/image" Target="../media/image22.jpeg"/><Relationship Id="rId4" Type="http://schemas.openxmlformats.org/officeDocument/2006/relationships/image" Target="../media/image21.jpeg"/></Relationships>
</file>

<file path=ppt/slides/_rels/slide22.xml.rels><?xml version="1.0" encoding="UTF-8" standalone="yes"?>
<Relationships xmlns="http://schemas.openxmlformats.org/package/2006/relationships"><Relationship Id="rId3" Type="http://schemas.openxmlformats.org/officeDocument/2006/relationships/hyperlink" Target="https://communityrail.org.uk/reports-and-research/community-rail-and-inclusive-accessible-travel/" TargetMode="External"/><Relationship Id="rId2" Type="http://schemas.openxmlformats.org/officeDocument/2006/relationships/image" Target="../media/image4.png"/><Relationship Id="rId1" Type="http://schemas.openxmlformats.org/officeDocument/2006/relationships/slideLayout" Target="../slideLayouts/slideLayout1.xml"/><Relationship Id="rId4" Type="http://schemas.openxmlformats.org/officeDocument/2006/relationships/slide" Target="slide4.xml"/></Relationships>
</file>

<file path=ppt/slides/_rels/slide23.xml.rels><?xml version="1.0" encoding="UTF-8" standalone="yes"?>
<Relationships xmlns="http://schemas.openxmlformats.org/package/2006/relationships"><Relationship Id="rId3" Type="http://schemas.openxmlformats.org/officeDocument/2006/relationships/slide" Target="slide4.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hyperlink" Target="https://www.como.org.uk/" TargetMode="External"/><Relationship Id="rId13" Type="http://schemas.openxmlformats.org/officeDocument/2006/relationships/hyperlink" Target="https://www.activetravelengland.gov.uk/" TargetMode="External"/><Relationship Id="rId3" Type="http://schemas.openxmlformats.org/officeDocument/2006/relationships/image" Target="../media/image2.png"/><Relationship Id="rId7" Type="http://schemas.openxmlformats.org/officeDocument/2006/relationships/hyperlink" Target="https://ctauk.org/" TargetMode="External"/><Relationship Id="rId12" Type="http://schemas.openxmlformats.org/officeDocument/2006/relationships/slide" Target="slide4.xml"/><Relationship Id="rId2" Type="http://schemas.openxmlformats.org/officeDocument/2006/relationships/notesSlide" Target="../notesSlides/notesSlide19.xml"/><Relationship Id="rId16" Type="http://schemas.openxmlformats.org/officeDocument/2006/relationships/hyperlink" Target="https://www.buscentreofexcellence.org.uk/" TargetMode="External"/><Relationship Id="rId1" Type="http://schemas.openxmlformats.org/officeDocument/2006/relationships/slideLayout" Target="../slideLayouts/slideLayout1.xml"/><Relationship Id="rId6" Type="http://schemas.openxmlformats.org/officeDocument/2006/relationships/hyperlink" Target="https://bettertransport.org.uk/" TargetMode="External"/><Relationship Id="rId11" Type="http://schemas.openxmlformats.org/officeDocument/2006/relationships/hyperlink" Target="https://www.sustrans.org.uk/" TargetMode="External"/><Relationship Id="rId5" Type="http://schemas.openxmlformats.org/officeDocument/2006/relationships/hyperlink" Target="https://bususers.org/" TargetMode="External"/><Relationship Id="rId15" Type="http://schemas.openxmlformats.org/officeDocument/2006/relationships/hyperlink" Target="https://scotlandsrailway.com/assets/site/Sustainable-Travel-to-Stations-FINAL.pdf" TargetMode="External"/><Relationship Id="rId10" Type="http://schemas.openxmlformats.org/officeDocument/2006/relationships/hyperlink" Target="https://www.livingstreets.org.uk/" TargetMode="External"/><Relationship Id="rId4" Type="http://schemas.openxmlformats.org/officeDocument/2006/relationships/hyperlink" Target="http://www.communityrail.org.uk/" TargetMode="External"/><Relationship Id="rId9" Type="http://schemas.openxmlformats.org/officeDocument/2006/relationships/hyperlink" Target="https://www.cyclinguk.org/" TargetMode="External"/><Relationship Id="rId14" Type="http://schemas.openxmlformats.org/officeDocument/2006/relationships/hyperlink" Target="https://www.cyclerail.co.uk/wp-content/uploads/2023/06/Cycle-rail-guidance-toolkit-3-27062023-LCW.pdf"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hyperlink" Target="mailto:integrated@communityrail.org.uk" TargetMode="External"/><Relationship Id="rId4" Type="http://schemas.openxmlformats.org/officeDocument/2006/relationships/hyperlink" Target="https://communityrail.org.uk/reports-and-research/a-quick-start-guide-for-community-groups-joining-up-transport-modes-and-helping-people-move-sustainably/" TargetMode="External"/></Relationships>
</file>

<file path=ppt/slides/_rels/slide4.xml.rels><?xml version="1.0" encoding="UTF-8" standalone="yes"?>
<Relationships xmlns="http://schemas.openxmlformats.org/package/2006/relationships"><Relationship Id="rId8" Type="http://schemas.openxmlformats.org/officeDocument/2006/relationships/slide" Target="slide7.xml"/><Relationship Id="rId3" Type="http://schemas.openxmlformats.org/officeDocument/2006/relationships/hyperlink" Target="https://www.transport.gov.scot/active-travel/developing-an-active-nation/sustainable-travel-and-the-national-transport-strategy/" TargetMode="External"/><Relationship Id="rId7" Type="http://schemas.openxmlformats.org/officeDocument/2006/relationships/slide" Target="slide6.xml"/><Relationship Id="rId12" Type="http://schemas.openxmlformats.org/officeDocument/2006/relationships/slide" Target="slide24.xm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slide" Target="slide5.xml"/><Relationship Id="rId11" Type="http://schemas.openxmlformats.org/officeDocument/2006/relationships/slide" Target="slide10.xml"/><Relationship Id="rId5" Type="http://schemas.openxmlformats.org/officeDocument/2006/relationships/image" Target="../media/image4.png"/><Relationship Id="rId10" Type="http://schemas.openxmlformats.org/officeDocument/2006/relationships/slide" Target="slide9.xml"/><Relationship Id="rId4" Type="http://schemas.openxmlformats.org/officeDocument/2006/relationships/image" Target="../media/image5.jpeg"/><Relationship Id="rId9" Type="http://schemas.openxmlformats.org/officeDocument/2006/relationships/slide" Target="slide8.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hyperlink" Target="https://www.gov.uk/government/statistics/national-travel-survey-2023"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slide" Target="slide4.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slide" Target="slide4.xml"/></Relationships>
</file>

<file path=ppt/slides/_rels/slide8.xml.rels><?xml version="1.0" encoding="UTF-8" standalone="yes"?>
<Relationships xmlns="http://schemas.openxmlformats.org/package/2006/relationships"><Relationship Id="rId8" Type="http://schemas.openxmlformats.org/officeDocument/2006/relationships/slide" Target="slide4.xml"/><Relationship Id="rId13" Type="http://schemas.openxmlformats.org/officeDocument/2006/relationships/image" Target="../media/image14.jpeg"/><Relationship Id="rId3" Type="http://schemas.openxmlformats.org/officeDocument/2006/relationships/image" Target="../media/image7.jpeg"/><Relationship Id="rId7" Type="http://schemas.openxmlformats.org/officeDocument/2006/relationships/hyperlink" Target="https://thedecisionlab.com/reference-guide/organizational-behavior/the-com-b-model-for-behavior-change" TargetMode="External"/><Relationship Id="rId12" Type="http://schemas.openxmlformats.org/officeDocument/2006/relationships/image" Target="../media/image13.jpe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9.jpeg"/><Relationship Id="rId11" Type="http://schemas.openxmlformats.org/officeDocument/2006/relationships/image" Target="../media/image12.jpeg"/><Relationship Id="rId5" Type="http://schemas.openxmlformats.org/officeDocument/2006/relationships/image" Target="../media/image4.png"/><Relationship Id="rId15" Type="http://schemas.openxmlformats.org/officeDocument/2006/relationships/image" Target="../media/image16.jpeg"/><Relationship Id="rId10" Type="http://schemas.openxmlformats.org/officeDocument/2006/relationships/image" Target="../media/image11.jpeg"/><Relationship Id="rId4" Type="http://schemas.openxmlformats.org/officeDocument/2006/relationships/image" Target="../media/image8.jpeg"/><Relationship Id="rId9" Type="http://schemas.openxmlformats.org/officeDocument/2006/relationships/image" Target="../media/image10.jpeg"/><Relationship Id="rId1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slide" Target="slid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 picture containing drawing, food, room&#10;&#10;Description automatically generated">
            <a:extLst>
              <a:ext uri="{FF2B5EF4-FFF2-40B4-BE49-F238E27FC236}">
                <a16:creationId xmlns:a16="http://schemas.microsoft.com/office/drawing/2014/main" id="{77987B14-703A-4DD2-47D1-2885002A3952}"/>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354622" y="140359"/>
            <a:ext cx="2134461" cy="1356534"/>
          </a:xfrm>
          <a:prstGeom prst="rect">
            <a:avLst/>
          </a:prstGeom>
        </p:spPr>
      </p:pic>
      <p:sp>
        <p:nvSpPr>
          <p:cNvPr id="6" name="TextBox 5">
            <a:extLst>
              <a:ext uri="{FF2B5EF4-FFF2-40B4-BE49-F238E27FC236}">
                <a16:creationId xmlns:a16="http://schemas.microsoft.com/office/drawing/2014/main" id="{E2458028-9783-4677-BADB-B28518FD9A45}"/>
              </a:ext>
            </a:extLst>
          </p:cNvPr>
          <p:cNvSpPr txBox="1"/>
          <p:nvPr/>
        </p:nvSpPr>
        <p:spPr>
          <a:xfrm>
            <a:off x="1423621" y="2931860"/>
            <a:ext cx="6289017" cy="584775"/>
          </a:xfrm>
          <a:prstGeom prst="rect">
            <a:avLst/>
          </a:prstGeom>
          <a:noFill/>
        </p:spPr>
        <p:txBody>
          <a:bodyPr wrap="square" lIns="91440" tIns="45720" rIns="91440" bIns="45720" rtlCol="0" anchor="t">
            <a:spAutoFit/>
          </a:bodyPr>
          <a:lstStyle/>
          <a:p>
            <a:endParaRPr lang="en-GB" sz="3200" b="1">
              <a:solidFill>
                <a:srgbClr val="6DD61F"/>
              </a:solidFill>
              <a:latin typeface="Aptos Display"/>
            </a:endParaRPr>
          </a:p>
        </p:txBody>
      </p:sp>
      <p:sp>
        <p:nvSpPr>
          <p:cNvPr id="3" name="TextBox 2">
            <a:extLst>
              <a:ext uri="{FF2B5EF4-FFF2-40B4-BE49-F238E27FC236}">
                <a16:creationId xmlns:a16="http://schemas.microsoft.com/office/drawing/2014/main" id="{8EF13265-BD67-BDA3-1100-82B1B07DC500}"/>
              </a:ext>
            </a:extLst>
          </p:cNvPr>
          <p:cNvSpPr txBox="1"/>
          <p:nvPr/>
        </p:nvSpPr>
        <p:spPr>
          <a:xfrm>
            <a:off x="1083128" y="2032874"/>
            <a:ext cx="9878785" cy="3508653"/>
          </a:xfrm>
          <a:prstGeom prst="rect">
            <a:avLst/>
          </a:prstGeom>
          <a:noFill/>
        </p:spPr>
        <p:txBody>
          <a:bodyPr wrap="square" lIns="91440" tIns="45720" rIns="91440" bIns="45720" rtlCol="0" anchor="t">
            <a:spAutoFit/>
          </a:bodyPr>
          <a:lstStyle/>
          <a:p>
            <a:r>
              <a:rPr lang="en-GB" sz="4400" b="1">
                <a:solidFill>
                  <a:srgbClr val="6DD61F"/>
                </a:solidFill>
                <a:latin typeface="Aptos"/>
                <a:ea typeface="Aptos" panose="020B0004020202020204" pitchFamily="34" charset="0"/>
                <a:cs typeface="Aptos" panose="020B0004020202020204" pitchFamily="34" charset="0"/>
              </a:rPr>
              <a:t>A</a:t>
            </a:r>
            <a:r>
              <a:rPr lang="en-GB" sz="4400" b="1">
                <a:solidFill>
                  <a:srgbClr val="6DD61F"/>
                </a:solidFill>
                <a:effectLst/>
                <a:latin typeface="Aptos"/>
                <a:ea typeface="Aptos" panose="020B0004020202020204" pitchFamily="34" charset="0"/>
                <a:cs typeface="Aptos" panose="020B0004020202020204" pitchFamily="34" charset="0"/>
              </a:rPr>
              <a:t> quick-start guide for community groups: </a:t>
            </a:r>
            <a:r>
              <a:rPr lang="en-GB" sz="4400" b="1">
                <a:solidFill>
                  <a:srgbClr val="6DD61F"/>
                </a:solidFill>
                <a:latin typeface="Aptos"/>
                <a:ea typeface="Aptos" panose="020B0004020202020204" pitchFamily="34" charset="0"/>
                <a:cs typeface="Aptos" panose="020B0004020202020204" pitchFamily="34" charset="0"/>
              </a:rPr>
              <a:t>J</a:t>
            </a:r>
            <a:r>
              <a:rPr lang="en-GB" sz="4400" b="1">
                <a:solidFill>
                  <a:srgbClr val="6DD61F"/>
                </a:solidFill>
                <a:effectLst/>
                <a:latin typeface="Aptos"/>
                <a:ea typeface="Aptos" panose="020B0004020202020204" pitchFamily="34" charset="0"/>
                <a:cs typeface="Aptos" panose="020B0004020202020204" pitchFamily="34" charset="0"/>
              </a:rPr>
              <a:t>oining up transport modes and helping people move sustainably</a:t>
            </a:r>
          </a:p>
          <a:p>
            <a:endParaRPr lang="en-GB" b="1" i="1">
              <a:solidFill>
                <a:srgbClr val="6DD61F"/>
              </a:solidFill>
            </a:endParaRPr>
          </a:p>
          <a:p>
            <a:r>
              <a:rPr lang="en-GB" sz="2400">
                <a:solidFill>
                  <a:srgbClr val="6DD61F"/>
                </a:solidFill>
              </a:rPr>
              <a:t>For community rail partnerships, volunteer-led station groups, and any community organisation with an interest in developing and promoting sustainable, inclusive transport.</a:t>
            </a:r>
          </a:p>
        </p:txBody>
      </p:sp>
      <p:sp>
        <p:nvSpPr>
          <p:cNvPr id="4" name="TextBox 3">
            <a:extLst>
              <a:ext uri="{FF2B5EF4-FFF2-40B4-BE49-F238E27FC236}">
                <a16:creationId xmlns:a16="http://schemas.microsoft.com/office/drawing/2014/main" id="{6C6CD65A-6A2A-D174-9D5E-02DC7CC17079}"/>
              </a:ext>
            </a:extLst>
          </p:cNvPr>
          <p:cNvSpPr txBox="1"/>
          <p:nvPr/>
        </p:nvSpPr>
        <p:spPr>
          <a:xfrm>
            <a:off x="8551817" y="5707835"/>
            <a:ext cx="1926770" cy="461665"/>
          </a:xfrm>
          <a:prstGeom prst="rect">
            <a:avLst/>
          </a:prstGeom>
          <a:noFill/>
        </p:spPr>
        <p:txBody>
          <a:bodyPr wrap="square" rtlCol="0">
            <a:spAutoFit/>
          </a:bodyPr>
          <a:lstStyle/>
          <a:p>
            <a:r>
              <a:rPr lang="en-GB" sz="2400" b="1"/>
              <a:t>2025 version</a:t>
            </a:r>
          </a:p>
        </p:txBody>
      </p:sp>
    </p:spTree>
    <p:extLst>
      <p:ext uri="{BB962C8B-B14F-4D97-AF65-F5344CB8AC3E}">
        <p14:creationId xmlns:p14="http://schemas.microsoft.com/office/powerpoint/2010/main" val="21281961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69072852-775B-4138-99FD-FEDE22EDE5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AD9CE4A4-444B-4A67-AA98-3086A63B9739}"/>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008010A-F5B8-4B62-BABA-EDEBE3ECD554}"/>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85FCA32A-99D3-4B42-B26C-8C82E7A1C51D}"/>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539ACB4-FABC-4215-BC6D-690E1501DD07}"/>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FA300C1F-5280-4D9B-B18B-A48D5C6ED51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D8A9730-3C2A-4CF5-9C44-C2A758FF820F}"/>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D31D81F2-071F-0997-E4A6-54A6B9DCF1FC}"/>
              </a:ext>
            </a:extLst>
          </p:cNvPr>
          <p:cNvSpPr txBox="1"/>
          <p:nvPr/>
        </p:nvSpPr>
        <p:spPr>
          <a:xfrm>
            <a:off x="841512" y="1378709"/>
            <a:ext cx="10324837" cy="4664482"/>
          </a:xfrm>
          <a:prstGeom prst="rect">
            <a:avLst/>
          </a:prstGeom>
          <a:noFill/>
        </p:spPr>
        <p:txBody>
          <a:bodyPr wrap="square" lIns="91440" tIns="45720" rIns="91440" bIns="45720" rtlCol="0" anchor="t">
            <a:spAutoFit/>
          </a:bodyPr>
          <a:lstStyle/>
          <a:p>
            <a:pPr>
              <a:lnSpc>
                <a:spcPct val="107000"/>
              </a:lnSpc>
              <a:spcAft>
                <a:spcPts val="800"/>
              </a:spcAft>
            </a:pPr>
            <a:r>
              <a:rPr lang="en-GB"/>
              <a:t>Keeping in mind the concept of the integrated travel ‘puzzle’, the importance of community engagement and the theory of behaviour change, we can now introduce our ten-step approach:</a:t>
            </a:r>
            <a:endParaRPr lang="en-GB">
              <a:hlinkClick r:id="rId4" action="ppaction://hlinksldjump"/>
            </a:endParaRPr>
          </a:p>
          <a:p>
            <a:pPr>
              <a:lnSpc>
                <a:spcPct val="107000"/>
              </a:lnSpc>
              <a:spcAft>
                <a:spcPts val="800"/>
              </a:spcAft>
            </a:pPr>
            <a:r>
              <a:rPr lang="en-GB" b="1">
                <a:hlinkClick r:id="rId4" action="ppaction://hlinksldjump"/>
              </a:rPr>
              <a:t>1 - What’s already out there? – people, plans, data and resources</a:t>
            </a:r>
            <a:endParaRPr lang="en-GB" b="1"/>
          </a:p>
          <a:p>
            <a:pPr>
              <a:lnSpc>
                <a:spcPct val="107000"/>
              </a:lnSpc>
              <a:spcAft>
                <a:spcPts val="800"/>
              </a:spcAft>
            </a:pPr>
            <a:r>
              <a:rPr lang="en-GB" b="1">
                <a:hlinkClick r:id="rId5" action="ppaction://hlinksldjump"/>
              </a:rPr>
              <a:t>2 - Get a team together – working on your puzzle collectively</a:t>
            </a:r>
            <a:endParaRPr lang="en-GB" b="1"/>
          </a:p>
          <a:p>
            <a:pPr>
              <a:lnSpc>
                <a:spcPct val="107000"/>
              </a:lnSpc>
              <a:spcAft>
                <a:spcPts val="800"/>
              </a:spcAft>
            </a:pPr>
            <a:r>
              <a:rPr lang="en-GB" b="1">
                <a:hlinkClick r:id="rId6" action="ppaction://hlinksldjump"/>
              </a:rPr>
              <a:t>3 - Engage the community – they have the knowledge</a:t>
            </a:r>
            <a:endParaRPr lang="en-GB" b="1"/>
          </a:p>
          <a:p>
            <a:pPr>
              <a:lnSpc>
                <a:spcPct val="107000"/>
              </a:lnSpc>
              <a:spcAft>
                <a:spcPts val="800"/>
              </a:spcAft>
            </a:pPr>
            <a:r>
              <a:rPr lang="en-GB" b="1">
                <a:hlinkClick r:id="rId7" action="ppaction://hlinksldjump"/>
              </a:rPr>
              <a:t>4 - Design your picture together – everyone on the same page</a:t>
            </a:r>
            <a:endParaRPr lang="en-GB" b="1"/>
          </a:p>
          <a:p>
            <a:pPr>
              <a:lnSpc>
                <a:spcPct val="107000"/>
              </a:lnSpc>
              <a:spcAft>
                <a:spcPts val="800"/>
              </a:spcAft>
            </a:pPr>
            <a:r>
              <a:rPr lang="en-GB" b="1">
                <a:hlinkClick r:id="rId8" action="ppaction://hlinksldjump"/>
              </a:rPr>
              <a:t>5 - Agree where to start – who and what to target</a:t>
            </a:r>
            <a:endParaRPr lang="en-GB" b="1"/>
          </a:p>
          <a:p>
            <a:pPr>
              <a:lnSpc>
                <a:spcPct val="107000"/>
              </a:lnSpc>
              <a:spcAft>
                <a:spcPts val="800"/>
              </a:spcAft>
            </a:pPr>
            <a:r>
              <a:rPr lang="en-GB" b="1">
                <a:hlinkClick r:id="rId9" action="ppaction://hlinksldjump"/>
              </a:rPr>
              <a:t>6 - Make things happen – helping behaviours change</a:t>
            </a:r>
            <a:endParaRPr lang="en-GB" b="1"/>
          </a:p>
          <a:p>
            <a:pPr>
              <a:lnSpc>
                <a:spcPct val="107000"/>
              </a:lnSpc>
              <a:spcAft>
                <a:spcPts val="800"/>
              </a:spcAft>
            </a:pPr>
            <a:r>
              <a:rPr lang="en-GB" b="1">
                <a:hlinkClick r:id="rId10" action="ppaction://hlinksldjump"/>
              </a:rPr>
              <a:t>7 - Measure impact – finding out what’s worked</a:t>
            </a:r>
            <a:endParaRPr lang="en-GB" b="1"/>
          </a:p>
          <a:p>
            <a:pPr>
              <a:lnSpc>
                <a:spcPct val="107000"/>
              </a:lnSpc>
              <a:spcAft>
                <a:spcPts val="800"/>
              </a:spcAft>
            </a:pPr>
            <a:r>
              <a:rPr lang="en-GB" b="1">
                <a:hlinkClick r:id="rId11" action="ppaction://hlinksldjump"/>
              </a:rPr>
              <a:t>8 - Celebrate your achievements – showing progress and inspiring others</a:t>
            </a:r>
            <a:endParaRPr lang="en-GB" b="1"/>
          </a:p>
          <a:p>
            <a:pPr>
              <a:lnSpc>
                <a:spcPct val="107000"/>
              </a:lnSpc>
              <a:spcAft>
                <a:spcPts val="800"/>
              </a:spcAft>
            </a:pPr>
            <a:r>
              <a:rPr lang="en-GB" b="1">
                <a:hlinkClick r:id="rId12" action="ppaction://hlinksldjump"/>
              </a:rPr>
              <a:t>9 - Widening your reach – lesser seen groups and influencing policy</a:t>
            </a:r>
            <a:endParaRPr lang="en-GB" b="1"/>
          </a:p>
          <a:p>
            <a:pPr>
              <a:lnSpc>
                <a:spcPct val="107000"/>
              </a:lnSpc>
              <a:spcAft>
                <a:spcPts val="800"/>
              </a:spcAft>
            </a:pPr>
            <a:r>
              <a:rPr lang="en-GB" b="1">
                <a:hlinkClick r:id="rId13" action="ppaction://hlinksldjump"/>
              </a:rPr>
              <a:t>10 - Keeping going – plan, do, review, repeat</a:t>
            </a:r>
            <a:endParaRPr lang="en-GB" b="1"/>
          </a:p>
        </p:txBody>
      </p:sp>
      <p:sp>
        <p:nvSpPr>
          <p:cNvPr id="4" name="TextBox 3">
            <a:extLst>
              <a:ext uri="{FF2B5EF4-FFF2-40B4-BE49-F238E27FC236}">
                <a16:creationId xmlns:a16="http://schemas.microsoft.com/office/drawing/2014/main" id="{7D6B5254-859B-98BA-CE27-5043CD9C841D}"/>
              </a:ext>
            </a:extLst>
          </p:cNvPr>
          <p:cNvSpPr txBox="1"/>
          <p:nvPr/>
        </p:nvSpPr>
        <p:spPr>
          <a:xfrm>
            <a:off x="718786" y="628692"/>
            <a:ext cx="10403716" cy="584775"/>
          </a:xfrm>
          <a:prstGeom prst="rect">
            <a:avLst/>
          </a:prstGeom>
          <a:noFill/>
        </p:spPr>
        <p:txBody>
          <a:bodyPr wrap="square" lIns="91440" tIns="45720" rIns="91440" bIns="45720" rtlCol="0" anchor="t">
            <a:spAutoFit/>
          </a:bodyPr>
          <a:lstStyle/>
          <a:p>
            <a:r>
              <a:rPr lang="en-US" sz="3200" b="1">
                <a:solidFill>
                  <a:srgbClr val="6DD61F"/>
                </a:solidFill>
                <a:latin typeface="Arial Rounded MT Bold"/>
              </a:rPr>
              <a:t>Ten steps to better integrated transport</a:t>
            </a:r>
          </a:p>
        </p:txBody>
      </p:sp>
      <p:grpSp>
        <p:nvGrpSpPr>
          <p:cNvPr id="11" name="Group 10">
            <a:extLst>
              <a:ext uri="{FF2B5EF4-FFF2-40B4-BE49-F238E27FC236}">
                <a16:creationId xmlns:a16="http://schemas.microsoft.com/office/drawing/2014/main" id="{AC0D616B-B5C4-CCA6-C6C2-0E21DBC7CD85}"/>
              </a:ext>
            </a:extLst>
          </p:cNvPr>
          <p:cNvGrpSpPr/>
          <p:nvPr/>
        </p:nvGrpSpPr>
        <p:grpSpPr>
          <a:xfrm>
            <a:off x="10167267" y="6375706"/>
            <a:ext cx="1664473" cy="276999"/>
            <a:chOff x="10167267" y="6375706"/>
            <a:chExt cx="1664473" cy="276999"/>
          </a:xfrm>
        </p:grpSpPr>
        <p:sp>
          <p:nvSpPr>
            <p:cNvPr id="13" name="TextBox 12">
              <a:extLst>
                <a:ext uri="{FF2B5EF4-FFF2-40B4-BE49-F238E27FC236}">
                  <a16:creationId xmlns:a16="http://schemas.microsoft.com/office/drawing/2014/main" id="{C90C1CCA-B767-038D-2771-C1A22E9EC0C7}"/>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14"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4" name="Straight Arrow Connector 13">
              <a:hlinkClick r:id="rId14" action="ppaction://hlinksldjump"/>
              <a:extLst>
                <a:ext uri="{FF2B5EF4-FFF2-40B4-BE49-F238E27FC236}">
                  <a16:creationId xmlns:a16="http://schemas.microsoft.com/office/drawing/2014/main" id="{45F4A873-7D66-A8EF-CEBA-D454E1868691}"/>
                </a:ext>
              </a:extLst>
            </p:cNvPr>
            <p:cNvCxnSpPr>
              <a:cxnSpLocks/>
              <a:stCxn id="13"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pic>
        <p:nvPicPr>
          <p:cNvPr id="9" name="Picture 8" descr="A cartoon of a almond&#10;&#10;Description automatically generated">
            <a:extLst>
              <a:ext uri="{FF2B5EF4-FFF2-40B4-BE49-F238E27FC236}">
                <a16:creationId xmlns:a16="http://schemas.microsoft.com/office/drawing/2014/main" id="{B58FE817-57B6-BB8D-BDEF-A529F21B9356}"/>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8842911" y="2205175"/>
            <a:ext cx="2648712" cy="3593592"/>
          </a:xfrm>
          <a:prstGeom prst="rect">
            <a:avLst/>
          </a:prstGeom>
        </p:spPr>
      </p:pic>
    </p:spTree>
    <p:extLst>
      <p:ext uri="{BB962C8B-B14F-4D97-AF65-F5344CB8AC3E}">
        <p14:creationId xmlns:p14="http://schemas.microsoft.com/office/powerpoint/2010/main" val="20546471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A94F15-9E85-6010-7596-9B6E5534748D}"/>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EBB2565D-58C1-22FE-BC47-DA4641172CA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C4E32769-C54E-B41D-3FDA-073D16DF367E}"/>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7ACDA997-E98F-6541-8C8E-13CBEEE275E7}"/>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3C507C81-9556-BC48-1DCC-E9E668D01B34}"/>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3B2EE8ED-8BB9-B995-7713-6A1E53906ADB}"/>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64300DD7-6017-8A6E-CF7C-17DABC81753D}"/>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906BB53C-6623-A110-33D3-66BB0D2EFDEA}"/>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92AECCB3-4BD2-47E5-2425-751012812F61}"/>
              </a:ext>
            </a:extLst>
          </p:cNvPr>
          <p:cNvSpPr txBox="1"/>
          <p:nvPr/>
        </p:nvSpPr>
        <p:spPr>
          <a:xfrm>
            <a:off x="559780" y="514122"/>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Step 1 - What’s already out there?</a:t>
            </a:r>
            <a:endParaRPr lang="en-US" sz="2400" b="1">
              <a:solidFill>
                <a:srgbClr val="003DAD"/>
              </a:solidFill>
              <a:latin typeface="Arial Rounded MT Bold" panose="020F0704030504030204" pitchFamily="34" charset="77"/>
            </a:endParaRPr>
          </a:p>
        </p:txBody>
      </p:sp>
      <p:sp>
        <p:nvSpPr>
          <p:cNvPr id="9" name="TextBox 8">
            <a:extLst>
              <a:ext uri="{FF2B5EF4-FFF2-40B4-BE49-F238E27FC236}">
                <a16:creationId xmlns:a16="http://schemas.microsoft.com/office/drawing/2014/main" id="{FFB6EF11-C2F0-023D-FCC5-0F4A2A5935DF}"/>
              </a:ext>
            </a:extLst>
          </p:cNvPr>
          <p:cNvSpPr txBox="1"/>
          <p:nvPr/>
        </p:nvSpPr>
        <p:spPr>
          <a:xfrm>
            <a:off x="616306" y="1165351"/>
            <a:ext cx="6096000" cy="523220"/>
          </a:xfrm>
          <a:prstGeom prst="rect">
            <a:avLst/>
          </a:prstGeom>
          <a:noFill/>
        </p:spPr>
        <p:txBody>
          <a:bodyPr wrap="square">
            <a:spAutoFit/>
          </a:bodyPr>
          <a:lstStyle/>
          <a:p>
            <a:r>
              <a:rPr lang="en-GB" sz="2800" b="1"/>
              <a:t>People, plans, data and resources</a:t>
            </a:r>
          </a:p>
        </p:txBody>
      </p:sp>
      <p:sp>
        <p:nvSpPr>
          <p:cNvPr id="11" name="TextBox 10">
            <a:extLst>
              <a:ext uri="{FF2B5EF4-FFF2-40B4-BE49-F238E27FC236}">
                <a16:creationId xmlns:a16="http://schemas.microsoft.com/office/drawing/2014/main" id="{73398DD6-031F-89D7-3B7F-E92CD4024D79}"/>
              </a:ext>
            </a:extLst>
          </p:cNvPr>
          <p:cNvSpPr txBox="1"/>
          <p:nvPr/>
        </p:nvSpPr>
        <p:spPr>
          <a:xfrm>
            <a:off x="616307" y="1688571"/>
            <a:ext cx="11205580" cy="3416320"/>
          </a:xfrm>
          <a:prstGeom prst="rect">
            <a:avLst/>
          </a:prstGeom>
          <a:noFill/>
        </p:spPr>
        <p:txBody>
          <a:bodyPr wrap="square" lIns="91440" tIns="45720" rIns="91440" bIns="45720" rtlCol="0" anchor="t">
            <a:spAutoFit/>
          </a:bodyPr>
          <a:lstStyle/>
          <a:p>
            <a:r>
              <a:rPr lang="en-GB"/>
              <a:t>Chances are that someone, somewhere, will already have done or be doing </a:t>
            </a:r>
            <a:r>
              <a:rPr lang="en-GB" b="1"/>
              <a:t>work that you can build on</a:t>
            </a:r>
            <a:r>
              <a:rPr lang="en-GB"/>
              <a:t>. This could be looking at ideas and best practice from somewhere else or finding activities already taking place locally to you. Time spent identifying key people, plans, data and resources now can help identify </a:t>
            </a:r>
            <a:r>
              <a:rPr lang="en-GB" b="1"/>
              <a:t>key allies to work with</a:t>
            </a:r>
            <a:r>
              <a:rPr lang="en-GB"/>
              <a:t> as well as </a:t>
            </a:r>
            <a:r>
              <a:rPr lang="en-GB" b="1"/>
              <a:t>preventing you from ‘reinventing the wheel’</a:t>
            </a:r>
            <a:r>
              <a:rPr lang="en-GB"/>
              <a:t>. Below are some examples of what to look for:</a:t>
            </a:r>
          </a:p>
          <a:p>
            <a:pPr algn="l"/>
            <a:endParaRPr lang="en-GB"/>
          </a:p>
          <a:p>
            <a:pPr algn="l"/>
            <a:endParaRPr lang="en-GB" b="1"/>
          </a:p>
          <a:p>
            <a:pPr algn="l"/>
            <a:endParaRPr lang="en-GB" b="1"/>
          </a:p>
          <a:p>
            <a:pPr algn="l"/>
            <a:endParaRPr lang="en-GB" b="1"/>
          </a:p>
          <a:p>
            <a:pPr algn="l"/>
            <a:endParaRPr lang="en-GB"/>
          </a:p>
          <a:p>
            <a:pPr algn="l"/>
            <a:endParaRPr lang="en-GB"/>
          </a:p>
          <a:p>
            <a:pPr algn="l"/>
            <a:endParaRPr lang="en-GB">
              <a:highlight>
                <a:srgbClr val="FFFF00"/>
              </a:highlight>
            </a:endParaRPr>
          </a:p>
          <a:p>
            <a:pPr algn="l"/>
            <a:endParaRPr lang="en-GB"/>
          </a:p>
        </p:txBody>
      </p:sp>
      <p:graphicFrame>
        <p:nvGraphicFramePr>
          <p:cNvPr id="2" name="Table 1">
            <a:extLst>
              <a:ext uri="{FF2B5EF4-FFF2-40B4-BE49-F238E27FC236}">
                <a16:creationId xmlns:a16="http://schemas.microsoft.com/office/drawing/2014/main" id="{A810BCD1-888E-60AF-11B4-79F30FF23AD7}"/>
              </a:ext>
            </a:extLst>
          </p:cNvPr>
          <p:cNvGraphicFramePr>
            <a:graphicFrameLocks noGrp="1"/>
          </p:cNvGraphicFramePr>
          <p:nvPr>
            <p:extLst>
              <p:ext uri="{D42A27DB-BD31-4B8C-83A1-F6EECF244321}">
                <p14:modId xmlns:p14="http://schemas.microsoft.com/office/powerpoint/2010/main" val="3782475779"/>
              </p:ext>
            </p:extLst>
          </p:nvPr>
        </p:nvGraphicFramePr>
        <p:xfrm>
          <a:off x="502436" y="3100004"/>
          <a:ext cx="11433322" cy="3076570"/>
        </p:xfrm>
        <a:graphic>
          <a:graphicData uri="http://schemas.openxmlformats.org/drawingml/2006/table">
            <a:tbl>
              <a:tblPr firstRow="1" bandRow="1">
                <a:tableStyleId>{5C22544A-7EE6-4342-B048-85BDC9FD1C3A}</a:tableStyleId>
              </a:tblPr>
              <a:tblGrid>
                <a:gridCol w="5716661">
                  <a:extLst>
                    <a:ext uri="{9D8B030D-6E8A-4147-A177-3AD203B41FA5}">
                      <a16:colId xmlns:a16="http://schemas.microsoft.com/office/drawing/2014/main" val="390899207"/>
                    </a:ext>
                  </a:extLst>
                </a:gridCol>
                <a:gridCol w="5716661">
                  <a:extLst>
                    <a:ext uri="{9D8B030D-6E8A-4147-A177-3AD203B41FA5}">
                      <a16:colId xmlns:a16="http://schemas.microsoft.com/office/drawing/2014/main" val="2272338816"/>
                    </a:ext>
                  </a:extLst>
                </a:gridCol>
              </a:tblGrid>
              <a:tr h="1821082">
                <a:tc>
                  <a:txBody>
                    <a:bodyPr/>
                    <a:lstStyle/>
                    <a:p>
                      <a:pPr algn="ctr"/>
                      <a:r>
                        <a:rPr lang="en-GB" b="1">
                          <a:solidFill>
                            <a:schemeClr val="tx1"/>
                          </a:solidFill>
                        </a:rPr>
                        <a:t>People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b="0">
                          <a:solidFill>
                            <a:schemeClr val="tx1"/>
                          </a:solidFill>
                        </a:rPr>
                        <a:t>Individuals/groups actively involved in campaigning</a:t>
                      </a:r>
                    </a:p>
                    <a:p>
                      <a:pPr marL="285750" indent="-285750" algn="l">
                        <a:buFont typeface="Arial" panose="020B0604020202020204" pitchFamily="34" charset="0"/>
                        <a:buChar char="•"/>
                      </a:pPr>
                      <a:r>
                        <a:rPr lang="en-GB" b="0">
                          <a:solidFill>
                            <a:schemeClr val="tx1"/>
                          </a:solidFill>
                        </a:rPr>
                        <a:t>Community groups and charities wanting to improve access for their service users</a:t>
                      </a:r>
                    </a:p>
                    <a:p>
                      <a:pPr marL="285750" indent="-285750" algn="l">
                        <a:buFont typeface="Arial" panose="020B0604020202020204" pitchFamily="34" charset="0"/>
                        <a:buChar char="•"/>
                      </a:pPr>
                      <a:r>
                        <a:rPr lang="en-GB" b="0">
                          <a:solidFill>
                            <a:schemeClr val="tx1"/>
                          </a:solidFill>
                        </a:rPr>
                        <a:t>Education and healthcare providers</a:t>
                      </a:r>
                    </a:p>
                    <a:p>
                      <a:pPr marL="285750" indent="-285750" algn="l">
                        <a:buFont typeface="Arial" panose="020B0604020202020204" pitchFamily="34" charset="0"/>
                        <a:buChar char="•"/>
                      </a:pPr>
                      <a:r>
                        <a:rPr lang="en-GB" b="0">
                          <a:solidFill>
                            <a:schemeClr val="tx1"/>
                          </a:solidFill>
                        </a:rPr>
                        <a:t>Transport operators and interested businesses</a:t>
                      </a:r>
                    </a:p>
                  </a:txBody>
                  <a:tcPr>
                    <a:solidFill>
                      <a:schemeClr val="bg2"/>
                    </a:solidFill>
                  </a:tcPr>
                </a:tc>
                <a:tc>
                  <a:txBody>
                    <a:bodyPr/>
                    <a:lstStyle/>
                    <a:p>
                      <a:pPr algn="ctr"/>
                      <a:r>
                        <a:rPr lang="en-GB" b="1">
                          <a:solidFill>
                            <a:schemeClr val="tx1"/>
                          </a:solidFill>
                        </a:rPr>
                        <a:t>Plans</a:t>
                      </a:r>
                    </a:p>
                    <a:p>
                      <a:pPr marL="285750" indent="-285750">
                        <a:buFont typeface="Arial" panose="020B0604020202020204" pitchFamily="34" charset="0"/>
                        <a:buChar char="•"/>
                      </a:pPr>
                      <a:r>
                        <a:rPr lang="en-GB" b="0">
                          <a:solidFill>
                            <a:schemeClr val="tx1"/>
                          </a:solidFill>
                        </a:rPr>
                        <a:t>Station Travel Plans  (Train Operators)</a:t>
                      </a:r>
                    </a:p>
                    <a:p>
                      <a:pPr marL="285750" indent="-285750">
                        <a:buFont typeface="Arial" panose="020B0604020202020204" pitchFamily="34" charset="0"/>
                        <a:buChar char="•"/>
                      </a:pPr>
                      <a:r>
                        <a:rPr lang="en-GB" b="0">
                          <a:solidFill>
                            <a:schemeClr val="tx1"/>
                          </a:solidFill>
                        </a:rPr>
                        <a:t>School and Hospital Travel Plans</a:t>
                      </a:r>
                    </a:p>
                    <a:p>
                      <a:pPr marL="285750" lvl="0" indent="-285750">
                        <a:buFont typeface="Arial" panose="020B0604020202020204" pitchFamily="34" charset="0"/>
                        <a:buChar char="•"/>
                      </a:pPr>
                      <a:r>
                        <a:rPr lang="en-GB" b="0">
                          <a:solidFill>
                            <a:schemeClr val="tx1"/>
                          </a:solidFill>
                        </a:rPr>
                        <a:t>Local Transport Plan, Local Cycling &amp; Walking Infrastructure Plan (Highways Authority)</a:t>
                      </a:r>
                    </a:p>
                    <a:p>
                      <a:pPr marL="285750" lvl="0" indent="-285750">
                        <a:buFont typeface="Arial" panose="020B0604020202020204" pitchFamily="34" charset="0"/>
                        <a:buChar char="•"/>
                      </a:pPr>
                      <a:r>
                        <a:rPr lang="en-GB" b="0">
                          <a:solidFill>
                            <a:schemeClr val="tx1"/>
                          </a:solidFill>
                        </a:rPr>
                        <a:t>Bus Service Improvement Plan (Local Authority)</a:t>
                      </a:r>
                    </a:p>
                  </a:txBody>
                  <a:tcPr>
                    <a:solidFill>
                      <a:schemeClr val="bg2"/>
                    </a:solidFill>
                  </a:tcPr>
                </a:tc>
                <a:extLst>
                  <a:ext uri="{0D108BD9-81ED-4DB2-BD59-A6C34878D82A}">
                    <a16:rowId xmlns:a16="http://schemas.microsoft.com/office/drawing/2014/main" val="2875073978"/>
                  </a:ext>
                </a:extLst>
              </a:tr>
              <a:tr h="1255488">
                <a:tc>
                  <a:txBody>
                    <a:bodyPr/>
                    <a:lstStyle/>
                    <a:p>
                      <a:pPr algn="ctr"/>
                      <a:r>
                        <a:rPr lang="en-GB" b="1">
                          <a:solidFill>
                            <a:schemeClr val="tx1"/>
                          </a:solidFill>
                        </a:rPr>
                        <a:t>Data</a:t>
                      </a:r>
                    </a:p>
                    <a:p>
                      <a:pPr marL="285750" indent="-285750" algn="l">
                        <a:buFont typeface="Arial" panose="020B0604020202020204" pitchFamily="34" charset="0"/>
                        <a:buChar char="•"/>
                      </a:pPr>
                      <a:r>
                        <a:rPr lang="en-GB" b="0">
                          <a:solidFill>
                            <a:schemeClr val="tx1"/>
                          </a:solidFill>
                        </a:rPr>
                        <a:t>Census and station usage data (available online)</a:t>
                      </a:r>
                    </a:p>
                    <a:p>
                      <a:pPr marL="285750" indent="-285750" algn="l">
                        <a:buFont typeface="Arial" panose="020B0604020202020204" pitchFamily="34" charset="0"/>
                        <a:buChar char="•"/>
                      </a:pPr>
                      <a:r>
                        <a:rPr lang="en-GB" b="0">
                          <a:solidFill>
                            <a:schemeClr val="tx1"/>
                          </a:solidFill>
                        </a:rPr>
                        <a:t>Resident surveys (ask your Parish/Town Council)</a:t>
                      </a:r>
                    </a:p>
                    <a:p>
                      <a:pPr marL="285750" indent="-285750" algn="l">
                        <a:buFont typeface="Arial" panose="020B0604020202020204" pitchFamily="34" charset="0"/>
                        <a:buChar char="•"/>
                      </a:pPr>
                      <a:r>
                        <a:rPr lang="en-GB" b="0">
                          <a:solidFill>
                            <a:schemeClr val="tx1"/>
                          </a:solidFill>
                        </a:rPr>
                        <a:t>Station or local transport audits</a:t>
                      </a:r>
                      <a:endParaRPr lang="en-GB" b="1">
                        <a:solidFill>
                          <a:schemeClr val="tx1"/>
                        </a:solidFill>
                      </a:endParaRPr>
                    </a:p>
                  </a:txBody>
                  <a:tcPr>
                    <a:solidFill>
                      <a:schemeClr val="bg2"/>
                    </a:solidFill>
                  </a:tcPr>
                </a:tc>
                <a:tc>
                  <a:txBody>
                    <a:bodyPr/>
                    <a:lstStyle/>
                    <a:p>
                      <a:pPr algn="ctr"/>
                      <a:r>
                        <a:rPr lang="en-GB" b="1">
                          <a:solidFill>
                            <a:schemeClr val="tx1"/>
                          </a:solidFill>
                        </a:rPr>
                        <a:t>Resources</a:t>
                      </a:r>
                    </a:p>
                    <a:p>
                      <a:pPr marL="285750" indent="-285750" algn="l">
                        <a:buFont typeface="Arial" panose="020B0604020202020204" pitchFamily="34" charset="0"/>
                        <a:buChar char="•"/>
                      </a:pPr>
                      <a:r>
                        <a:rPr lang="en-GB" b="0">
                          <a:solidFill>
                            <a:schemeClr val="tx1"/>
                          </a:solidFill>
                        </a:rPr>
                        <a:t>Funding or time allocated within an existing project that your work could dovetail with</a:t>
                      </a:r>
                    </a:p>
                    <a:p>
                      <a:pPr marL="285750" indent="-285750" algn="l">
                        <a:buFont typeface="Arial" panose="020B0604020202020204" pitchFamily="34" charset="0"/>
                        <a:buChar char="•"/>
                      </a:pPr>
                      <a:r>
                        <a:rPr lang="en-GB" b="0">
                          <a:solidFill>
                            <a:schemeClr val="tx1"/>
                          </a:solidFill>
                        </a:rPr>
                        <a:t>Planned work that you could bolster</a:t>
                      </a:r>
                    </a:p>
                  </a:txBody>
                  <a:tcPr>
                    <a:solidFill>
                      <a:schemeClr val="bg2"/>
                    </a:solidFill>
                  </a:tcPr>
                </a:tc>
                <a:extLst>
                  <a:ext uri="{0D108BD9-81ED-4DB2-BD59-A6C34878D82A}">
                    <a16:rowId xmlns:a16="http://schemas.microsoft.com/office/drawing/2014/main" val="196779355"/>
                  </a:ext>
                </a:extLst>
              </a:tr>
            </a:tbl>
          </a:graphicData>
        </a:graphic>
      </p:graphicFrame>
      <p:grpSp>
        <p:nvGrpSpPr>
          <p:cNvPr id="13" name="Group 12">
            <a:extLst>
              <a:ext uri="{FF2B5EF4-FFF2-40B4-BE49-F238E27FC236}">
                <a16:creationId xmlns:a16="http://schemas.microsoft.com/office/drawing/2014/main" id="{95BC7E89-B385-84E2-AB46-B3FF44B830FE}"/>
              </a:ext>
            </a:extLst>
          </p:cNvPr>
          <p:cNvGrpSpPr/>
          <p:nvPr/>
        </p:nvGrpSpPr>
        <p:grpSpPr>
          <a:xfrm>
            <a:off x="10167267" y="6375706"/>
            <a:ext cx="1664473" cy="276999"/>
            <a:chOff x="10167267" y="6375706"/>
            <a:chExt cx="1664473" cy="276999"/>
          </a:xfrm>
        </p:grpSpPr>
        <p:sp>
          <p:nvSpPr>
            <p:cNvPr id="14" name="TextBox 13">
              <a:extLst>
                <a:ext uri="{FF2B5EF4-FFF2-40B4-BE49-F238E27FC236}">
                  <a16:creationId xmlns:a16="http://schemas.microsoft.com/office/drawing/2014/main" id="{9F27E26B-2C26-E05E-1146-8F5348522B16}"/>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4"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8" name="Straight Arrow Connector 17">
              <a:hlinkClick r:id="rId4" action="ppaction://hlinksldjump"/>
              <a:extLst>
                <a:ext uri="{FF2B5EF4-FFF2-40B4-BE49-F238E27FC236}">
                  <a16:creationId xmlns:a16="http://schemas.microsoft.com/office/drawing/2014/main" id="{2069222D-BD11-3FAB-8DF5-1BAEB7D7C0E4}"/>
                </a:ext>
              </a:extLst>
            </p:cNvPr>
            <p:cNvCxnSpPr>
              <a:cxnSpLocks/>
              <a:stCxn id="14"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97542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CE74CB-D3C4-57C3-0363-C71FFA3E0712}"/>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A9C38A39-F586-6790-9E86-3B73F6553CA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FC503780-9C49-2475-22FD-F4B8FFC6D16B}"/>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995B079-49CE-33ED-6331-75F190D91104}"/>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8BD9BD2-5F42-B148-7F01-C571EFAF1A28}"/>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6361FD16-F923-D45E-932D-698AE8E77FA4}"/>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A8D48603-F50C-6DD8-95D5-AE08B6463AE9}"/>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F3086431-F66A-6595-07A1-2AB4CDC14682}"/>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04AC081A-278D-7070-9669-4CAF2249C70B}"/>
              </a:ext>
            </a:extLst>
          </p:cNvPr>
          <p:cNvSpPr txBox="1"/>
          <p:nvPr/>
        </p:nvSpPr>
        <p:spPr>
          <a:xfrm>
            <a:off x="559780" y="514122"/>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Step 2 – Get a team together</a:t>
            </a:r>
            <a:endParaRPr lang="en-US" sz="2400" b="1">
              <a:solidFill>
                <a:srgbClr val="003DAD"/>
              </a:solidFill>
              <a:latin typeface="Arial Rounded MT Bold" panose="020F0704030504030204" pitchFamily="34" charset="77"/>
            </a:endParaRPr>
          </a:p>
        </p:txBody>
      </p:sp>
      <p:sp>
        <p:nvSpPr>
          <p:cNvPr id="4" name="TextBox 3">
            <a:extLst>
              <a:ext uri="{FF2B5EF4-FFF2-40B4-BE49-F238E27FC236}">
                <a16:creationId xmlns:a16="http://schemas.microsoft.com/office/drawing/2014/main" id="{25FF57F6-2280-5049-DD57-FB5A285B07DC}"/>
              </a:ext>
            </a:extLst>
          </p:cNvPr>
          <p:cNvSpPr txBox="1"/>
          <p:nvPr/>
        </p:nvSpPr>
        <p:spPr>
          <a:xfrm>
            <a:off x="593954" y="1775732"/>
            <a:ext cx="10694532" cy="1200329"/>
          </a:xfrm>
          <a:prstGeom prst="rect">
            <a:avLst/>
          </a:prstGeom>
          <a:noFill/>
        </p:spPr>
        <p:txBody>
          <a:bodyPr wrap="square">
            <a:spAutoFit/>
          </a:bodyPr>
          <a:lstStyle/>
          <a:p>
            <a:r>
              <a:rPr lang="en-GB" kern="100">
                <a:latin typeface="Aptos" panose="020B0004020202020204" pitchFamily="34" charset="0"/>
                <a:ea typeface="Aptos" panose="020B0004020202020204" pitchFamily="34" charset="0"/>
                <a:cs typeface="Times New Roman" panose="02020603050405020304" pitchFamily="18" charset="0"/>
              </a:rPr>
              <a:t>Through prior knowledge and further research, you should have a good idea about </a:t>
            </a:r>
            <a:r>
              <a:rPr lang="en-GB" sz="1800" b="1" kern="100">
                <a:effectLst/>
                <a:latin typeface="Aptos" panose="020B0004020202020204" pitchFamily="34" charset="0"/>
                <a:ea typeface="Aptos" panose="020B0004020202020204" pitchFamily="34" charset="0"/>
                <a:cs typeface="Times New Roman" panose="02020603050405020304" pitchFamily="18" charset="0"/>
              </a:rPr>
              <a:t>who may have an interest in working with you</a:t>
            </a:r>
            <a:r>
              <a:rPr lang="en-GB" sz="1800" kern="100">
                <a:effectLst/>
                <a:latin typeface="Aptos" panose="020B0004020202020204" pitchFamily="34" charset="0"/>
                <a:ea typeface="Aptos" panose="020B0004020202020204" pitchFamily="34" charset="0"/>
                <a:cs typeface="Times New Roman" panose="02020603050405020304" pitchFamily="18" charset="0"/>
              </a:rPr>
              <a:t>. </a:t>
            </a:r>
            <a:r>
              <a:rPr lang="en-GB" kern="100">
                <a:latin typeface="Aptos" panose="020B0004020202020204" pitchFamily="34" charset="0"/>
                <a:ea typeface="Aptos" panose="020B0004020202020204" pitchFamily="34" charset="0"/>
                <a:cs typeface="Times New Roman" panose="02020603050405020304" pitchFamily="18" charset="0"/>
              </a:rPr>
              <a:t>D</a:t>
            </a:r>
            <a:r>
              <a:rPr lang="en-GB" sz="1800" kern="100">
                <a:effectLst/>
                <a:latin typeface="Aptos" panose="020B0004020202020204" pitchFamily="34" charset="0"/>
                <a:ea typeface="Aptos" panose="020B0004020202020204" pitchFamily="34" charset="0"/>
                <a:cs typeface="Times New Roman" panose="02020603050405020304" pitchFamily="18" charset="0"/>
              </a:rPr>
              <a:t>ifferent groups, organisations and </a:t>
            </a:r>
            <a:r>
              <a:rPr lang="en-GB" kern="100">
                <a:latin typeface="Aptos" panose="020B0004020202020204" pitchFamily="34" charset="0"/>
                <a:ea typeface="Aptos" panose="020B0004020202020204" pitchFamily="34" charset="0"/>
                <a:cs typeface="Times New Roman" panose="02020603050405020304" pitchFamily="18" charset="0"/>
              </a:rPr>
              <a:t>people will bring a diversity of </a:t>
            </a:r>
            <a:r>
              <a:rPr lang="en-GB" sz="1800" kern="100">
                <a:effectLst/>
                <a:latin typeface="Aptos" panose="020B0004020202020204" pitchFamily="34" charset="0"/>
                <a:ea typeface="Aptos" panose="020B0004020202020204" pitchFamily="34" charset="0"/>
                <a:cs typeface="Times New Roman" panose="02020603050405020304" pitchFamily="18" charset="0"/>
              </a:rPr>
              <a:t>knowledge, viewpoints, experience and contacts, which should help to </a:t>
            </a:r>
            <a:r>
              <a:rPr lang="en-GB"/>
              <a:t>widen the impact of your work. Below are some of the groups who you might consider approaching to help with your integrated transport ‘puzzle’.</a:t>
            </a:r>
          </a:p>
        </p:txBody>
      </p:sp>
      <p:sp>
        <p:nvSpPr>
          <p:cNvPr id="3" name="TextBox 2">
            <a:extLst>
              <a:ext uri="{FF2B5EF4-FFF2-40B4-BE49-F238E27FC236}">
                <a16:creationId xmlns:a16="http://schemas.microsoft.com/office/drawing/2014/main" id="{3B69A195-D85F-E86C-C441-98BC75128744}"/>
              </a:ext>
            </a:extLst>
          </p:cNvPr>
          <p:cNvSpPr txBox="1"/>
          <p:nvPr/>
        </p:nvSpPr>
        <p:spPr>
          <a:xfrm>
            <a:off x="593954" y="1144231"/>
            <a:ext cx="6096000" cy="523220"/>
          </a:xfrm>
          <a:prstGeom prst="rect">
            <a:avLst/>
          </a:prstGeom>
          <a:noFill/>
        </p:spPr>
        <p:txBody>
          <a:bodyPr wrap="square">
            <a:spAutoFit/>
          </a:bodyPr>
          <a:lstStyle/>
          <a:p>
            <a:r>
              <a:rPr lang="en-GB" sz="2800" b="1"/>
              <a:t>Working on your puzzle collectively</a:t>
            </a:r>
          </a:p>
        </p:txBody>
      </p:sp>
      <p:sp>
        <p:nvSpPr>
          <p:cNvPr id="34" name="TextBox 33">
            <a:extLst>
              <a:ext uri="{FF2B5EF4-FFF2-40B4-BE49-F238E27FC236}">
                <a16:creationId xmlns:a16="http://schemas.microsoft.com/office/drawing/2014/main" id="{68916B40-0F82-3E4D-4889-3248725E0D38}"/>
              </a:ext>
            </a:extLst>
          </p:cNvPr>
          <p:cNvSpPr txBox="1"/>
          <p:nvPr/>
        </p:nvSpPr>
        <p:spPr>
          <a:xfrm>
            <a:off x="1833880" y="5330449"/>
            <a:ext cx="2715409" cy="923330"/>
          </a:xfrm>
          <a:prstGeom prst="rect">
            <a:avLst/>
          </a:prstGeom>
          <a:noFill/>
        </p:spPr>
        <p:txBody>
          <a:bodyPr wrap="square" lIns="91440" tIns="45720" rIns="91440" bIns="45720" rtlCol="0" anchor="t">
            <a:spAutoFit/>
          </a:bodyPr>
          <a:lstStyle/>
          <a:p>
            <a:pPr algn="ctr"/>
            <a:r>
              <a:rPr lang="en-GB" b="1">
                <a:solidFill>
                  <a:srgbClr val="0070C0"/>
                </a:solidFill>
              </a:rPr>
              <a:t>Bus, train,  community and shared transport operators</a:t>
            </a:r>
          </a:p>
        </p:txBody>
      </p:sp>
      <p:sp>
        <p:nvSpPr>
          <p:cNvPr id="32" name="TextBox 31">
            <a:extLst>
              <a:ext uri="{FF2B5EF4-FFF2-40B4-BE49-F238E27FC236}">
                <a16:creationId xmlns:a16="http://schemas.microsoft.com/office/drawing/2014/main" id="{2715CD1D-CBFA-63D3-01E7-3E77A1E69C7B}"/>
              </a:ext>
            </a:extLst>
          </p:cNvPr>
          <p:cNvSpPr txBox="1"/>
          <p:nvPr/>
        </p:nvSpPr>
        <p:spPr>
          <a:xfrm>
            <a:off x="4693609" y="5296616"/>
            <a:ext cx="2221562" cy="923330"/>
          </a:xfrm>
          <a:prstGeom prst="rect">
            <a:avLst/>
          </a:prstGeom>
          <a:noFill/>
        </p:spPr>
        <p:txBody>
          <a:bodyPr wrap="square" lIns="91440" tIns="45720" rIns="91440" bIns="45720" rtlCol="0" anchor="t">
            <a:spAutoFit/>
          </a:bodyPr>
          <a:lstStyle/>
          <a:p>
            <a:pPr algn="ctr"/>
            <a:r>
              <a:rPr lang="en-GB" b="1">
                <a:solidFill>
                  <a:srgbClr val="0070C0"/>
                </a:solidFill>
              </a:rPr>
              <a:t>Representatives from disability / inclusion groups</a:t>
            </a:r>
          </a:p>
        </p:txBody>
      </p:sp>
      <p:sp>
        <p:nvSpPr>
          <p:cNvPr id="30" name="TextBox 29">
            <a:extLst>
              <a:ext uri="{FF2B5EF4-FFF2-40B4-BE49-F238E27FC236}">
                <a16:creationId xmlns:a16="http://schemas.microsoft.com/office/drawing/2014/main" id="{88DE43BC-E437-62B6-87B0-1F7968E8E62F}"/>
              </a:ext>
            </a:extLst>
          </p:cNvPr>
          <p:cNvSpPr txBox="1"/>
          <p:nvPr/>
        </p:nvSpPr>
        <p:spPr>
          <a:xfrm>
            <a:off x="7275090" y="5325355"/>
            <a:ext cx="2215783" cy="923330"/>
          </a:xfrm>
          <a:prstGeom prst="rect">
            <a:avLst/>
          </a:prstGeom>
          <a:noFill/>
        </p:spPr>
        <p:txBody>
          <a:bodyPr wrap="square" lIns="91440" tIns="45720" rIns="91440" bIns="45720" rtlCol="0" anchor="t">
            <a:spAutoFit/>
          </a:bodyPr>
          <a:lstStyle/>
          <a:p>
            <a:pPr algn="ctr"/>
            <a:r>
              <a:rPr lang="en-GB" b="1">
                <a:solidFill>
                  <a:srgbClr val="0070C0"/>
                </a:solidFill>
              </a:rPr>
              <a:t>Local businesses, chambers of commerce, etc</a:t>
            </a:r>
          </a:p>
        </p:txBody>
      </p:sp>
      <p:sp>
        <p:nvSpPr>
          <p:cNvPr id="40" name="TextBox 39">
            <a:extLst>
              <a:ext uri="{FF2B5EF4-FFF2-40B4-BE49-F238E27FC236}">
                <a16:creationId xmlns:a16="http://schemas.microsoft.com/office/drawing/2014/main" id="{21DBA54A-6FB7-E4A0-EF7C-ABBDC0098115}"/>
              </a:ext>
            </a:extLst>
          </p:cNvPr>
          <p:cNvSpPr txBox="1"/>
          <p:nvPr/>
        </p:nvSpPr>
        <p:spPr>
          <a:xfrm>
            <a:off x="2937664" y="4267293"/>
            <a:ext cx="2131407" cy="646331"/>
          </a:xfrm>
          <a:prstGeom prst="rect">
            <a:avLst/>
          </a:prstGeom>
          <a:noFill/>
        </p:spPr>
        <p:txBody>
          <a:bodyPr wrap="square" lIns="91440" tIns="45720" rIns="91440" bIns="45720" rtlCol="0" anchor="t">
            <a:spAutoFit/>
          </a:bodyPr>
          <a:lstStyle/>
          <a:p>
            <a:pPr algn="ctr"/>
            <a:r>
              <a:rPr lang="en-GB" b="1">
                <a:solidFill>
                  <a:srgbClr val="0070C0"/>
                </a:solidFill>
              </a:rPr>
              <a:t>Local authorities and national parks</a:t>
            </a:r>
          </a:p>
        </p:txBody>
      </p:sp>
      <p:sp>
        <p:nvSpPr>
          <p:cNvPr id="38" name="TextBox 37">
            <a:extLst>
              <a:ext uri="{FF2B5EF4-FFF2-40B4-BE49-F238E27FC236}">
                <a16:creationId xmlns:a16="http://schemas.microsoft.com/office/drawing/2014/main" id="{ED92565B-6F2B-14A5-0B38-8B57F1C9C521}"/>
              </a:ext>
            </a:extLst>
          </p:cNvPr>
          <p:cNvSpPr txBox="1"/>
          <p:nvPr/>
        </p:nvSpPr>
        <p:spPr>
          <a:xfrm>
            <a:off x="8877883" y="4076795"/>
            <a:ext cx="2685595" cy="923330"/>
          </a:xfrm>
          <a:prstGeom prst="rect">
            <a:avLst/>
          </a:prstGeom>
          <a:noFill/>
        </p:spPr>
        <p:txBody>
          <a:bodyPr wrap="square" lIns="91440" tIns="45720" rIns="91440" bIns="45720" rtlCol="0" anchor="t">
            <a:spAutoFit/>
          </a:bodyPr>
          <a:lstStyle/>
          <a:p>
            <a:pPr algn="ctr"/>
            <a:r>
              <a:rPr lang="en-GB" b="1">
                <a:solidFill>
                  <a:srgbClr val="0070C0"/>
                </a:solidFill>
              </a:rPr>
              <a:t>Local service </a:t>
            </a:r>
          </a:p>
          <a:p>
            <a:pPr algn="ctr"/>
            <a:r>
              <a:rPr lang="en-GB" b="1">
                <a:solidFill>
                  <a:srgbClr val="0070C0"/>
                </a:solidFill>
              </a:rPr>
              <a:t>providers (health, wellbeing, recreation)</a:t>
            </a:r>
            <a:endParaRPr lang="en-GB" sz="1400">
              <a:solidFill>
                <a:srgbClr val="0070C0"/>
              </a:solidFill>
            </a:endParaRPr>
          </a:p>
        </p:txBody>
      </p:sp>
      <p:sp>
        <p:nvSpPr>
          <p:cNvPr id="28" name="TextBox 27">
            <a:extLst>
              <a:ext uri="{FF2B5EF4-FFF2-40B4-BE49-F238E27FC236}">
                <a16:creationId xmlns:a16="http://schemas.microsoft.com/office/drawing/2014/main" id="{53D24B90-70AC-D7C7-C7AB-00E709A62179}"/>
              </a:ext>
            </a:extLst>
          </p:cNvPr>
          <p:cNvSpPr txBox="1"/>
          <p:nvPr/>
        </p:nvSpPr>
        <p:spPr>
          <a:xfrm>
            <a:off x="5323153" y="4267292"/>
            <a:ext cx="1951937" cy="646331"/>
          </a:xfrm>
          <a:prstGeom prst="rect">
            <a:avLst/>
          </a:prstGeom>
          <a:noFill/>
        </p:spPr>
        <p:txBody>
          <a:bodyPr wrap="square" lIns="91440" tIns="45720" rIns="91440" bIns="45720" rtlCol="0" anchor="t">
            <a:spAutoFit/>
          </a:bodyPr>
          <a:lstStyle/>
          <a:p>
            <a:pPr algn="ctr"/>
            <a:r>
              <a:rPr lang="en-GB" b="1">
                <a:solidFill>
                  <a:srgbClr val="0070C0"/>
                </a:solidFill>
              </a:rPr>
              <a:t>Town and parish councils</a:t>
            </a:r>
          </a:p>
        </p:txBody>
      </p:sp>
      <p:sp>
        <p:nvSpPr>
          <p:cNvPr id="26" name="TextBox 25">
            <a:extLst>
              <a:ext uri="{FF2B5EF4-FFF2-40B4-BE49-F238E27FC236}">
                <a16:creationId xmlns:a16="http://schemas.microsoft.com/office/drawing/2014/main" id="{6C1E933F-C8F4-445B-9A68-B47B84412F90}"/>
              </a:ext>
            </a:extLst>
          </p:cNvPr>
          <p:cNvSpPr txBox="1"/>
          <p:nvPr/>
        </p:nvSpPr>
        <p:spPr>
          <a:xfrm>
            <a:off x="7493944" y="4277435"/>
            <a:ext cx="1383939" cy="646331"/>
          </a:xfrm>
          <a:prstGeom prst="rect">
            <a:avLst/>
          </a:prstGeom>
          <a:noFill/>
        </p:spPr>
        <p:txBody>
          <a:bodyPr wrap="square" rtlCol="0">
            <a:spAutoFit/>
          </a:bodyPr>
          <a:lstStyle/>
          <a:p>
            <a:pPr algn="ctr"/>
            <a:r>
              <a:rPr lang="en-GB" b="1">
                <a:solidFill>
                  <a:srgbClr val="0070C0"/>
                </a:solidFill>
              </a:rPr>
              <a:t>Education providers</a:t>
            </a:r>
          </a:p>
        </p:txBody>
      </p:sp>
      <p:sp>
        <p:nvSpPr>
          <p:cNvPr id="47" name="TextBox 46">
            <a:extLst>
              <a:ext uri="{FF2B5EF4-FFF2-40B4-BE49-F238E27FC236}">
                <a16:creationId xmlns:a16="http://schemas.microsoft.com/office/drawing/2014/main" id="{159DB3C1-4B92-3071-7698-A8865EF9FF86}"/>
              </a:ext>
            </a:extLst>
          </p:cNvPr>
          <p:cNvSpPr txBox="1"/>
          <p:nvPr/>
        </p:nvSpPr>
        <p:spPr>
          <a:xfrm>
            <a:off x="478610" y="4099321"/>
            <a:ext cx="1935935" cy="923330"/>
          </a:xfrm>
          <a:prstGeom prst="rect">
            <a:avLst/>
          </a:prstGeom>
          <a:noFill/>
        </p:spPr>
        <p:txBody>
          <a:bodyPr wrap="square" rtlCol="0">
            <a:spAutoFit/>
          </a:bodyPr>
          <a:lstStyle/>
          <a:p>
            <a:pPr algn="ctr"/>
            <a:r>
              <a:rPr lang="en-GB" b="1">
                <a:solidFill>
                  <a:srgbClr val="0070C0"/>
                </a:solidFill>
              </a:rPr>
              <a:t>Local destinations and attractions</a:t>
            </a:r>
          </a:p>
        </p:txBody>
      </p:sp>
      <p:sp>
        <p:nvSpPr>
          <p:cNvPr id="36" name="TextBox 35">
            <a:extLst>
              <a:ext uri="{FF2B5EF4-FFF2-40B4-BE49-F238E27FC236}">
                <a16:creationId xmlns:a16="http://schemas.microsoft.com/office/drawing/2014/main" id="{E1C8F0D1-F064-549B-DAA4-D742F0B2465C}"/>
              </a:ext>
            </a:extLst>
          </p:cNvPr>
          <p:cNvSpPr txBox="1"/>
          <p:nvPr/>
        </p:nvSpPr>
        <p:spPr>
          <a:xfrm>
            <a:off x="6223202" y="3227995"/>
            <a:ext cx="1383938" cy="646331"/>
          </a:xfrm>
          <a:prstGeom prst="rect">
            <a:avLst/>
          </a:prstGeom>
          <a:noFill/>
        </p:spPr>
        <p:txBody>
          <a:bodyPr wrap="square" lIns="91440" tIns="45720" rIns="91440" bIns="45720" rtlCol="0" anchor="t">
            <a:spAutoFit/>
          </a:bodyPr>
          <a:lstStyle/>
          <a:p>
            <a:pPr algn="ctr"/>
            <a:r>
              <a:rPr lang="en-GB" b="1">
                <a:solidFill>
                  <a:srgbClr val="0070C0"/>
                </a:solidFill>
              </a:rPr>
              <a:t>Large employers</a:t>
            </a:r>
          </a:p>
        </p:txBody>
      </p:sp>
      <p:sp>
        <p:nvSpPr>
          <p:cNvPr id="24" name="TextBox 23">
            <a:extLst>
              <a:ext uri="{FF2B5EF4-FFF2-40B4-BE49-F238E27FC236}">
                <a16:creationId xmlns:a16="http://schemas.microsoft.com/office/drawing/2014/main" id="{5CA6DBE4-E761-D583-3165-D2998F21545A}"/>
              </a:ext>
            </a:extLst>
          </p:cNvPr>
          <p:cNvSpPr txBox="1"/>
          <p:nvPr/>
        </p:nvSpPr>
        <p:spPr>
          <a:xfrm>
            <a:off x="3664306" y="3237238"/>
            <a:ext cx="1994874" cy="646331"/>
          </a:xfrm>
          <a:prstGeom prst="rect">
            <a:avLst/>
          </a:prstGeom>
          <a:noFill/>
        </p:spPr>
        <p:txBody>
          <a:bodyPr wrap="square" rtlCol="0">
            <a:spAutoFit/>
          </a:bodyPr>
          <a:lstStyle/>
          <a:p>
            <a:pPr algn="ctr"/>
            <a:r>
              <a:rPr lang="en-GB" b="1">
                <a:solidFill>
                  <a:srgbClr val="0070C0"/>
                </a:solidFill>
              </a:rPr>
              <a:t>Passenger representatives</a:t>
            </a:r>
          </a:p>
        </p:txBody>
      </p:sp>
      <p:sp>
        <p:nvSpPr>
          <p:cNvPr id="43" name="TextBox 42">
            <a:extLst>
              <a:ext uri="{FF2B5EF4-FFF2-40B4-BE49-F238E27FC236}">
                <a16:creationId xmlns:a16="http://schemas.microsoft.com/office/drawing/2014/main" id="{ADC714AE-82B4-BC1E-2F97-53D40C012810}"/>
              </a:ext>
            </a:extLst>
          </p:cNvPr>
          <p:cNvSpPr txBox="1"/>
          <p:nvPr/>
        </p:nvSpPr>
        <p:spPr>
          <a:xfrm>
            <a:off x="1077704" y="3237969"/>
            <a:ext cx="2131407" cy="646331"/>
          </a:xfrm>
          <a:prstGeom prst="rect">
            <a:avLst/>
          </a:prstGeom>
          <a:noFill/>
        </p:spPr>
        <p:txBody>
          <a:bodyPr wrap="square" rtlCol="0">
            <a:spAutoFit/>
          </a:bodyPr>
          <a:lstStyle/>
          <a:p>
            <a:pPr algn="ctr"/>
            <a:r>
              <a:rPr lang="en-GB" b="1">
                <a:solidFill>
                  <a:srgbClr val="0070C0"/>
                </a:solidFill>
              </a:rPr>
              <a:t>Existing and potential funders</a:t>
            </a:r>
          </a:p>
        </p:txBody>
      </p:sp>
      <p:sp>
        <p:nvSpPr>
          <p:cNvPr id="9" name="TextBox 8">
            <a:extLst>
              <a:ext uri="{FF2B5EF4-FFF2-40B4-BE49-F238E27FC236}">
                <a16:creationId xmlns:a16="http://schemas.microsoft.com/office/drawing/2014/main" id="{79FF6D00-4036-64BE-39BB-22C2B34451CA}"/>
              </a:ext>
            </a:extLst>
          </p:cNvPr>
          <p:cNvSpPr txBox="1"/>
          <p:nvPr/>
        </p:nvSpPr>
        <p:spPr>
          <a:xfrm>
            <a:off x="7983185" y="3237238"/>
            <a:ext cx="2842169" cy="646331"/>
          </a:xfrm>
          <a:prstGeom prst="rect">
            <a:avLst/>
          </a:prstGeom>
          <a:noFill/>
        </p:spPr>
        <p:txBody>
          <a:bodyPr wrap="square">
            <a:spAutoFit/>
          </a:bodyPr>
          <a:lstStyle/>
          <a:p>
            <a:pPr algn="ctr"/>
            <a:r>
              <a:rPr lang="en-GB" b="1">
                <a:solidFill>
                  <a:srgbClr val="0070C0"/>
                </a:solidFill>
              </a:rPr>
              <a:t>Voluntary organisations / groups / clubs</a:t>
            </a:r>
          </a:p>
        </p:txBody>
      </p:sp>
      <p:grpSp>
        <p:nvGrpSpPr>
          <p:cNvPr id="13" name="Group 12">
            <a:extLst>
              <a:ext uri="{FF2B5EF4-FFF2-40B4-BE49-F238E27FC236}">
                <a16:creationId xmlns:a16="http://schemas.microsoft.com/office/drawing/2014/main" id="{E5A01C3D-7A6C-975F-E6E9-F7D23858ABB1}"/>
              </a:ext>
            </a:extLst>
          </p:cNvPr>
          <p:cNvGrpSpPr/>
          <p:nvPr/>
        </p:nvGrpSpPr>
        <p:grpSpPr>
          <a:xfrm>
            <a:off x="10167267" y="6375706"/>
            <a:ext cx="1664473" cy="276999"/>
            <a:chOff x="10167267" y="6375706"/>
            <a:chExt cx="1664473" cy="276999"/>
          </a:xfrm>
        </p:grpSpPr>
        <p:sp>
          <p:nvSpPr>
            <p:cNvPr id="14" name="TextBox 13">
              <a:extLst>
                <a:ext uri="{FF2B5EF4-FFF2-40B4-BE49-F238E27FC236}">
                  <a16:creationId xmlns:a16="http://schemas.microsoft.com/office/drawing/2014/main" id="{33051ED6-0309-C346-0866-362221ADE649}"/>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4"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8" name="Straight Arrow Connector 17">
              <a:hlinkClick r:id="rId4" action="ppaction://hlinksldjump"/>
              <a:extLst>
                <a:ext uri="{FF2B5EF4-FFF2-40B4-BE49-F238E27FC236}">
                  <a16:creationId xmlns:a16="http://schemas.microsoft.com/office/drawing/2014/main" id="{C4B0FAD9-D875-D870-66A0-0FDCBB57E9CB}"/>
                </a:ext>
              </a:extLst>
            </p:cNvPr>
            <p:cNvCxnSpPr>
              <a:cxnSpLocks/>
              <a:stCxn id="14"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385917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6"/>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4"/>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2">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30" grpId="0"/>
      <p:bldP spid="40" grpId="0"/>
      <p:bldP spid="38" grpId="0"/>
      <p:bldP spid="28" grpId="0"/>
      <p:bldP spid="26" grpId="0"/>
      <p:bldP spid="47" grpId="0"/>
      <p:bldP spid="36" grpId="0"/>
      <p:bldP spid="24" grpId="0"/>
      <p:bldP spid="43" grpId="0"/>
      <p:bldP spid="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9357D-1622-60C7-847E-E6DC6F37141E}"/>
            </a:ext>
          </a:extLst>
        </p:cNvPr>
        <p:cNvGrpSpPr/>
        <p:nvPr/>
      </p:nvGrpSpPr>
      <p:grpSpPr>
        <a:xfrm>
          <a:off x="0" y="0"/>
          <a:ext cx="0" cy="0"/>
          <a:chOff x="0" y="0"/>
          <a:chExt cx="0" cy="0"/>
        </a:xfrm>
      </p:grpSpPr>
      <p:sp>
        <p:nvSpPr>
          <p:cNvPr id="3" name="TextBox 2">
            <a:extLst>
              <a:ext uri="{FF2B5EF4-FFF2-40B4-BE49-F238E27FC236}">
                <a16:creationId xmlns:a16="http://schemas.microsoft.com/office/drawing/2014/main" id="{6BB93F13-2C81-C4C1-10F3-8E31B28D6FE7}"/>
              </a:ext>
            </a:extLst>
          </p:cNvPr>
          <p:cNvSpPr txBox="1"/>
          <p:nvPr/>
        </p:nvSpPr>
        <p:spPr>
          <a:xfrm>
            <a:off x="559780" y="1700043"/>
            <a:ext cx="10728706" cy="4862870"/>
          </a:xfrm>
          <a:prstGeom prst="rect">
            <a:avLst/>
          </a:prstGeom>
          <a:noFill/>
        </p:spPr>
        <p:txBody>
          <a:bodyPr wrap="square" lIns="91440" tIns="45720" rIns="91440" bIns="45720" rtlCol="0" anchor="t">
            <a:spAutoFit/>
          </a:bodyPr>
          <a:lstStyle/>
          <a:p>
            <a:pPr>
              <a:spcAft>
                <a:spcPts val="1200"/>
              </a:spcAft>
            </a:pPr>
            <a:r>
              <a:rPr lang="en-GB"/>
              <a:t>As we know, community engagement is a key principle that should run through every stage. Proactive collaboration throughout planning, delivery and evaluation, alongside </a:t>
            </a:r>
            <a:r>
              <a:rPr lang="en-GB" b="1"/>
              <a:t>ongoing, two-way communication</a:t>
            </a:r>
            <a:r>
              <a:rPr lang="en-GB"/>
              <a:t>, will enable the wider community to see what is happening, and get involved in ways that suit them. It will help ensure that </a:t>
            </a:r>
            <a:r>
              <a:rPr lang="en-GB" b="1"/>
              <a:t>improvements are inclusive and appropriate to local needs</a:t>
            </a:r>
            <a:r>
              <a:rPr lang="en-GB"/>
              <a:t>, ensure ‘buy in’, and support behaviour change. Some ideas of community engagement techniques where you might gather and understand people’s views and enable people to interact, discuss and develop ideas together include: </a:t>
            </a:r>
          </a:p>
          <a:p>
            <a:pPr>
              <a:spcAft>
                <a:spcPts val="1200"/>
              </a:spcAft>
            </a:pPr>
            <a:endParaRPr lang="en-GB"/>
          </a:p>
          <a:p>
            <a:pPr>
              <a:spcAft>
                <a:spcPts val="1200"/>
              </a:spcAft>
            </a:pPr>
            <a:endParaRPr lang="en-GB"/>
          </a:p>
          <a:p>
            <a:pPr>
              <a:spcAft>
                <a:spcPts val="1200"/>
              </a:spcAft>
            </a:pPr>
            <a:endParaRPr lang="en-GB" sz="800"/>
          </a:p>
          <a:p>
            <a:pPr>
              <a:spcAft>
                <a:spcPts val="1200"/>
              </a:spcAft>
            </a:pPr>
            <a:r>
              <a:rPr lang="en-GB"/>
              <a:t>Engage </a:t>
            </a:r>
            <a:r>
              <a:rPr lang="en-GB" b="1"/>
              <a:t>as wide a cross-section of people as possible </a:t>
            </a:r>
            <a:r>
              <a:rPr lang="en-GB"/>
              <a:t>to ensure a diverse spectrum of perspectives, including but also going beyond existing sustainable transport users. The connections you’ve developed in the earlier steps should help you reach different people and groups, </a:t>
            </a:r>
            <a:r>
              <a:rPr lang="en-GB" b="1"/>
              <a:t>including those who may be marginalised </a:t>
            </a:r>
            <a:r>
              <a:rPr lang="en-GB"/>
              <a:t>and who may face barriers to transport that you want to understand and overcome. By working with such partners, you can reach the ‘lesser heard’ voices by going to where they are, using the trust and expertise of their leaders/service providers to effectively engage with them. </a:t>
            </a:r>
          </a:p>
        </p:txBody>
      </p:sp>
      <p:pic>
        <p:nvPicPr>
          <p:cNvPr id="5" name="Picture 4" descr="A picture containing drawing, food, room&#10;&#10;Description automatically generated">
            <a:extLst>
              <a:ext uri="{FF2B5EF4-FFF2-40B4-BE49-F238E27FC236}">
                <a16:creationId xmlns:a16="http://schemas.microsoft.com/office/drawing/2014/main" id="{7DE618C3-0FB1-374B-ADEC-B1A20E0A9E98}"/>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F83B5A77-865F-CB49-2D79-59DFCE60A2EB}"/>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8EEF5E5-01D1-B639-CA11-E3BB44BDD3FF}"/>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7B460424-14BD-3977-7741-258FED8FBAB3}"/>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0C33D1B7-B9AC-80CF-07CA-4C00E93E60AA}"/>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418EEF3E-4B69-CC2D-56B0-45D5089EEF70}"/>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E55093FB-04E3-CE7E-698E-BA85B595C6F5}"/>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925B7E6F-ABED-D1E2-8BBD-608CED62EBAF}"/>
              </a:ext>
            </a:extLst>
          </p:cNvPr>
          <p:cNvSpPr txBox="1"/>
          <p:nvPr/>
        </p:nvSpPr>
        <p:spPr>
          <a:xfrm>
            <a:off x="559780" y="514122"/>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Step 3 – Engage the community</a:t>
            </a:r>
            <a:endParaRPr lang="en-US" sz="2400" b="1">
              <a:solidFill>
                <a:srgbClr val="003DAD"/>
              </a:solidFill>
              <a:latin typeface="Arial Rounded MT Bold" panose="020F0704030504030204" pitchFamily="34" charset="77"/>
            </a:endParaRPr>
          </a:p>
        </p:txBody>
      </p:sp>
      <p:sp>
        <p:nvSpPr>
          <p:cNvPr id="4" name="TextBox 3">
            <a:extLst>
              <a:ext uri="{FF2B5EF4-FFF2-40B4-BE49-F238E27FC236}">
                <a16:creationId xmlns:a16="http://schemas.microsoft.com/office/drawing/2014/main" id="{2D3504ED-DD51-2089-49EE-137C859579F8}"/>
              </a:ext>
            </a:extLst>
          </p:cNvPr>
          <p:cNvSpPr txBox="1"/>
          <p:nvPr/>
        </p:nvSpPr>
        <p:spPr>
          <a:xfrm>
            <a:off x="559780" y="1137860"/>
            <a:ext cx="6096000" cy="523220"/>
          </a:xfrm>
          <a:prstGeom prst="rect">
            <a:avLst/>
          </a:prstGeom>
          <a:noFill/>
        </p:spPr>
        <p:txBody>
          <a:bodyPr wrap="square" lIns="91440" tIns="45720" rIns="91440" bIns="45720" anchor="t">
            <a:spAutoFit/>
          </a:bodyPr>
          <a:lstStyle/>
          <a:p>
            <a:r>
              <a:rPr lang="en-GB" sz="2800" b="1"/>
              <a:t>They have the knowledge</a:t>
            </a:r>
          </a:p>
        </p:txBody>
      </p:sp>
      <p:sp>
        <p:nvSpPr>
          <p:cNvPr id="11" name="Rectangle 10">
            <a:extLst>
              <a:ext uri="{FF2B5EF4-FFF2-40B4-BE49-F238E27FC236}">
                <a16:creationId xmlns:a16="http://schemas.microsoft.com/office/drawing/2014/main" id="{69CB17FB-93EF-CC6F-0D24-E47C690693A7}"/>
              </a:ext>
            </a:extLst>
          </p:cNvPr>
          <p:cNvSpPr/>
          <p:nvPr/>
        </p:nvSpPr>
        <p:spPr>
          <a:xfrm>
            <a:off x="7836330" y="3726422"/>
            <a:ext cx="1712425" cy="695371"/>
          </a:xfrm>
          <a:prstGeom prst="rect">
            <a:avLst/>
          </a:prstGeom>
          <a:solidFill>
            <a:srgbClr val="6DD6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4" name="Group 13">
            <a:extLst>
              <a:ext uri="{FF2B5EF4-FFF2-40B4-BE49-F238E27FC236}">
                <a16:creationId xmlns:a16="http://schemas.microsoft.com/office/drawing/2014/main" id="{B6294A77-0A82-5803-69FE-20BAD18FB023}"/>
              </a:ext>
            </a:extLst>
          </p:cNvPr>
          <p:cNvGrpSpPr/>
          <p:nvPr/>
        </p:nvGrpSpPr>
        <p:grpSpPr>
          <a:xfrm>
            <a:off x="426429" y="3763262"/>
            <a:ext cx="1712425" cy="695371"/>
            <a:chOff x="426429" y="3763262"/>
            <a:chExt cx="1712425" cy="695371"/>
          </a:xfrm>
        </p:grpSpPr>
        <p:sp>
          <p:nvSpPr>
            <p:cNvPr id="13" name="Rectangle 12">
              <a:extLst>
                <a:ext uri="{FF2B5EF4-FFF2-40B4-BE49-F238E27FC236}">
                  <a16:creationId xmlns:a16="http://schemas.microsoft.com/office/drawing/2014/main" id="{AF04F8D6-C0BC-1B70-22AA-76E5EFF694F9}"/>
                </a:ext>
              </a:extLst>
            </p:cNvPr>
            <p:cNvSpPr/>
            <p:nvPr/>
          </p:nvSpPr>
          <p:spPr>
            <a:xfrm>
              <a:off x="426429" y="3763262"/>
              <a:ext cx="1712425" cy="695371"/>
            </a:xfrm>
            <a:prstGeom prst="rect">
              <a:avLst/>
            </a:prstGeom>
            <a:solidFill>
              <a:srgbClr val="6DD6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135A3B3B-660F-0BDE-804D-27F289C1CD6C}"/>
                </a:ext>
              </a:extLst>
            </p:cNvPr>
            <p:cNvSpPr txBox="1"/>
            <p:nvPr/>
          </p:nvSpPr>
          <p:spPr>
            <a:xfrm>
              <a:off x="605291" y="3926281"/>
              <a:ext cx="1426589" cy="369332"/>
            </a:xfrm>
            <a:prstGeom prst="rect">
              <a:avLst/>
            </a:prstGeom>
            <a:noFill/>
          </p:spPr>
          <p:txBody>
            <a:bodyPr wrap="square" rtlCol="0">
              <a:spAutoFit/>
            </a:bodyPr>
            <a:lstStyle/>
            <a:p>
              <a:r>
                <a:rPr lang="en-GB" b="1">
                  <a:solidFill>
                    <a:schemeClr val="bg1"/>
                  </a:solidFill>
                </a:rPr>
                <a:t>Workshops</a:t>
              </a:r>
            </a:p>
          </p:txBody>
        </p:sp>
      </p:grpSp>
      <p:grpSp>
        <p:nvGrpSpPr>
          <p:cNvPr id="50" name="Group 49">
            <a:extLst>
              <a:ext uri="{FF2B5EF4-FFF2-40B4-BE49-F238E27FC236}">
                <a16:creationId xmlns:a16="http://schemas.microsoft.com/office/drawing/2014/main" id="{B53E1671-04A8-E726-BAEF-72368979DA85}"/>
              </a:ext>
            </a:extLst>
          </p:cNvPr>
          <p:cNvGrpSpPr/>
          <p:nvPr/>
        </p:nvGrpSpPr>
        <p:grpSpPr>
          <a:xfrm>
            <a:off x="2252179" y="3726422"/>
            <a:ext cx="1816170" cy="810112"/>
            <a:chOff x="2289201" y="3629582"/>
            <a:chExt cx="1637133" cy="720713"/>
          </a:xfrm>
        </p:grpSpPr>
        <p:sp>
          <p:nvSpPr>
            <p:cNvPr id="38" name="Oval 37">
              <a:extLst>
                <a:ext uri="{FF2B5EF4-FFF2-40B4-BE49-F238E27FC236}">
                  <a16:creationId xmlns:a16="http://schemas.microsoft.com/office/drawing/2014/main" id="{836B951A-4ABB-5A2F-419D-0B6A8C5E3CE6}"/>
                </a:ext>
              </a:extLst>
            </p:cNvPr>
            <p:cNvSpPr/>
            <p:nvPr/>
          </p:nvSpPr>
          <p:spPr>
            <a:xfrm>
              <a:off x="2289201" y="3629582"/>
              <a:ext cx="1565002" cy="720713"/>
            </a:xfrm>
            <a:prstGeom prst="ellipse">
              <a:avLst/>
            </a:prstGeom>
            <a:solidFill>
              <a:srgbClr val="6DD6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55C5EC58-7BA1-1191-EE20-27E7BE4FDFA2}"/>
                </a:ext>
              </a:extLst>
            </p:cNvPr>
            <p:cNvSpPr txBox="1"/>
            <p:nvPr/>
          </p:nvSpPr>
          <p:spPr>
            <a:xfrm>
              <a:off x="2289201" y="3705206"/>
              <a:ext cx="1637133" cy="575006"/>
            </a:xfrm>
            <a:prstGeom prst="rect">
              <a:avLst/>
            </a:prstGeom>
            <a:noFill/>
          </p:spPr>
          <p:txBody>
            <a:bodyPr wrap="square" rtlCol="0">
              <a:spAutoFit/>
            </a:bodyPr>
            <a:lstStyle/>
            <a:p>
              <a:pPr algn="ctr"/>
              <a:r>
                <a:rPr lang="en-GB" b="1">
                  <a:solidFill>
                    <a:schemeClr val="bg1"/>
                  </a:solidFill>
                </a:rPr>
                <a:t>Participatory mapping</a:t>
              </a:r>
            </a:p>
          </p:txBody>
        </p:sp>
      </p:grpSp>
      <p:grpSp>
        <p:nvGrpSpPr>
          <p:cNvPr id="25" name="Group 24">
            <a:extLst>
              <a:ext uri="{FF2B5EF4-FFF2-40B4-BE49-F238E27FC236}">
                <a16:creationId xmlns:a16="http://schemas.microsoft.com/office/drawing/2014/main" id="{AB7751B1-E80F-4CB5-D8E2-54708D6F1685}"/>
              </a:ext>
            </a:extLst>
          </p:cNvPr>
          <p:cNvGrpSpPr/>
          <p:nvPr/>
        </p:nvGrpSpPr>
        <p:grpSpPr>
          <a:xfrm>
            <a:off x="4035152" y="3748163"/>
            <a:ext cx="1839250" cy="695371"/>
            <a:chOff x="4035152" y="3748163"/>
            <a:chExt cx="1839250" cy="695371"/>
          </a:xfrm>
        </p:grpSpPr>
        <p:sp>
          <p:nvSpPr>
            <p:cNvPr id="24" name="Rectangle 23">
              <a:extLst>
                <a:ext uri="{FF2B5EF4-FFF2-40B4-BE49-F238E27FC236}">
                  <a16:creationId xmlns:a16="http://schemas.microsoft.com/office/drawing/2014/main" id="{4024D3C0-DE8D-56B4-8287-3FDDB0BB9CBB}"/>
                </a:ext>
              </a:extLst>
            </p:cNvPr>
            <p:cNvSpPr/>
            <p:nvPr/>
          </p:nvSpPr>
          <p:spPr>
            <a:xfrm>
              <a:off x="4122098" y="3748163"/>
              <a:ext cx="1712425" cy="695371"/>
            </a:xfrm>
            <a:prstGeom prst="rect">
              <a:avLst/>
            </a:prstGeom>
            <a:solidFill>
              <a:srgbClr val="6DD6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a:extLst>
                <a:ext uri="{FF2B5EF4-FFF2-40B4-BE49-F238E27FC236}">
                  <a16:creationId xmlns:a16="http://schemas.microsoft.com/office/drawing/2014/main" id="{4B785396-AFED-3C17-E9DE-4232A3DF525C}"/>
                </a:ext>
              </a:extLst>
            </p:cNvPr>
            <p:cNvSpPr txBox="1"/>
            <p:nvPr/>
          </p:nvSpPr>
          <p:spPr>
            <a:xfrm>
              <a:off x="4035152" y="3748163"/>
              <a:ext cx="1839250" cy="646331"/>
            </a:xfrm>
            <a:prstGeom prst="rect">
              <a:avLst/>
            </a:prstGeom>
            <a:noFill/>
          </p:spPr>
          <p:txBody>
            <a:bodyPr wrap="square" rtlCol="0">
              <a:spAutoFit/>
            </a:bodyPr>
            <a:lstStyle/>
            <a:p>
              <a:pPr algn="ctr"/>
              <a:r>
                <a:rPr lang="en-GB" b="1">
                  <a:solidFill>
                    <a:schemeClr val="bg1"/>
                  </a:solidFill>
                </a:rPr>
                <a:t>Surveys and questionnaires</a:t>
              </a:r>
            </a:p>
          </p:txBody>
        </p:sp>
      </p:grpSp>
      <p:sp>
        <p:nvSpPr>
          <p:cNvPr id="45" name="TextBox 44">
            <a:extLst>
              <a:ext uri="{FF2B5EF4-FFF2-40B4-BE49-F238E27FC236}">
                <a16:creationId xmlns:a16="http://schemas.microsoft.com/office/drawing/2014/main" id="{6EF78160-7743-1369-1040-E8CCB55B8599}"/>
              </a:ext>
            </a:extLst>
          </p:cNvPr>
          <p:cNvSpPr txBox="1"/>
          <p:nvPr/>
        </p:nvSpPr>
        <p:spPr>
          <a:xfrm>
            <a:off x="7907504" y="3736714"/>
            <a:ext cx="1542255" cy="646331"/>
          </a:xfrm>
          <a:prstGeom prst="rect">
            <a:avLst/>
          </a:prstGeom>
          <a:noFill/>
        </p:spPr>
        <p:txBody>
          <a:bodyPr wrap="square" rtlCol="0">
            <a:spAutoFit/>
          </a:bodyPr>
          <a:lstStyle/>
          <a:p>
            <a:pPr algn="ctr"/>
            <a:r>
              <a:rPr lang="en-GB" b="1">
                <a:solidFill>
                  <a:schemeClr val="bg1"/>
                </a:solidFill>
              </a:rPr>
              <a:t>Walkabout or site visits</a:t>
            </a:r>
          </a:p>
        </p:txBody>
      </p:sp>
      <p:sp>
        <p:nvSpPr>
          <p:cNvPr id="18" name="Oval 17">
            <a:extLst>
              <a:ext uri="{FF2B5EF4-FFF2-40B4-BE49-F238E27FC236}">
                <a16:creationId xmlns:a16="http://schemas.microsoft.com/office/drawing/2014/main" id="{2A818293-2729-97B9-14B0-6910C7B30FF5}"/>
              </a:ext>
            </a:extLst>
          </p:cNvPr>
          <p:cNvSpPr/>
          <p:nvPr/>
        </p:nvSpPr>
        <p:spPr>
          <a:xfrm>
            <a:off x="5991602" y="3683502"/>
            <a:ext cx="1736151" cy="810112"/>
          </a:xfrm>
          <a:prstGeom prst="ellipse">
            <a:avLst/>
          </a:prstGeom>
          <a:solidFill>
            <a:srgbClr val="6DD6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TextBox 21">
            <a:extLst>
              <a:ext uri="{FF2B5EF4-FFF2-40B4-BE49-F238E27FC236}">
                <a16:creationId xmlns:a16="http://schemas.microsoft.com/office/drawing/2014/main" id="{E09E2850-BD5D-3321-41B8-11D364A86451}"/>
              </a:ext>
            </a:extLst>
          </p:cNvPr>
          <p:cNvSpPr txBox="1"/>
          <p:nvPr/>
        </p:nvSpPr>
        <p:spPr>
          <a:xfrm>
            <a:off x="6143923" y="3748162"/>
            <a:ext cx="1455834" cy="646331"/>
          </a:xfrm>
          <a:prstGeom prst="rect">
            <a:avLst/>
          </a:prstGeom>
          <a:noFill/>
        </p:spPr>
        <p:txBody>
          <a:bodyPr wrap="square" rtlCol="0">
            <a:spAutoFit/>
          </a:bodyPr>
          <a:lstStyle/>
          <a:p>
            <a:pPr algn="ctr"/>
            <a:r>
              <a:rPr lang="en-GB" b="1">
                <a:solidFill>
                  <a:schemeClr val="bg1"/>
                </a:solidFill>
              </a:rPr>
              <a:t>Community meetings</a:t>
            </a:r>
          </a:p>
        </p:txBody>
      </p:sp>
      <p:sp>
        <p:nvSpPr>
          <p:cNvPr id="26" name="Oval 25">
            <a:extLst>
              <a:ext uri="{FF2B5EF4-FFF2-40B4-BE49-F238E27FC236}">
                <a16:creationId xmlns:a16="http://schemas.microsoft.com/office/drawing/2014/main" id="{0CBFE9E0-E9BD-1288-3C2D-76C358484287}"/>
              </a:ext>
            </a:extLst>
          </p:cNvPr>
          <p:cNvSpPr/>
          <p:nvPr/>
        </p:nvSpPr>
        <p:spPr>
          <a:xfrm>
            <a:off x="9680431" y="3676846"/>
            <a:ext cx="1736151" cy="810112"/>
          </a:xfrm>
          <a:prstGeom prst="ellipse">
            <a:avLst/>
          </a:prstGeom>
          <a:solidFill>
            <a:srgbClr val="6DD6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TextBox 22">
            <a:extLst>
              <a:ext uri="{FF2B5EF4-FFF2-40B4-BE49-F238E27FC236}">
                <a16:creationId xmlns:a16="http://schemas.microsoft.com/office/drawing/2014/main" id="{57009A5D-AFFE-8567-039C-7FB5CA6BB2B6}"/>
              </a:ext>
            </a:extLst>
          </p:cNvPr>
          <p:cNvSpPr txBox="1"/>
          <p:nvPr/>
        </p:nvSpPr>
        <p:spPr>
          <a:xfrm>
            <a:off x="9875859" y="3733206"/>
            <a:ext cx="1341669" cy="646331"/>
          </a:xfrm>
          <a:prstGeom prst="rect">
            <a:avLst/>
          </a:prstGeom>
          <a:noFill/>
        </p:spPr>
        <p:txBody>
          <a:bodyPr wrap="square" rtlCol="0">
            <a:spAutoFit/>
          </a:bodyPr>
          <a:lstStyle/>
          <a:p>
            <a:pPr algn="ctr"/>
            <a:r>
              <a:rPr lang="en-GB" b="1">
                <a:solidFill>
                  <a:schemeClr val="bg1"/>
                </a:solidFill>
              </a:rPr>
              <a:t>Pop up </a:t>
            </a:r>
          </a:p>
          <a:p>
            <a:pPr algn="ctr"/>
            <a:r>
              <a:rPr lang="en-GB" b="1">
                <a:solidFill>
                  <a:schemeClr val="bg1"/>
                </a:solidFill>
              </a:rPr>
              <a:t>events</a:t>
            </a:r>
          </a:p>
        </p:txBody>
      </p:sp>
      <p:grpSp>
        <p:nvGrpSpPr>
          <p:cNvPr id="27" name="Group 26">
            <a:extLst>
              <a:ext uri="{FF2B5EF4-FFF2-40B4-BE49-F238E27FC236}">
                <a16:creationId xmlns:a16="http://schemas.microsoft.com/office/drawing/2014/main" id="{6C4DCBEE-58FA-4917-724C-0A2A9BD2D487}"/>
              </a:ext>
            </a:extLst>
          </p:cNvPr>
          <p:cNvGrpSpPr/>
          <p:nvPr/>
        </p:nvGrpSpPr>
        <p:grpSpPr>
          <a:xfrm>
            <a:off x="10167267" y="6375706"/>
            <a:ext cx="1664473" cy="276999"/>
            <a:chOff x="10167267" y="6375706"/>
            <a:chExt cx="1664473" cy="276999"/>
          </a:xfrm>
        </p:grpSpPr>
        <p:sp>
          <p:nvSpPr>
            <p:cNvPr id="28" name="TextBox 27">
              <a:extLst>
                <a:ext uri="{FF2B5EF4-FFF2-40B4-BE49-F238E27FC236}">
                  <a16:creationId xmlns:a16="http://schemas.microsoft.com/office/drawing/2014/main" id="{1DE0149D-589F-F47C-CB16-2F21782BB363}"/>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4"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29" name="Straight Arrow Connector 28">
              <a:hlinkClick r:id="rId4" action="ppaction://hlinksldjump"/>
              <a:extLst>
                <a:ext uri="{FF2B5EF4-FFF2-40B4-BE49-F238E27FC236}">
                  <a16:creationId xmlns:a16="http://schemas.microsoft.com/office/drawing/2014/main" id="{14BE1263-94C5-AF1B-2EF5-0266866D605A}"/>
                </a:ext>
              </a:extLst>
            </p:cNvPr>
            <p:cNvCxnSpPr>
              <a:cxnSpLocks/>
              <a:stCxn id="28"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565437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animBg="1"/>
      <p:bldP spid="26"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9707BD1-B674-8C38-A879-8643D542DDCF}"/>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21540CB8-0C4B-703C-3685-D2E846A77407}"/>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8D742847-E674-3577-DA09-956A97020481}"/>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56F1C65-CCA7-CA6A-1D78-BB91D0A5EAA4}"/>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F877D84D-5359-0043-A831-87582C2B3249}"/>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1282818-9617-ADB5-E642-DEE824CC873D}"/>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7B25CA3D-F941-1560-5EA7-226EB8C5F6D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08F0A201-841B-B367-A865-804EF53604B8}"/>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EBB3B816-7C9D-A0BA-CC70-42DEE17A731C}"/>
              </a:ext>
            </a:extLst>
          </p:cNvPr>
          <p:cNvSpPr txBox="1"/>
          <p:nvPr/>
        </p:nvSpPr>
        <p:spPr>
          <a:xfrm>
            <a:off x="623107" y="1319738"/>
            <a:ext cx="10475750" cy="1564018"/>
          </a:xfrm>
          <a:prstGeom prst="rect">
            <a:avLst/>
          </a:prstGeom>
          <a:noFill/>
        </p:spPr>
        <p:txBody>
          <a:bodyPr wrap="square" lIns="91440" tIns="45720" rIns="91440" bIns="45720" anchor="t">
            <a:spAutoFit/>
          </a:bodyPr>
          <a:lstStyle/>
          <a:p>
            <a:pPr>
              <a:lnSpc>
                <a:spcPct val="107000"/>
              </a:lnSpc>
              <a:spcAft>
                <a:spcPts val="800"/>
              </a:spcAft>
            </a:pPr>
            <a:r>
              <a:rPr lang="en-GB"/>
              <a:t>Through these engagement activities, you will start to develop a detailed understanding of the barriers to using sustainable transport experienced by people in your community. Some commonly cited barriers are listed below, grouped into</a:t>
            </a:r>
            <a:r>
              <a:rPr lang="en-GB" b="1"/>
              <a:t> internal and external factors </a:t>
            </a:r>
            <a:r>
              <a:rPr lang="en-GB"/>
              <a:t>and those which could be viewed as an interaction between the two. Some barriers will have greater impact on certain individuals or groups and may be experienced </a:t>
            </a:r>
            <a:r>
              <a:rPr lang="en-GB" b="1"/>
              <a:t>temporarily or longer term</a:t>
            </a:r>
            <a:r>
              <a:rPr lang="en-GB"/>
              <a:t>. </a:t>
            </a:r>
          </a:p>
        </p:txBody>
      </p:sp>
      <p:graphicFrame>
        <p:nvGraphicFramePr>
          <p:cNvPr id="45" name="Table 44">
            <a:extLst>
              <a:ext uri="{FF2B5EF4-FFF2-40B4-BE49-F238E27FC236}">
                <a16:creationId xmlns:a16="http://schemas.microsoft.com/office/drawing/2014/main" id="{B9085CE1-7AAB-6B67-4F4A-893A16CDCCA9}"/>
              </a:ext>
            </a:extLst>
          </p:cNvPr>
          <p:cNvGraphicFramePr>
            <a:graphicFrameLocks noGrp="1"/>
          </p:cNvGraphicFramePr>
          <p:nvPr>
            <p:extLst>
              <p:ext uri="{D42A27DB-BD31-4B8C-83A1-F6EECF244321}">
                <p14:modId xmlns:p14="http://schemas.microsoft.com/office/powerpoint/2010/main" val="376128778"/>
              </p:ext>
            </p:extLst>
          </p:nvPr>
        </p:nvGraphicFramePr>
        <p:xfrm>
          <a:off x="718786" y="3374936"/>
          <a:ext cx="10718928" cy="2651760"/>
        </p:xfrm>
        <a:graphic>
          <a:graphicData uri="http://schemas.openxmlformats.org/drawingml/2006/table">
            <a:tbl>
              <a:tblPr firstRow="1" bandRow="1">
                <a:tableStyleId>{37CE84F3-28C3-443E-9E96-99CF82512B78}</a:tableStyleId>
              </a:tblPr>
              <a:tblGrid>
                <a:gridCol w="3572976">
                  <a:extLst>
                    <a:ext uri="{9D8B030D-6E8A-4147-A177-3AD203B41FA5}">
                      <a16:colId xmlns:a16="http://schemas.microsoft.com/office/drawing/2014/main" val="3484318053"/>
                    </a:ext>
                  </a:extLst>
                </a:gridCol>
                <a:gridCol w="3572976">
                  <a:extLst>
                    <a:ext uri="{9D8B030D-6E8A-4147-A177-3AD203B41FA5}">
                      <a16:colId xmlns:a16="http://schemas.microsoft.com/office/drawing/2014/main" val="57139589"/>
                    </a:ext>
                  </a:extLst>
                </a:gridCol>
                <a:gridCol w="3572976">
                  <a:extLst>
                    <a:ext uri="{9D8B030D-6E8A-4147-A177-3AD203B41FA5}">
                      <a16:colId xmlns:a16="http://schemas.microsoft.com/office/drawing/2014/main" val="3330315702"/>
                    </a:ext>
                  </a:extLst>
                </a:gridCol>
              </a:tblGrid>
              <a:tr h="367208">
                <a:tc>
                  <a:txBody>
                    <a:bodyPr/>
                    <a:lstStyle/>
                    <a:p>
                      <a:pPr algn="ctr"/>
                      <a:endParaRPr lang="en-GB" sz="800"/>
                    </a:p>
                    <a:p>
                      <a:pPr algn="ctr"/>
                      <a:r>
                        <a:rPr lang="en-GB" sz="2000"/>
                        <a:t>INTERNAL</a:t>
                      </a:r>
                    </a:p>
                  </a:txBody>
                  <a:tcPr>
                    <a:solidFill>
                      <a:srgbClr val="0070C0"/>
                    </a:solidFill>
                  </a:tcPr>
                </a:tc>
                <a:tc>
                  <a:txBody>
                    <a:bodyPr/>
                    <a:lstStyle/>
                    <a:p>
                      <a:pPr algn="ctr"/>
                      <a:endParaRPr lang="en-GB"/>
                    </a:p>
                  </a:txBody>
                  <a:tcPr>
                    <a:solidFill>
                      <a:srgbClr val="0070C0"/>
                    </a:solidFill>
                  </a:tcPr>
                </a:tc>
                <a:tc>
                  <a:txBody>
                    <a:bodyPr/>
                    <a:lstStyle/>
                    <a:p>
                      <a:pPr algn="ctr"/>
                      <a:endParaRPr lang="en-GB" sz="800"/>
                    </a:p>
                    <a:p>
                      <a:pPr algn="ctr"/>
                      <a:r>
                        <a:rPr lang="en-GB" sz="2000"/>
                        <a:t>EXTERNAL</a:t>
                      </a:r>
                    </a:p>
                    <a:p>
                      <a:pPr algn="ctr"/>
                      <a:endParaRPr lang="en-GB" sz="800"/>
                    </a:p>
                  </a:txBody>
                  <a:tcPr>
                    <a:solidFill>
                      <a:srgbClr val="0070C0"/>
                    </a:solidFill>
                  </a:tcPr>
                </a:tc>
                <a:extLst>
                  <a:ext uri="{0D108BD9-81ED-4DB2-BD59-A6C34878D82A}">
                    <a16:rowId xmlns:a16="http://schemas.microsoft.com/office/drawing/2014/main" val="4190323784"/>
                  </a:ext>
                </a:extLst>
              </a:tr>
              <a:tr h="370840">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Confidence</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Awareness of opportunities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Lack of knowledge, experience or skills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Perceptions of status</a:t>
                      </a:r>
                    </a:p>
                  </a:txBody>
                  <a:tcPr>
                    <a:solidFill>
                      <a:srgbClr val="92D050"/>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Socio-cultural factors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Fear of personal safety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Concerns about reliability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Cost/affordability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Parenting or caring duties</a:t>
                      </a:r>
                    </a:p>
                    <a:p>
                      <a:pPr marL="285750" marR="0" lvl="0" indent="-285750" algn="l" rtl="0" eaLnBrk="1" fontAlgn="auto" latinLnBrk="0" hangingPunct="1">
                        <a:lnSpc>
                          <a:spcPct val="100000"/>
                        </a:lnSpc>
                        <a:spcBef>
                          <a:spcPts val="0"/>
                        </a:spcBef>
                        <a:spcAft>
                          <a:spcPts val="0"/>
                        </a:spcAft>
                        <a:buClrTx/>
                        <a:buSzTx/>
                        <a:buFont typeface="Arial" panose="020B0604020202020204" pitchFamily="34" charset="0"/>
                        <a:buChar char="•"/>
                      </a:pPr>
                      <a:r>
                        <a:rPr lang="en-GB">
                          <a:solidFill>
                            <a:schemeClr val="tx1"/>
                          </a:solidFill>
                        </a:rPr>
                        <a:t>Physical and mental health condition or disability</a:t>
                      </a:r>
                    </a:p>
                  </a:txBody>
                  <a:tcPr>
                    <a:solidFill>
                      <a:srgbClr val="92D050"/>
                    </a:solidFill>
                  </a:tcPr>
                </a:tc>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Distance to services</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Physical infrastructure and accessibility</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a:solidFill>
                            <a:schemeClr val="tx1"/>
                          </a:solidFill>
                        </a:rPr>
                        <a:t>Lack of reliable services at the right time for their needs</a:t>
                      </a:r>
                    </a:p>
                    <a:p>
                      <a:endParaRPr lang="en-GB">
                        <a:solidFill>
                          <a:schemeClr val="tx1"/>
                        </a:solidFill>
                      </a:endParaRPr>
                    </a:p>
                  </a:txBody>
                  <a:tcPr>
                    <a:solidFill>
                      <a:srgbClr val="92D050"/>
                    </a:solidFill>
                  </a:tcPr>
                </a:tc>
                <a:extLst>
                  <a:ext uri="{0D108BD9-81ED-4DB2-BD59-A6C34878D82A}">
                    <a16:rowId xmlns:a16="http://schemas.microsoft.com/office/drawing/2014/main" val="987876654"/>
                  </a:ext>
                </a:extLst>
              </a:tr>
            </a:tbl>
          </a:graphicData>
        </a:graphic>
      </p:graphicFrame>
      <p:cxnSp>
        <p:nvCxnSpPr>
          <p:cNvPr id="47" name="Straight Arrow Connector 46">
            <a:extLst>
              <a:ext uri="{FF2B5EF4-FFF2-40B4-BE49-F238E27FC236}">
                <a16:creationId xmlns:a16="http://schemas.microsoft.com/office/drawing/2014/main" id="{C38E5D67-69B8-6E7D-E810-EC0A07316421}"/>
              </a:ext>
            </a:extLst>
          </p:cNvPr>
          <p:cNvCxnSpPr>
            <a:cxnSpLocks/>
          </p:cNvCxnSpPr>
          <p:nvPr/>
        </p:nvCxnSpPr>
        <p:spPr>
          <a:xfrm>
            <a:off x="3341914" y="3716693"/>
            <a:ext cx="5508171" cy="0"/>
          </a:xfrm>
          <a:prstGeom prst="straightConnector1">
            <a:avLst/>
          </a:prstGeom>
          <a:ln w="79375">
            <a:solidFill>
              <a:schemeClr val="bg1"/>
            </a:solidFill>
            <a:headEnd type="triangle"/>
            <a:tailEnd type="triangle"/>
          </a:ln>
        </p:spPr>
        <p:style>
          <a:lnRef idx="2">
            <a:schemeClr val="accent1"/>
          </a:lnRef>
          <a:fillRef idx="0">
            <a:schemeClr val="accent1"/>
          </a:fillRef>
          <a:effectRef idx="1">
            <a:schemeClr val="accent1"/>
          </a:effectRef>
          <a:fontRef idx="minor">
            <a:schemeClr val="tx1"/>
          </a:fontRef>
        </p:style>
      </p:cxnSp>
      <p:sp>
        <p:nvSpPr>
          <p:cNvPr id="6" name="TextBox 5">
            <a:extLst>
              <a:ext uri="{FF2B5EF4-FFF2-40B4-BE49-F238E27FC236}">
                <a16:creationId xmlns:a16="http://schemas.microsoft.com/office/drawing/2014/main" id="{E1362EDB-ADA1-B776-B2DB-0A6A62ADCAF7}"/>
              </a:ext>
            </a:extLst>
          </p:cNvPr>
          <p:cNvSpPr txBox="1"/>
          <p:nvPr/>
        </p:nvSpPr>
        <p:spPr>
          <a:xfrm>
            <a:off x="623013" y="538603"/>
            <a:ext cx="7985449" cy="523220"/>
          </a:xfrm>
          <a:prstGeom prst="rect">
            <a:avLst/>
          </a:prstGeom>
          <a:noFill/>
        </p:spPr>
        <p:txBody>
          <a:bodyPr wrap="square">
            <a:spAutoFit/>
          </a:bodyPr>
          <a:lstStyle/>
          <a:p>
            <a:r>
              <a:rPr lang="en-GB" sz="2800" b="1"/>
              <a:t>Common barriers to using sustainable transport</a:t>
            </a:r>
          </a:p>
        </p:txBody>
      </p:sp>
      <p:cxnSp>
        <p:nvCxnSpPr>
          <p:cNvPr id="9" name="Straight Arrow Connector 8">
            <a:hlinkClick r:id="rId3" action="ppaction://hlinksldjump"/>
            <a:extLst>
              <a:ext uri="{FF2B5EF4-FFF2-40B4-BE49-F238E27FC236}">
                <a16:creationId xmlns:a16="http://schemas.microsoft.com/office/drawing/2014/main" id="{A04BBD26-CC78-DBFE-7945-FC42F789E755}"/>
              </a:ext>
            </a:extLst>
          </p:cNvPr>
          <p:cNvCxnSpPr>
            <a:cxnSpLocks/>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nvGrpSpPr>
          <p:cNvPr id="10" name="Group 9">
            <a:extLst>
              <a:ext uri="{FF2B5EF4-FFF2-40B4-BE49-F238E27FC236}">
                <a16:creationId xmlns:a16="http://schemas.microsoft.com/office/drawing/2014/main" id="{6DABF46C-2136-C7E4-35F1-A2AFF591BE22}"/>
              </a:ext>
            </a:extLst>
          </p:cNvPr>
          <p:cNvGrpSpPr/>
          <p:nvPr/>
        </p:nvGrpSpPr>
        <p:grpSpPr>
          <a:xfrm>
            <a:off x="10167267" y="6375706"/>
            <a:ext cx="1664473" cy="276999"/>
            <a:chOff x="10167267" y="6375706"/>
            <a:chExt cx="1664473" cy="276999"/>
          </a:xfrm>
        </p:grpSpPr>
        <p:sp>
          <p:nvSpPr>
            <p:cNvPr id="11" name="TextBox 10">
              <a:extLst>
                <a:ext uri="{FF2B5EF4-FFF2-40B4-BE49-F238E27FC236}">
                  <a16:creationId xmlns:a16="http://schemas.microsoft.com/office/drawing/2014/main" id="{15B54E95-46DC-488E-F9CD-6DC080920F65}"/>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3"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3" name="Straight Arrow Connector 12">
              <a:hlinkClick r:id="rId3" action="ppaction://hlinksldjump"/>
              <a:extLst>
                <a:ext uri="{FF2B5EF4-FFF2-40B4-BE49-F238E27FC236}">
                  <a16:creationId xmlns:a16="http://schemas.microsoft.com/office/drawing/2014/main" id="{968DD962-F997-E99B-CD8D-CE2DEE706BE9}"/>
                </a:ext>
              </a:extLst>
            </p:cNvPr>
            <p:cNvCxnSpPr>
              <a:cxnSpLocks/>
              <a:stCxn id="11"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81197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CB9712-E88F-BAA1-8DD3-BFAE8884A14A}"/>
            </a:ext>
          </a:extLst>
        </p:cNvPr>
        <p:cNvGrpSpPr/>
        <p:nvPr/>
      </p:nvGrpSpPr>
      <p:grpSpPr>
        <a:xfrm>
          <a:off x="0" y="0"/>
          <a:ext cx="0" cy="0"/>
          <a:chOff x="0" y="0"/>
          <a:chExt cx="0" cy="0"/>
        </a:xfrm>
      </p:grpSpPr>
      <p:pic>
        <p:nvPicPr>
          <p:cNvPr id="11" name="Picture 10" descr="A group of people embling a puzzle&#10;&#10;Description automatically generated">
            <a:extLst>
              <a:ext uri="{FF2B5EF4-FFF2-40B4-BE49-F238E27FC236}">
                <a16:creationId xmlns:a16="http://schemas.microsoft.com/office/drawing/2014/main" id="{5E0527D5-B8A8-F43E-E8BE-3E5AB1F49D64}"/>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7916371" y="1065314"/>
            <a:ext cx="3758718" cy="3214022"/>
          </a:xfrm>
          <a:prstGeom prst="rect">
            <a:avLst/>
          </a:prstGeom>
        </p:spPr>
      </p:pic>
      <p:pic>
        <p:nvPicPr>
          <p:cNvPr id="5" name="Picture 4" descr="A picture containing drawing, food, room&#10;&#10;Description automatically generated">
            <a:extLst>
              <a:ext uri="{FF2B5EF4-FFF2-40B4-BE49-F238E27FC236}">
                <a16:creationId xmlns:a16="http://schemas.microsoft.com/office/drawing/2014/main" id="{57D9CD7A-C8FA-6F74-1F05-753D5BFB21D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EBC35A70-F4B5-880A-3149-1509E734F339}"/>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CA2BD3F-6794-CD8A-5690-6DE45206EFEA}"/>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E9027890-E5FC-EFD2-3D4C-376B09737499}"/>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EFD71BF2-5D65-DAA2-8562-DE8F672DEA2A}"/>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70283CF7-8780-4E17-32DD-26C5EC48E19F}"/>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2421597-7050-464C-2A1D-C85BC0C219E9}"/>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8B7587A9-D153-C9BB-BABA-6BC21D617844}"/>
              </a:ext>
            </a:extLst>
          </p:cNvPr>
          <p:cNvSpPr txBox="1"/>
          <p:nvPr/>
        </p:nvSpPr>
        <p:spPr>
          <a:xfrm>
            <a:off x="559780" y="514122"/>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Step 4 – Design your picture together</a:t>
            </a:r>
            <a:endParaRPr lang="en-US" sz="2400" b="1">
              <a:solidFill>
                <a:srgbClr val="003DAD"/>
              </a:solidFill>
              <a:latin typeface="Arial Rounded MT Bold" panose="020F0704030504030204" pitchFamily="34" charset="77"/>
            </a:endParaRPr>
          </a:p>
        </p:txBody>
      </p:sp>
      <p:sp>
        <p:nvSpPr>
          <p:cNvPr id="4" name="TextBox 3">
            <a:extLst>
              <a:ext uri="{FF2B5EF4-FFF2-40B4-BE49-F238E27FC236}">
                <a16:creationId xmlns:a16="http://schemas.microsoft.com/office/drawing/2014/main" id="{860E2FE2-4923-C259-23C3-5E4759D6B7A5}"/>
              </a:ext>
            </a:extLst>
          </p:cNvPr>
          <p:cNvSpPr txBox="1"/>
          <p:nvPr/>
        </p:nvSpPr>
        <p:spPr>
          <a:xfrm>
            <a:off x="593954" y="1141694"/>
            <a:ext cx="6096000" cy="523220"/>
          </a:xfrm>
          <a:prstGeom prst="rect">
            <a:avLst/>
          </a:prstGeom>
          <a:noFill/>
        </p:spPr>
        <p:txBody>
          <a:bodyPr wrap="square">
            <a:spAutoFit/>
          </a:bodyPr>
          <a:lstStyle/>
          <a:p>
            <a:r>
              <a:rPr lang="en-GB" sz="2800" b="1"/>
              <a:t>Everyone on the same page</a:t>
            </a:r>
          </a:p>
        </p:txBody>
      </p:sp>
      <p:sp>
        <p:nvSpPr>
          <p:cNvPr id="6" name="TextBox 5">
            <a:extLst>
              <a:ext uri="{FF2B5EF4-FFF2-40B4-BE49-F238E27FC236}">
                <a16:creationId xmlns:a16="http://schemas.microsoft.com/office/drawing/2014/main" id="{957F6BB0-F266-6B16-5576-635757D40751}"/>
              </a:ext>
            </a:extLst>
          </p:cNvPr>
          <p:cNvSpPr txBox="1"/>
          <p:nvPr/>
        </p:nvSpPr>
        <p:spPr>
          <a:xfrm>
            <a:off x="618395" y="1711766"/>
            <a:ext cx="7665634" cy="2462213"/>
          </a:xfrm>
          <a:prstGeom prst="rect">
            <a:avLst/>
          </a:prstGeom>
          <a:noFill/>
        </p:spPr>
        <p:txBody>
          <a:bodyPr wrap="square" lIns="91440" tIns="45720" rIns="91440" bIns="45720" rtlCol="0" anchor="t">
            <a:spAutoFit/>
          </a:bodyPr>
          <a:lstStyle/>
          <a:p>
            <a:pPr>
              <a:spcAft>
                <a:spcPts val="800"/>
              </a:spcAft>
            </a:pPr>
            <a:r>
              <a:rPr lang="en-GB"/>
              <a:t>Armed with knowledge of what has gone before, alongside insights from your community engagement activities, your team can now start to set out what the shared vision looks like – the picture that adorns your puzzle.</a:t>
            </a:r>
            <a:endParaRPr lang="en-GB" sz="1400"/>
          </a:p>
          <a:p>
            <a:pPr>
              <a:spcAft>
                <a:spcPts val="800"/>
              </a:spcAft>
            </a:pPr>
            <a:r>
              <a:rPr lang="en-GB"/>
              <a:t>Your vision should be a </a:t>
            </a:r>
            <a:r>
              <a:rPr lang="en-GB" b="1"/>
              <a:t>positive, inspirational picture of the future</a:t>
            </a:r>
            <a:r>
              <a:rPr lang="en-GB"/>
              <a:t> that people can get behind. You might support this with examples from elsewhere that you intend to replicate. Add to this details such as a timeline, responsibilities, risks and dependencies, to help everyone to be </a:t>
            </a:r>
            <a:r>
              <a:rPr lang="en-GB" b="1"/>
              <a:t>clear and realistic</a:t>
            </a:r>
            <a:r>
              <a:rPr lang="en-GB"/>
              <a:t> about what to expect and the part they are playing.</a:t>
            </a:r>
          </a:p>
        </p:txBody>
      </p:sp>
      <p:sp>
        <p:nvSpPr>
          <p:cNvPr id="9" name="TextBox 8">
            <a:extLst>
              <a:ext uri="{FF2B5EF4-FFF2-40B4-BE49-F238E27FC236}">
                <a16:creationId xmlns:a16="http://schemas.microsoft.com/office/drawing/2014/main" id="{7B081611-64D0-6033-C8F4-7EACD40FD852}"/>
              </a:ext>
            </a:extLst>
          </p:cNvPr>
          <p:cNvSpPr txBox="1"/>
          <p:nvPr/>
        </p:nvSpPr>
        <p:spPr>
          <a:xfrm>
            <a:off x="638658" y="4085108"/>
            <a:ext cx="10812508" cy="1908215"/>
          </a:xfrm>
          <a:prstGeom prst="rect">
            <a:avLst/>
          </a:prstGeom>
          <a:noFill/>
        </p:spPr>
        <p:txBody>
          <a:bodyPr wrap="square" lIns="91440" tIns="45720" rIns="91440" bIns="45720" rtlCol="0" anchor="t">
            <a:spAutoFit/>
          </a:bodyPr>
          <a:lstStyle/>
          <a:p>
            <a:pPr>
              <a:spcAft>
                <a:spcPts val="800"/>
              </a:spcAft>
            </a:pPr>
            <a:r>
              <a:rPr lang="en-GB">
                <a:latin typeface="Aptos"/>
              </a:rPr>
              <a:t>Your proposed vision can then </a:t>
            </a:r>
            <a:r>
              <a:rPr lang="en-GB" b="1">
                <a:latin typeface="Aptos"/>
              </a:rPr>
              <a:t>be shared back through your routes into the community </a:t>
            </a:r>
            <a:r>
              <a:rPr lang="en-GB">
                <a:latin typeface="Aptos"/>
              </a:rPr>
              <a:t>so that you can check your proposals align with the people you are hoping to benefit. At this stage you should have confidence in the benefits and outcomes you are hoping to achieve, so any follow up consultation is about the specifics that you hope to deliver, rather than having to re-justify the need. </a:t>
            </a:r>
          </a:p>
          <a:p>
            <a:pPr>
              <a:spcAft>
                <a:spcPts val="800"/>
              </a:spcAft>
            </a:pPr>
            <a:r>
              <a:rPr lang="en-GB">
                <a:latin typeface="Aptos"/>
              </a:rPr>
              <a:t>This shared vision is </a:t>
            </a:r>
            <a:r>
              <a:rPr lang="en-GB" b="1">
                <a:latin typeface="Aptos"/>
              </a:rPr>
              <a:t>the masterplan for what your team is hoping to achieve. </a:t>
            </a:r>
            <a:r>
              <a:rPr lang="en-GB">
                <a:latin typeface="Aptos"/>
              </a:rPr>
              <a:t>Continue to </a:t>
            </a:r>
            <a:r>
              <a:rPr lang="en-GB" sz="1800">
                <a:effectLst/>
                <a:latin typeface="Aptos"/>
                <a:ea typeface="Times New Roman" panose="02020603050405020304" pitchFamily="18" charset="0"/>
                <a:cs typeface="Times New Roman"/>
              </a:rPr>
              <a:t>invite ongoing contributions to allow more peop</a:t>
            </a:r>
            <a:r>
              <a:rPr lang="en-GB">
                <a:latin typeface="Aptos"/>
                <a:ea typeface="Times New Roman" panose="02020603050405020304" pitchFamily="18" charset="0"/>
                <a:cs typeface="Times New Roman"/>
              </a:rPr>
              <a:t>le the </a:t>
            </a:r>
            <a:r>
              <a:rPr lang="en-GB" sz="1800">
                <a:effectLst/>
                <a:latin typeface="Aptos"/>
                <a:ea typeface="Times New Roman" panose="02020603050405020304" pitchFamily="18" charset="0"/>
                <a:cs typeface="Times New Roman"/>
              </a:rPr>
              <a:t>opportunity to engage with and influence your plans.</a:t>
            </a:r>
            <a:r>
              <a:rPr lang="en-GB">
                <a:latin typeface="Aptos"/>
              </a:rPr>
              <a:t> </a:t>
            </a:r>
            <a:endParaRPr lang="en-GB" sz="1800">
              <a:effectLst/>
              <a:latin typeface="Aptos"/>
              <a:ea typeface="Aptos" panose="020B0004020202020204" pitchFamily="34" charset="0"/>
              <a:cs typeface="Times New Roman" panose="02020603050405020304" pitchFamily="18" charset="0"/>
            </a:endParaRPr>
          </a:p>
        </p:txBody>
      </p:sp>
      <p:grpSp>
        <p:nvGrpSpPr>
          <p:cNvPr id="14" name="Group 13">
            <a:extLst>
              <a:ext uri="{FF2B5EF4-FFF2-40B4-BE49-F238E27FC236}">
                <a16:creationId xmlns:a16="http://schemas.microsoft.com/office/drawing/2014/main" id="{118EE1FD-FD3B-D84A-9649-6CDD1A352D1B}"/>
              </a:ext>
            </a:extLst>
          </p:cNvPr>
          <p:cNvGrpSpPr/>
          <p:nvPr/>
        </p:nvGrpSpPr>
        <p:grpSpPr>
          <a:xfrm>
            <a:off x="10167267" y="6375706"/>
            <a:ext cx="1664473" cy="276999"/>
            <a:chOff x="10167267" y="6375706"/>
            <a:chExt cx="1664473" cy="276999"/>
          </a:xfrm>
        </p:grpSpPr>
        <p:sp>
          <p:nvSpPr>
            <p:cNvPr id="18" name="TextBox 17">
              <a:extLst>
                <a:ext uri="{FF2B5EF4-FFF2-40B4-BE49-F238E27FC236}">
                  <a16:creationId xmlns:a16="http://schemas.microsoft.com/office/drawing/2014/main" id="{81B5B46F-3AB3-9EBB-69EE-A2AE0C0374D6}"/>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5"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9" name="Straight Arrow Connector 18">
              <a:hlinkClick r:id="rId5" action="ppaction://hlinksldjump"/>
              <a:extLst>
                <a:ext uri="{FF2B5EF4-FFF2-40B4-BE49-F238E27FC236}">
                  <a16:creationId xmlns:a16="http://schemas.microsoft.com/office/drawing/2014/main" id="{3D30259F-0E7F-81B7-C7B3-8046CD94EEFE}"/>
                </a:ext>
              </a:extLst>
            </p:cNvPr>
            <p:cNvCxnSpPr>
              <a:cxnSpLocks/>
              <a:stCxn id="18"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070599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C39575-9099-6F80-3A37-70BFF9112FD0}"/>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FA0AA336-6B30-D462-4927-7243F4822487}"/>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B10C83F9-16A5-69FF-C4D4-18153CC776EE}"/>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B1FAC42-5647-F39A-32CE-574A3BC43D0F}"/>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ED3D7452-7A05-06FA-74F4-334F02E4CF27}"/>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7645F2CB-7FEC-33F3-EDC2-33B099D635DC}"/>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2FFCB473-9078-CB21-9CBE-18101D500745}"/>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8EADF86A-9940-26C5-AF2A-DD83C17A1314}"/>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2B4FAAF2-C30B-AD5F-A646-AD367D481A7B}"/>
              </a:ext>
            </a:extLst>
          </p:cNvPr>
          <p:cNvSpPr txBox="1"/>
          <p:nvPr/>
        </p:nvSpPr>
        <p:spPr>
          <a:xfrm>
            <a:off x="559780" y="514122"/>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Step 5 – Agree where to start</a:t>
            </a:r>
            <a:endParaRPr lang="en-US" sz="2400" b="1">
              <a:solidFill>
                <a:srgbClr val="003DAD"/>
              </a:solidFill>
              <a:latin typeface="Arial Rounded MT Bold" panose="020F0704030504030204" pitchFamily="34" charset="77"/>
            </a:endParaRPr>
          </a:p>
        </p:txBody>
      </p:sp>
      <p:sp>
        <p:nvSpPr>
          <p:cNvPr id="3" name="TextBox 2">
            <a:extLst>
              <a:ext uri="{FF2B5EF4-FFF2-40B4-BE49-F238E27FC236}">
                <a16:creationId xmlns:a16="http://schemas.microsoft.com/office/drawing/2014/main" id="{ADF48B69-C841-9C49-905C-1E66B98185F5}"/>
              </a:ext>
            </a:extLst>
          </p:cNvPr>
          <p:cNvSpPr txBox="1"/>
          <p:nvPr/>
        </p:nvSpPr>
        <p:spPr>
          <a:xfrm>
            <a:off x="616306" y="1126560"/>
            <a:ext cx="6096000" cy="523220"/>
          </a:xfrm>
          <a:prstGeom prst="rect">
            <a:avLst/>
          </a:prstGeom>
          <a:noFill/>
        </p:spPr>
        <p:txBody>
          <a:bodyPr wrap="square">
            <a:spAutoFit/>
          </a:bodyPr>
          <a:lstStyle/>
          <a:p>
            <a:r>
              <a:rPr lang="en-GB" sz="2800" b="1"/>
              <a:t>Who and what to target</a:t>
            </a:r>
          </a:p>
        </p:txBody>
      </p:sp>
      <p:sp>
        <p:nvSpPr>
          <p:cNvPr id="48" name="TextBox 47">
            <a:extLst>
              <a:ext uri="{FF2B5EF4-FFF2-40B4-BE49-F238E27FC236}">
                <a16:creationId xmlns:a16="http://schemas.microsoft.com/office/drawing/2014/main" id="{FBEA4ADE-90F1-4B9C-DDC5-CFA2DFEC60B6}"/>
              </a:ext>
            </a:extLst>
          </p:cNvPr>
          <p:cNvSpPr txBox="1"/>
          <p:nvPr/>
        </p:nvSpPr>
        <p:spPr>
          <a:xfrm>
            <a:off x="638658" y="1781724"/>
            <a:ext cx="10674277" cy="3057247"/>
          </a:xfrm>
          <a:prstGeom prst="rect">
            <a:avLst/>
          </a:prstGeom>
          <a:noFill/>
        </p:spPr>
        <p:txBody>
          <a:bodyPr wrap="square" lIns="91440" tIns="45720" rIns="91440" bIns="45720" anchor="t">
            <a:spAutoFit/>
          </a:bodyPr>
          <a:lstStyle/>
          <a:p>
            <a:pPr>
              <a:lnSpc>
                <a:spcPct val="107000"/>
              </a:lnSpc>
              <a:spcAft>
                <a:spcPts val="800"/>
              </a:spcAft>
            </a:pPr>
            <a:r>
              <a:rPr lang="en-GB"/>
              <a:t>Now you are ready to start planning your activities, you need to </a:t>
            </a:r>
            <a:r>
              <a:rPr lang="en-GB" b="1"/>
              <a:t>decide on your priorities </a:t>
            </a:r>
            <a:r>
              <a:rPr lang="en-GB"/>
              <a:t>and who you are hoping to benefit first.</a:t>
            </a:r>
          </a:p>
          <a:p>
            <a:pPr>
              <a:lnSpc>
                <a:spcPct val="107000"/>
              </a:lnSpc>
              <a:spcAft>
                <a:spcPts val="800"/>
              </a:spcAft>
            </a:pPr>
            <a:r>
              <a:rPr lang="en-GB"/>
              <a:t>Your engagement activities will have </a:t>
            </a:r>
            <a:r>
              <a:rPr lang="en-GB" b="1"/>
              <a:t>identified some of the common barriers</a:t>
            </a:r>
            <a:r>
              <a:rPr lang="en-GB"/>
              <a:t> experienced by people and groups in your community. For some, the barriers faced may be fewer and they may be enthusiastic for the opportunities you are hoping to provide, whilst for other the barriers may be more significant or their motivation to take up the opportunities may be less. </a:t>
            </a:r>
          </a:p>
          <a:p>
            <a:pPr>
              <a:lnSpc>
                <a:spcPct val="107000"/>
              </a:lnSpc>
              <a:spcAft>
                <a:spcPts val="800"/>
              </a:spcAft>
            </a:pPr>
            <a:r>
              <a:rPr lang="en-GB"/>
              <a:t>Some people may have a degree of dependency that means any improvements you make will have a more profound impact on their life opportunities and so may be a higher priority for you.</a:t>
            </a:r>
          </a:p>
          <a:p>
            <a:pPr>
              <a:lnSpc>
                <a:spcPct val="107000"/>
              </a:lnSpc>
              <a:spcAft>
                <a:spcPts val="800"/>
              </a:spcAft>
            </a:pPr>
            <a:r>
              <a:rPr lang="en-GB"/>
              <a:t>The images on the next page offer an illustration of these points.</a:t>
            </a:r>
          </a:p>
        </p:txBody>
      </p:sp>
      <p:sp>
        <p:nvSpPr>
          <p:cNvPr id="114" name="TextBox 113">
            <a:extLst>
              <a:ext uri="{FF2B5EF4-FFF2-40B4-BE49-F238E27FC236}">
                <a16:creationId xmlns:a16="http://schemas.microsoft.com/office/drawing/2014/main" id="{FA2F3CCF-E2E0-A19A-CC30-3CB908727C05}"/>
              </a:ext>
            </a:extLst>
          </p:cNvPr>
          <p:cNvSpPr txBox="1"/>
          <p:nvPr/>
        </p:nvSpPr>
        <p:spPr>
          <a:xfrm>
            <a:off x="718785" y="5148910"/>
            <a:ext cx="10460843" cy="971292"/>
          </a:xfrm>
          <a:prstGeom prst="rect">
            <a:avLst/>
          </a:prstGeom>
          <a:noFill/>
          <a:ln w="25400">
            <a:solidFill>
              <a:srgbClr val="6DD61F"/>
            </a:solidFill>
          </a:ln>
        </p:spPr>
        <p:txBody>
          <a:bodyPr wrap="square" rtlCol="0">
            <a:spAutoFit/>
          </a:bodyPr>
          <a:lstStyle/>
          <a:p>
            <a:pPr>
              <a:lnSpc>
                <a:spcPct val="107000"/>
              </a:lnSpc>
            </a:pPr>
            <a:r>
              <a:rPr lang="en-GB" b="1"/>
              <a:t>Top Tip </a:t>
            </a:r>
            <a:r>
              <a:rPr lang="en-GB"/>
              <a:t>- When helping people try something new, create opportunities to do so with low stress and maximum enjoyment. This could be part of a social activity with a group of people already known to them. Travelling to an interview or starting a new job is not the right time to try something for the first time.</a:t>
            </a:r>
          </a:p>
        </p:txBody>
      </p:sp>
      <p:grpSp>
        <p:nvGrpSpPr>
          <p:cNvPr id="10" name="Group 9">
            <a:extLst>
              <a:ext uri="{FF2B5EF4-FFF2-40B4-BE49-F238E27FC236}">
                <a16:creationId xmlns:a16="http://schemas.microsoft.com/office/drawing/2014/main" id="{E4CE7955-EF7C-15C9-07A8-497B53E0E395}"/>
              </a:ext>
            </a:extLst>
          </p:cNvPr>
          <p:cNvGrpSpPr/>
          <p:nvPr/>
        </p:nvGrpSpPr>
        <p:grpSpPr>
          <a:xfrm>
            <a:off x="10167267" y="6375706"/>
            <a:ext cx="1664473" cy="276999"/>
            <a:chOff x="10167267" y="6375706"/>
            <a:chExt cx="1664473" cy="276999"/>
          </a:xfrm>
        </p:grpSpPr>
        <p:sp>
          <p:nvSpPr>
            <p:cNvPr id="11" name="TextBox 10">
              <a:extLst>
                <a:ext uri="{FF2B5EF4-FFF2-40B4-BE49-F238E27FC236}">
                  <a16:creationId xmlns:a16="http://schemas.microsoft.com/office/drawing/2014/main" id="{2C360327-D905-9E53-745D-62CAFA3BDC24}"/>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4"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3" name="Straight Arrow Connector 12">
              <a:hlinkClick r:id="rId4" action="ppaction://hlinksldjump"/>
              <a:extLst>
                <a:ext uri="{FF2B5EF4-FFF2-40B4-BE49-F238E27FC236}">
                  <a16:creationId xmlns:a16="http://schemas.microsoft.com/office/drawing/2014/main" id="{EA85D7B2-2AF7-8C8D-706A-FC21058A295B}"/>
                </a:ext>
              </a:extLst>
            </p:cNvPr>
            <p:cNvCxnSpPr>
              <a:cxnSpLocks/>
              <a:stCxn id="11"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998305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8">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8">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B86A4E0-6C45-EE45-CE27-C10F2338633F}"/>
            </a:ext>
          </a:extLst>
        </p:cNvPr>
        <p:cNvGrpSpPr/>
        <p:nvPr/>
      </p:nvGrpSpPr>
      <p:grpSpPr>
        <a:xfrm>
          <a:off x="0" y="0"/>
          <a:ext cx="0" cy="0"/>
          <a:chOff x="0" y="0"/>
          <a:chExt cx="0" cy="0"/>
        </a:xfrm>
      </p:grpSpPr>
      <p:pic>
        <p:nvPicPr>
          <p:cNvPr id="3" name="Picture 2" descr="A cartoon of a almond&#10;&#10;Description automatically generated">
            <a:extLst>
              <a:ext uri="{FF2B5EF4-FFF2-40B4-BE49-F238E27FC236}">
                <a16:creationId xmlns:a16="http://schemas.microsoft.com/office/drawing/2014/main" id="{FCB5C023-771C-9031-25C1-295F3442AD8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990122" y="2734845"/>
            <a:ext cx="2029231" cy="2753122"/>
          </a:xfrm>
          <a:prstGeom prst="rect">
            <a:avLst/>
          </a:prstGeom>
        </p:spPr>
      </p:pic>
      <p:pic>
        <p:nvPicPr>
          <p:cNvPr id="5" name="Picture 4" descr="A picture containing drawing, food, room&#10;&#10;Description automatically generated">
            <a:extLst>
              <a:ext uri="{FF2B5EF4-FFF2-40B4-BE49-F238E27FC236}">
                <a16:creationId xmlns:a16="http://schemas.microsoft.com/office/drawing/2014/main" id="{2D479CE1-D539-6F1F-FD56-7DB514C4FA8A}"/>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3765C54C-D6AC-7B8E-36DA-34A4F98FC0FD}"/>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65BA6665-9BFF-C9B3-ACE3-45D44C3D7DFA}"/>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C901AD95-5540-1CCD-9D15-9DF709FA7DBD}"/>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14CBBC3B-DA18-3C83-D678-06B4F9D7468F}"/>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0ADD1168-60E3-2DE8-9576-43B94B92A865}"/>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420BB093-EA5C-B65E-D7FE-9B436DB1E3AD}"/>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9" name="Group 48">
            <a:extLst>
              <a:ext uri="{FF2B5EF4-FFF2-40B4-BE49-F238E27FC236}">
                <a16:creationId xmlns:a16="http://schemas.microsoft.com/office/drawing/2014/main" id="{93077ADF-FECA-0E60-21FB-601CE7D05819}"/>
              </a:ext>
            </a:extLst>
          </p:cNvPr>
          <p:cNvGrpSpPr/>
          <p:nvPr/>
        </p:nvGrpSpPr>
        <p:grpSpPr>
          <a:xfrm>
            <a:off x="6096000" y="777864"/>
            <a:ext cx="5844370" cy="4000879"/>
            <a:chOff x="-53669" y="2742932"/>
            <a:chExt cx="5931621" cy="3082715"/>
          </a:xfrm>
        </p:grpSpPr>
        <p:grpSp>
          <p:nvGrpSpPr>
            <p:cNvPr id="50" name="Group 49">
              <a:extLst>
                <a:ext uri="{FF2B5EF4-FFF2-40B4-BE49-F238E27FC236}">
                  <a16:creationId xmlns:a16="http://schemas.microsoft.com/office/drawing/2014/main" id="{9DDCFD81-D0CA-2DDD-EEC6-4855CFD98213}"/>
                </a:ext>
              </a:extLst>
            </p:cNvPr>
            <p:cNvGrpSpPr/>
            <p:nvPr/>
          </p:nvGrpSpPr>
          <p:grpSpPr>
            <a:xfrm>
              <a:off x="-53669" y="2742932"/>
              <a:ext cx="5931621" cy="3082715"/>
              <a:chOff x="-140130" y="2667034"/>
              <a:chExt cx="5931621" cy="3082715"/>
            </a:xfrm>
          </p:grpSpPr>
          <p:grpSp>
            <p:nvGrpSpPr>
              <p:cNvPr id="52" name="Group 51">
                <a:extLst>
                  <a:ext uri="{FF2B5EF4-FFF2-40B4-BE49-F238E27FC236}">
                    <a16:creationId xmlns:a16="http://schemas.microsoft.com/office/drawing/2014/main" id="{C68020C6-93C0-C69C-09BD-397E5B5FAAED}"/>
                  </a:ext>
                </a:extLst>
              </p:cNvPr>
              <p:cNvGrpSpPr/>
              <p:nvPr/>
            </p:nvGrpSpPr>
            <p:grpSpPr>
              <a:xfrm>
                <a:off x="-140130" y="2667034"/>
                <a:ext cx="5931621" cy="3082715"/>
                <a:chOff x="-97236" y="2678271"/>
                <a:chExt cx="5931621" cy="3082715"/>
              </a:xfrm>
            </p:grpSpPr>
            <p:grpSp>
              <p:nvGrpSpPr>
                <p:cNvPr id="56" name="Group 55">
                  <a:extLst>
                    <a:ext uri="{FF2B5EF4-FFF2-40B4-BE49-F238E27FC236}">
                      <a16:creationId xmlns:a16="http://schemas.microsoft.com/office/drawing/2014/main" id="{33395585-6400-AEC3-9CD2-F3AB0F8226A5}"/>
                    </a:ext>
                  </a:extLst>
                </p:cNvPr>
                <p:cNvGrpSpPr/>
                <p:nvPr/>
              </p:nvGrpSpPr>
              <p:grpSpPr>
                <a:xfrm>
                  <a:off x="1296685" y="3001268"/>
                  <a:ext cx="2923384" cy="2490629"/>
                  <a:chOff x="4995675" y="2377069"/>
                  <a:chExt cx="3788390" cy="2954994"/>
                </a:xfrm>
              </p:grpSpPr>
              <p:cxnSp>
                <p:nvCxnSpPr>
                  <p:cNvPr id="61" name="Straight Arrow Connector 60">
                    <a:extLst>
                      <a:ext uri="{FF2B5EF4-FFF2-40B4-BE49-F238E27FC236}">
                        <a16:creationId xmlns:a16="http://schemas.microsoft.com/office/drawing/2014/main" id="{8577D953-571A-D0B4-7E58-5A0F02D7AB0C}"/>
                      </a:ext>
                    </a:extLst>
                  </p:cNvPr>
                  <p:cNvCxnSpPr>
                    <a:cxnSpLocks/>
                  </p:cNvCxnSpPr>
                  <p:nvPr/>
                </p:nvCxnSpPr>
                <p:spPr>
                  <a:xfrm>
                    <a:off x="4995675" y="3755572"/>
                    <a:ext cx="3788390" cy="0"/>
                  </a:xfrm>
                  <a:prstGeom prst="straightConnector1">
                    <a:avLst/>
                  </a:prstGeom>
                  <a:ln w="4445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E03D1CAB-9367-4936-B440-67CE0D1F8999}"/>
                      </a:ext>
                    </a:extLst>
                  </p:cNvPr>
                  <p:cNvCxnSpPr>
                    <a:cxnSpLocks/>
                  </p:cNvCxnSpPr>
                  <p:nvPr/>
                </p:nvCxnSpPr>
                <p:spPr>
                  <a:xfrm flipV="1">
                    <a:off x="6850453" y="2377069"/>
                    <a:ext cx="0" cy="2954994"/>
                  </a:xfrm>
                  <a:prstGeom prst="straightConnector1">
                    <a:avLst/>
                  </a:prstGeom>
                  <a:ln w="4445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grpSp>
            <p:sp>
              <p:nvSpPr>
                <p:cNvPr id="57" name="TextBox 56">
                  <a:extLst>
                    <a:ext uri="{FF2B5EF4-FFF2-40B4-BE49-F238E27FC236}">
                      <a16:creationId xmlns:a16="http://schemas.microsoft.com/office/drawing/2014/main" id="{DBF3BD62-D520-40C7-0836-E057C0076E6F}"/>
                    </a:ext>
                  </a:extLst>
                </p:cNvPr>
                <p:cNvSpPr txBox="1"/>
                <p:nvPr/>
              </p:nvSpPr>
              <p:spPr>
                <a:xfrm>
                  <a:off x="-97236" y="4007360"/>
                  <a:ext cx="1431276" cy="284574"/>
                </a:xfrm>
                <a:prstGeom prst="rect">
                  <a:avLst/>
                </a:prstGeom>
                <a:noFill/>
              </p:spPr>
              <p:txBody>
                <a:bodyPr wrap="square" rtlCol="0">
                  <a:spAutoFit/>
                </a:bodyPr>
                <a:lstStyle/>
                <a:p>
                  <a:pPr algn="ctr"/>
                  <a:r>
                    <a:rPr lang="en-GB">
                      <a:latin typeface="Aptos Display" panose="020B0004020202020204" pitchFamily="34" charset="0"/>
                    </a:rPr>
                    <a:t>Temporary</a:t>
                  </a:r>
                </a:p>
              </p:txBody>
            </p:sp>
            <p:sp>
              <p:nvSpPr>
                <p:cNvPr id="58" name="TextBox 57">
                  <a:extLst>
                    <a:ext uri="{FF2B5EF4-FFF2-40B4-BE49-F238E27FC236}">
                      <a16:creationId xmlns:a16="http://schemas.microsoft.com/office/drawing/2014/main" id="{AAC009B7-5314-4042-5A3A-9538C3A122DF}"/>
                    </a:ext>
                  </a:extLst>
                </p:cNvPr>
                <p:cNvSpPr txBox="1"/>
                <p:nvPr/>
              </p:nvSpPr>
              <p:spPr>
                <a:xfrm>
                  <a:off x="4049485" y="4011540"/>
                  <a:ext cx="1784900" cy="284574"/>
                </a:xfrm>
                <a:prstGeom prst="rect">
                  <a:avLst/>
                </a:prstGeom>
                <a:noFill/>
              </p:spPr>
              <p:txBody>
                <a:bodyPr wrap="square" rtlCol="0">
                  <a:spAutoFit/>
                </a:bodyPr>
                <a:lstStyle/>
                <a:p>
                  <a:pPr algn="ctr"/>
                  <a:r>
                    <a:rPr lang="en-GB">
                      <a:latin typeface="Aptos Display" panose="020B0004020202020204" pitchFamily="34" charset="0"/>
                    </a:rPr>
                    <a:t>Longer term </a:t>
                  </a:r>
                </a:p>
              </p:txBody>
            </p:sp>
            <p:sp>
              <p:nvSpPr>
                <p:cNvPr id="59" name="TextBox 58">
                  <a:extLst>
                    <a:ext uri="{FF2B5EF4-FFF2-40B4-BE49-F238E27FC236}">
                      <a16:creationId xmlns:a16="http://schemas.microsoft.com/office/drawing/2014/main" id="{D892F093-8928-AD31-2284-F8A20BB827C0}"/>
                    </a:ext>
                  </a:extLst>
                </p:cNvPr>
                <p:cNvSpPr txBox="1"/>
                <p:nvPr/>
              </p:nvSpPr>
              <p:spPr>
                <a:xfrm>
                  <a:off x="1399904" y="5476412"/>
                  <a:ext cx="2851255" cy="284574"/>
                </a:xfrm>
                <a:prstGeom prst="rect">
                  <a:avLst/>
                </a:prstGeom>
                <a:noFill/>
              </p:spPr>
              <p:txBody>
                <a:bodyPr wrap="square" rtlCol="0">
                  <a:spAutoFit/>
                </a:bodyPr>
                <a:lstStyle/>
                <a:p>
                  <a:pPr algn="ctr"/>
                  <a:r>
                    <a:rPr lang="en-GB">
                      <a:latin typeface="Aptos Display" panose="020B0004020202020204" pitchFamily="34" charset="0"/>
                    </a:rPr>
                    <a:t>Independent/Flexible</a:t>
                  </a:r>
                </a:p>
              </p:txBody>
            </p:sp>
            <p:sp>
              <p:nvSpPr>
                <p:cNvPr id="60" name="TextBox 59">
                  <a:extLst>
                    <a:ext uri="{FF2B5EF4-FFF2-40B4-BE49-F238E27FC236}">
                      <a16:creationId xmlns:a16="http://schemas.microsoft.com/office/drawing/2014/main" id="{8FAD0BC5-DBE2-1881-4EE2-3EC2B21291E9}"/>
                    </a:ext>
                  </a:extLst>
                </p:cNvPr>
                <p:cNvSpPr txBox="1"/>
                <p:nvPr/>
              </p:nvSpPr>
              <p:spPr>
                <a:xfrm>
                  <a:off x="1990138" y="2678271"/>
                  <a:ext cx="1482986" cy="450532"/>
                </a:xfrm>
                <a:prstGeom prst="rect">
                  <a:avLst/>
                </a:prstGeom>
                <a:noFill/>
              </p:spPr>
              <p:txBody>
                <a:bodyPr wrap="square" rtlCol="0">
                  <a:spAutoFit/>
                </a:bodyPr>
                <a:lstStyle/>
                <a:p>
                  <a:pPr algn="ctr"/>
                  <a:r>
                    <a:rPr lang="en-GB">
                      <a:latin typeface="Aptos Display" panose="020B0004020202020204" pitchFamily="34" charset="0"/>
                    </a:rPr>
                    <a:t>Reliant</a:t>
                  </a:r>
                </a:p>
              </p:txBody>
            </p:sp>
          </p:grpSp>
          <p:grpSp>
            <p:nvGrpSpPr>
              <p:cNvPr id="53" name="Group 52">
                <a:extLst>
                  <a:ext uri="{FF2B5EF4-FFF2-40B4-BE49-F238E27FC236}">
                    <a16:creationId xmlns:a16="http://schemas.microsoft.com/office/drawing/2014/main" id="{C4802699-02E0-34FA-854F-599240B2B50E}"/>
                  </a:ext>
                </a:extLst>
              </p:cNvPr>
              <p:cNvGrpSpPr/>
              <p:nvPr/>
            </p:nvGrpSpPr>
            <p:grpSpPr>
              <a:xfrm>
                <a:off x="119899" y="3105527"/>
                <a:ext cx="5579039" cy="1981461"/>
                <a:chOff x="-2357347" y="1480907"/>
                <a:chExt cx="5579039" cy="1981461"/>
              </a:xfrm>
            </p:grpSpPr>
            <p:sp>
              <p:nvSpPr>
                <p:cNvPr id="54" name="TextBox 53">
                  <a:extLst>
                    <a:ext uri="{FF2B5EF4-FFF2-40B4-BE49-F238E27FC236}">
                      <a16:creationId xmlns:a16="http://schemas.microsoft.com/office/drawing/2014/main" id="{6DE9D1DC-5B61-3771-CC0E-9ECAF510A80E}"/>
                    </a:ext>
                  </a:extLst>
                </p:cNvPr>
                <p:cNvSpPr txBox="1"/>
                <p:nvPr/>
              </p:nvSpPr>
              <p:spPr>
                <a:xfrm>
                  <a:off x="558953" y="1480907"/>
                  <a:ext cx="2662739" cy="498004"/>
                </a:xfrm>
                <a:prstGeom prst="rect">
                  <a:avLst/>
                </a:prstGeom>
                <a:noFill/>
              </p:spPr>
              <p:txBody>
                <a:bodyPr wrap="square" rtlCol="0">
                  <a:spAutoFit/>
                </a:bodyPr>
                <a:lstStyle/>
                <a:p>
                  <a:pPr algn="ctr"/>
                  <a:r>
                    <a:rPr lang="en-GB" b="1">
                      <a:solidFill>
                        <a:srgbClr val="92D050"/>
                      </a:solidFill>
                      <a:latin typeface="Aptos Display" panose="020B0004020202020204" pitchFamily="34" charset="0"/>
                    </a:rPr>
                    <a:t>Biggest impact on life opportunities</a:t>
                  </a:r>
                </a:p>
              </p:txBody>
            </p:sp>
            <p:sp>
              <p:nvSpPr>
                <p:cNvPr id="55" name="TextBox 54">
                  <a:extLst>
                    <a:ext uri="{FF2B5EF4-FFF2-40B4-BE49-F238E27FC236}">
                      <a16:creationId xmlns:a16="http://schemas.microsoft.com/office/drawing/2014/main" id="{6414D692-08F8-46AF-A8A8-3556F4249503}"/>
                    </a:ext>
                  </a:extLst>
                </p:cNvPr>
                <p:cNvSpPr txBox="1"/>
                <p:nvPr/>
              </p:nvSpPr>
              <p:spPr>
                <a:xfrm>
                  <a:off x="-2357347" y="3177794"/>
                  <a:ext cx="2662739" cy="284574"/>
                </a:xfrm>
                <a:prstGeom prst="rect">
                  <a:avLst/>
                </a:prstGeom>
                <a:noFill/>
              </p:spPr>
              <p:txBody>
                <a:bodyPr wrap="square" rtlCol="0">
                  <a:spAutoFit/>
                </a:bodyPr>
                <a:lstStyle/>
                <a:p>
                  <a:pPr algn="ctr"/>
                  <a:r>
                    <a:rPr lang="en-GB" b="1">
                      <a:solidFill>
                        <a:srgbClr val="92D050"/>
                      </a:solidFill>
                      <a:latin typeface="Aptos Display" panose="020B0004020202020204" pitchFamily="34" charset="0"/>
                    </a:rPr>
                    <a:t>Less impact</a:t>
                  </a:r>
                </a:p>
              </p:txBody>
            </p:sp>
          </p:grpSp>
        </p:grpSp>
        <p:sp>
          <p:nvSpPr>
            <p:cNvPr id="51" name="TextBox 50">
              <a:extLst>
                <a:ext uri="{FF2B5EF4-FFF2-40B4-BE49-F238E27FC236}">
                  <a16:creationId xmlns:a16="http://schemas.microsoft.com/office/drawing/2014/main" id="{5AE61D13-90D4-7BC9-5016-3EA97D001FA4}"/>
                </a:ext>
              </a:extLst>
            </p:cNvPr>
            <p:cNvSpPr txBox="1"/>
            <p:nvPr/>
          </p:nvSpPr>
          <p:spPr>
            <a:xfrm>
              <a:off x="1628632" y="3883774"/>
              <a:ext cx="2285792" cy="711434"/>
            </a:xfrm>
            <a:prstGeom prst="rect">
              <a:avLst/>
            </a:prstGeom>
            <a:solidFill>
              <a:srgbClr val="0070C0"/>
            </a:solidFill>
          </p:spPr>
          <p:txBody>
            <a:bodyPr wrap="square" rtlCol="0">
              <a:spAutoFit/>
            </a:bodyPr>
            <a:lstStyle/>
            <a:p>
              <a:pPr algn="ctr"/>
              <a:r>
                <a:rPr lang="en-GB" kern="100">
                  <a:solidFill>
                    <a:schemeClr val="bg1"/>
                  </a:solidFill>
                  <a:latin typeface="Aptos Display" panose="020B0004020202020204" pitchFamily="34" charset="0"/>
                  <a:ea typeface="Aptos" panose="020B0004020202020204" pitchFamily="34" charset="0"/>
                  <a:cs typeface="Times New Roman" panose="02020603050405020304" pitchFamily="18" charset="0"/>
                </a:rPr>
                <a:t>Health, finance, disability or personal choices</a:t>
              </a:r>
            </a:p>
          </p:txBody>
        </p:sp>
      </p:grpSp>
      <p:grpSp>
        <p:nvGrpSpPr>
          <p:cNvPr id="64" name="Group 63">
            <a:extLst>
              <a:ext uri="{FF2B5EF4-FFF2-40B4-BE49-F238E27FC236}">
                <a16:creationId xmlns:a16="http://schemas.microsoft.com/office/drawing/2014/main" id="{4D459348-4B4B-71C3-D642-11B9389B4512}"/>
              </a:ext>
            </a:extLst>
          </p:cNvPr>
          <p:cNvGrpSpPr/>
          <p:nvPr/>
        </p:nvGrpSpPr>
        <p:grpSpPr>
          <a:xfrm>
            <a:off x="562950" y="779214"/>
            <a:ext cx="5385240" cy="3999528"/>
            <a:chOff x="5456912" y="2586049"/>
            <a:chExt cx="5872822" cy="3225068"/>
          </a:xfrm>
        </p:grpSpPr>
        <p:grpSp>
          <p:nvGrpSpPr>
            <p:cNvPr id="65" name="Group 64">
              <a:extLst>
                <a:ext uri="{FF2B5EF4-FFF2-40B4-BE49-F238E27FC236}">
                  <a16:creationId xmlns:a16="http://schemas.microsoft.com/office/drawing/2014/main" id="{77E14D46-9E14-4855-149D-B6CA559667E4}"/>
                </a:ext>
              </a:extLst>
            </p:cNvPr>
            <p:cNvGrpSpPr/>
            <p:nvPr/>
          </p:nvGrpSpPr>
          <p:grpSpPr>
            <a:xfrm>
              <a:off x="6787636" y="2893416"/>
              <a:ext cx="2923384" cy="2606521"/>
              <a:chOff x="4995675" y="2307526"/>
              <a:chExt cx="3788390" cy="3092493"/>
            </a:xfrm>
          </p:grpSpPr>
          <p:cxnSp>
            <p:nvCxnSpPr>
              <p:cNvPr id="78" name="Straight Arrow Connector 77">
                <a:extLst>
                  <a:ext uri="{FF2B5EF4-FFF2-40B4-BE49-F238E27FC236}">
                    <a16:creationId xmlns:a16="http://schemas.microsoft.com/office/drawing/2014/main" id="{8554FA6A-4380-6EF9-D11D-ECF0D1A3B6B4}"/>
                  </a:ext>
                </a:extLst>
              </p:cNvPr>
              <p:cNvCxnSpPr>
                <a:cxnSpLocks/>
              </p:cNvCxnSpPr>
              <p:nvPr/>
            </p:nvCxnSpPr>
            <p:spPr>
              <a:xfrm>
                <a:off x="4995675" y="3755572"/>
                <a:ext cx="3788390" cy="0"/>
              </a:xfrm>
              <a:prstGeom prst="straightConnector1">
                <a:avLst/>
              </a:prstGeom>
              <a:ln w="4445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a:extLst>
                  <a:ext uri="{FF2B5EF4-FFF2-40B4-BE49-F238E27FC236}">
                    <a16:creationId xmlns:a16="http://schemas.microsoft.com/office/drawing/2014/main" id="{B9396D02-8853-53B0-85F9-C73FAA82D286}"/>
                  </a:ext>
                </a:extLst>
              </p:cNvPr>
              <p:cNvCxnSpPr>
                <a:cxnSpLocks/>
              </p:cNvCxnSpPr>
              <p:nvPr/>
            </p:nvCxnSpPr>
            <p:spPr>
              <a:xfrm flipV="1">
                <a:off x="6866538" y="2307526"/>
                <a:ext cx="0" cy="3092493"/>
              </a:xfrm>
              <a:prstGeom prst="straightConnector1">
                <a:avLst/>
              </a:prstGeom>
              <a:ln w="44450">
                <a:solidFill>
                  <a:srgbClr val="0070C0"/>
                </a:solidFill>
                <a:headEnd type="triangle"/>
                <a:tailEnd type="triangle"/>
              </a:ln>
            </p:spPr>
            <p:style>
              <a:lnRef idx="1">
                <a:schemeClr val="accent1"/>
              </a:lnRef>
              <a:fillRef idx="0">
                <a:schemeClr val="accent1"/>
              </a:fillRef>
              <a:effectRef idx="0">
                <a:schemeClr val="accent1"/>
              </a:effectRef>
              <a:fontRef idx="minor">
                <a:schemeClr val="tx1"/>
              </a:fontRef>
            </p:style>
          </p:cxnSp>
        </p:grpSp>
        <p:grpSp>
          <p:nvGrpSpPr>
            <p:cNvPr id="66" name="Group 65">
              <a:extLst>
                <a:ext uri="{FF2B5EF4-FFF2-40B4-BE49-F238E27FC236}">
                  <a16:creationId xmlns:a16="http://schemas.microsoft.com/office/drawing/2014/main" id="{97365D29-B038-EE7B-AFE4-9EFA6213C1E6}"/>
                </a:ext>
              </a:extLst>
            </p:cNvPr>
            <p:cNvGrpSpPr/>
            <p:nvPr/>
          </p:nvGrpSpPr>
          <p:grpSpPr>
            <a:xfrm>
              <a:off x="5456912" y="2586049"/>
              <a:ext cx="5872822" cy="3225068"/>
              <a:chOff x="5465755" y="2665564"/>
              <a:chExt cx="5872822" cy="3225068"/>
            </a:xfrm>
          </p:grpSpPr>
          <p:sp>
            <p:nvSpPr>
              <p:cNvPr id="68" name="TextBox 67">
                <a:extLst>
                  <a:ext uri="{FF2B5EF4-FFF2-40B4-BE49-F238E27FC236}">
                    <a16:creationId xmlns:a16="http://schemas.microsoft.com/office/drawing/2014/main" id="{C123477C-D0BF-6F16-7D7A-61FFB5B2033B}"/>
                  </a:ext>
                </a:extLst>
              </p:cNvPr>
              <p:cNvSpPr txBox="1"/>
              <p:nvPr/>
            </p:nvSpPr>
            <p:spPr>
              <a:xfrm>
                <a:off x="5465755" y="4042910"/>
                <a:ext cx="1469114" cy="297815"/>
              </a:xfrm>
              <a:prstGeom prst="rect">
                <a:avLst/>
              </a:prstGeom>
              <a:noFill/>
            </p:spPr>
            <p:txBody>
              <a:bodyPr wrap="square" rtlCol="0">
                <a:spAutoFit/>
              </a:bodyPr>
              <a:lstStyle/>
              <a:p>
                <a:pPr algn="ctr"/>
                <a:r>
                  <a:rPr lang="en-GB">
                    <a:latin typeface="Aptos Display" panose="020B0004020202020204" pitchFamily="34" charset="0"/>
                  </a:rPr>
                  <a:t>Reluctant</a:t>
                </a:r>
              </a:p>
            </p:txBody>
          </p:sp>
          <p:sp>
            <p:nvSpPr>
              <p:cNvPr id="69" name="TextBox 68">
                <a:extLst>
                  <a:ext uri="{FF2B5EF4-FFF2-40B4-BE49-F238E27FC236}">
                    <a16:creationId xmlns:a16="http://schemas.microsoft.com/office/drawing/2014/main" id="{A637BA7D-FDE3-67E3-BAF9-BFD3D2E7129D}"/>
                  </a:ext>
                </a:extLst>
              </p:cNvPr>
              <p:cNvSpPr txBox="1"/>
              <p:nvPr/>
            </p:nvSpPr>
            <p:spPr>
              <a:xfrm>
                <a:off x="9631110" y="4042910"/>
                <a:ext cx="1654786" cy="297815"/>
              </a:xfrm>
              <a:prstGeom prst="rect">
                <a:avLst/>
              </a:prstGeom>
              <a:noFill/>
            </p:spPr>
            <p:txBody>
              <a:bodyPr wrap="square" rtlCol="0">
                <a:spAutoFit/>
              </a:bodyPr>
              <a:lstStyle/>
              <a:p>
                <a:pPr algn="ctr"/>
                <a:r>
                  <a:rPr lang="en-GB">
                    <a:latin typeface="Aptos Display" panose="020B0004020202020204" pitchFamily="34" charset="0"/>
                  </a:rPr>
                  <a:t>Enthusiastic</a:t>
                </a:r>
              </a:p>
            </p:txBody>
          </p:sp>
          <p:sp>
            <p:nvSpPr>
              <p:cNvPr id="70" name="TextBox 69">
                <a:extLst>
                  <a:ext uri="{FF2B5EF4-FFF2-40B4-BE49-F238E27FC236}">
                    <a16:creationId xmlns:a16="http://schemas.microsoft.com/office/drawing/2014/main" id="{B6CCC630-72A5-E6A0-76D6-8C49047EDAC4}"/>
                  </a:ext>
                </a:extLst>
              </p:cNvPr>
              <p:cNvSpPr txBox="1"/>
              <p:nvPr/>
            </p:nvSpPr>
            <p:spPr>
              <a:xfrm>
                <a:off x="7182465" y="5592817"/>
                <a:ext cx="2212960" cy="297815"/>
              </a:xfrm>
              <a:prstGeom prst="rect">
                <a:avLst/>
              </a:prstGeom>
              <a:noFill/>
            </p:spPr>
            <p:txBody>
              <a:bodyPr wrap="square" rtlCol="0">
                <a:spAutoFit/>
              </a:bodyPr>
              <a:lstStyle/>
              <a:p>
                <a:pPr algn="ctr"/>
                <a:r>
                  <a:rPr lang="en-GB">
                    <a:latin typeface="Aptos Display" panose="020B0004020202020204" pitchFamily="34" charset="0"/>
                  </a:rPr>
                  <a:t>Many barriers</a:t>
                </a:r>
              </a:p>
            </p:txBody>
          </p:sp>
          <p:sp>
            <p:nvSpPr>
              <p:cNvPr id="71" name="TextBox 70">
                <a:extLst>
                  <a:ext uri="{FF2B5EF4-FFF2-40B4-BE49-F238E27FC236}">
                    <a16:creationId xmlns:a16="http://schemas.microsoft.com/office/drawing/2014/main" id="{1A1E0E53-FA48-4B30-0D25-9CCE7248903C}"/>
                  </a:ext>
                </a:extLst>
              </p:cNvPr>
              <p:cNvSpPr txBox="1"/>
              <p:nvPr/>
            </p:nvSpPr>
            <p:spPr>
              <a:xfrm>
                <a:off x="6845697" y="2665564"/>
                <a:ext cx="2662740" cy="297815"/>
              </a:xfrm>
              <a:prstGeom prst="rect">
                <a:avLst/>
              </a:prstGeom>
              <a:noFill/>
            </p:spPr>
            <p:txBody>
              <a:bodyPr wrap="square" rtlCol="0">
                <a:spAutoFit/>
              </a:bodyPr>
              <a:lstStyle/>
              <a:p>
                <a:pPr algn="ctr"/>
                <a:r>
                  <a:rPr lang="en-GB">
                    <a:latin typeface="Aptos Display" panose="020B0004020202020204" pitchFamily="34" charset="0"/>
                  </a:rPr>
                  <a:t>Few barriers</a:t>
                </a:r>
              </a:p>
            </p:txBody>
          </p:sp>
          <p:grpSp>
            <p:nvGrpSpPr>
              <p:cNvPr id="72" name="Group 71">
                <a:extLst>
                  <a:ext uri="{FF2B5EF4-FFF2-40B4-BE49-F238E27FC236}">
                    <a16:creationId xmlns:a16="http://schemas.microsoft.com/office/drawing/2014/main" id="{D4D02030-C2E0-5D4F-9C7C-8F2E8D513C9A}"/>
                  </a:ext>
                </a:extLst>
              </p:cNvPr>
              <p:cNvGrpSpPr/>
              <p:nvPr/>
            </p:nvGrpSpPr>
            <p:grpSpPr>
              <a:xfrm>
                <a:off x="5897824" y="3062026"/>
                <a:ext cx="5274876" cy="2045184"/>
                <a:chOff x="5897824" y="3062026"/>
                <a:chExt cx="5274876" cy="2045184"/>
              </a:xfrm>
            </p:grpSpPr>
            <p:sp>
              <p:nvSpPr>
                <p:cNvPr id="76" name="TextBox 75">
                  <a:extLst>
                    <a:ext uri="{FF2B5EF4-FFF2-40B4-BE49-F238E27FC236}">
                      <a16:creationId xmlns:a16="http://schemas.microsoft.com/office/drawing/2014/main" id="{32C365A5-858C-29C9-AA27-D64EEDE7196C}"/>
                    </a:ext>
                  </a:extLst>
                </p:cNvPr>
                <p:cNvSpPr txBox="1"/>
                <p:nvPr/>
              </p:nvSpPr>
              <p:spPr>
                <a:xfrm>
                  <a:off x="8249327" y="3062026"/>
                  <a:ext cx="2923373" cy="448398"/>
                </a:xfrm>
                <a:prstGeom prst="rect">
                  <a:avLst/>
                </a:prstGeom>
                <a:noFill/>
              </p:spPr>
              <p:txBody>
                <a:bodyPr wrap="square" rtlCol="0">
                  <a:spAutoFit/>
                </a:bodyPr>
                <a:lstStyle/>
                <a:p>
                  <a:pPr algn="ctr"/>
                  <a:r>
                    <a:rPr lang="en-GB" b="1">
                      <a:solidFill>
                        <a:srgbClr val="92D050"/>
                      </a:solidFill>
                      <a:latin typeface="Aptos Display" panose="020B0004020202020204" pitchFamily="34" charset="0"/>
                    </a:rPr>
                    <a:t>‘Lower hanging fruit’</a:t>
                  </a:r>
                </a:p>
              </p:txBody>
            </p:sp>
            <p:sp>
              <p:nvSpPr>
                <p:cNvPr id="77" name="TextBox 76">
                  <a:extLst>
                    <a:ext uri="{FF2B5EF4-FFF2-40B4-BE49-F238E27FC236}">
                      <a16:creationId xmlns:a16="http://schemas.microsoft.com/office/drawing/2014/main" id="{7DFAA664-58AC-47E8-61CA-47A63D0B7391}"/>
                    </a:ext>
                  </a:extLst>
                </p:cNvPr>
                <p:cNvSpPr txBox="1"/>
                <p:nvPr/>
              </p:nvSpPr>
              <p:spPr>
                <a:xfrm>
                  <a:off x="5897824" y="4658812"/>
                  <a:ext cx="2074088" cy="448398"/>
                </a:xfrm>
                <a:prstGeom prst="rect">
                  <a:avLst/>
                </a:prstGeom>
                <a:noFill/>
              </p:spPr>
              <p:txBody>
                <a:bodyPr wrap="square" rtlCol="0">
                  <a:spAutoFit/>
                </a:bodyPr>
                <a:lstStyle/>
                <a:p>
                  <a:pPr algn="ctr"/>
                  <a:r>
                    <a:rPr lang="en-GB" b="1">
                      <a:solidFill>
                        <a:srgbClr val="92D050"/>
                      </a:solidFill>
                      <a:latin typeface="Aptos Display" panose="020B0004020202020204" pitchFamily="34" charset="0"/>
                    </a:rPr>
                    <a:t>‘Slow burner’</a:t>
                  </a:r>
                </a:p>
              </p:txBody>
            </p:sp>
          </p:grpSp>
          <p:grpSp>
            <p:nvGrpSpPr>
              <p:cNvPr id="73" name="Group 72">
                <a:extLst>
                  <a:ext uri="{FF2B5EF4-FFF2-40B4-BE49-F238E27FC236}">
                    <a16:creationId xmlns:a16="http://schemas.microsoft.com/office/drawing/2014/main" id="{0FD691CE-4C1B-23D7-64E5-4DD09AD6E7B1}"/>
                  </a:ext>
                </a:extLst>
              </p:cNvPr>
              <p:cNvGrpSpPr/>
              <p:nvPr/>
            </p:nvGrpSpPr>
            <p:grpSpPr>
              <a:xfrm>
                <a:off x="5568256" y="3433527"/>
                <a:ext cx="5770321" cy="2024306"/>
                <a:chOff x="5568256" y="3433527"/>
                <a:chExt cx="5770321" cy="2024306"/>
              </a:xfrm>
            </p:grpSpPr>
            <p:sp>
              <p:nvSpPr>
                <p:cNvPr id="74" name="TextBox 73">
                  <a:extLst>
                    <a:ext uri="{FF2B5EF4-FFF2-40B4-BE49-F238E27FC236}">
                      <a16:creationId xmlns:a16="http://schemas.microsoft.com/office/drawing/2014/main" id="{D7A452EB-FC3B-3FFC-0D74-59F57C3DD9C3}"/>
                    </a:ext>
                  </a:extLst>
                </p:cNvPr>
                <p:cNvSpPr txBox="1"/>
                <p:nvPr/>
              </p:nvSpPr>
              <p:spPr>
                <a:xfrm>
                  <a:off x="5568256" y="5009435"/>
                  <a:ext cx="2733225" cy="448398"/>
                </a:xfrm>
                <a:prstGeom prst="rect">
                  <a:avLst/>
                </a:prstGeom>
                <a:noFill/>
              </p:spPr>
              <p:txBody>
                <a:bodyPr wrap="square">
                  <a:spAutoFit/>
                </a:bodyPr>
                <a:lstStyle/>
                <a:p>
                  <a:pPr algn="ctr"/>
                  <a:r>
                    <a:rPr lang="en-GB" b="1">
                      <a:solidFill>
                        <a:srgbClr val="92D050"/>
                      </a:solidFill>
                      <a:latin typeface="Aptos Display" panose="020B0004020202020204" pitchFamily="34" charset="0"/>
                    </a:rPr>
                    <a:t>Resource intensive</a:t>
                  </a:r>
                  <a:endParaRPr lang="en-GB"/>
                </a:p>
              </p:txBody>
            </p:sp>
            <p:sp>
              <p:nvSpPr>
                <p:cNvPr id="75" name="TextBox 74">
                  <a:extLst>
                    <a:ext uri="{FF2B5EF4-FFF2-40B4-BE49-F238E27FC236}">
                      <a16:creationId xmlns:a16="http://schemas.microsoft.com/office/drawing/2014/main" id="{D608658E-16FD-2644-A45A-C581985781A0}"/>
                    </a:ext>
                  </a:extLst>
                </p:cNvPr>
                <p:cNvSpPr txBox="1"/>
                <p:nvPr/>
              </p:nvSpPr>
              <p:spPr>
                <a:xfrm>
                  <a:off x="8675843" y="3433527"/>
                  <a:ext cx="2662734" cy="369332"/>
                </a:xfrm>
                <a:prstGeom prst="rect">
                  <a:avLst/>
                </a:prstGeom>
                <a:noFill/>
              </p:spPr>
              <p:txBody>
                <a:bodyPr wrap="square">
                  <a:spAutoFit/>
                </a:bodyPr>
                <a:lstStyle/>
                <a:p>
                  <a:r>
                    <a:rPr lang="en-GB" b="1">
                      <a:solidFill>
                        <a:srgbClr val="92D050"/>
                      </a:solidFill>
                      <a:latin typeface="Aptos Display" panose="020B0004020202020204" pitchFamily="34" charset="0"/>
                    </a:rPr>
                    <a:t>Fewer resources</a:t>
                  </a:r>
                  <a:endParaRPr lang="en-GB"/>
                </a:p>
              </p:txBody>
            </p:sp>
          </p:grpSp>
        </p:grpSp>
        <p:sp>
          <p:nvSpPr>
            <p:cNvPr id="67" name="TextBox 66">
              <a:extLst>
                <a:ext uri="{FF2B5EF4-FFF2-40B4-BE49-F238E27FC236}">
                  <a16:creationId xmlns:a16="http://schemas.microsoft.com/office/drawing/2014/main" id="{906724F2-BC7C-4916-AEB0-E3200F660F65}"/>
                </a:ext>
              </a:extLst>
            </p:cNvPr>
            <p:cNvSpPr txBox="1"/>
            <p:nvPr/>
          </p:nvSpPr>
          <p:spPr>
            <a:xfrm>
              <a:off x="7113569" y="3745621"/>
              <a:ext cx="2280803" cy="744538"/>
            </a:xfrm>
            <a:prstGeom prst="rect">
              <a:avLst/>
            </a:prstGeom>
            <a:solidFill>
              <a:srgbClr val="0070C0"/>
            </a:solidFill>
          </p:spPr>
          <p:txBody>
            <a:bodyPr wrap="square" rtlCol="0">
              <a:spAutoFit/>
            </a:bodyPr>
            <a:lstStyle/>
            <a:p>
              <a:pPr algn="ctr"/>
              <a:r>
                <a:rPr lang="en-GB" kern="100">
                  <a:solidFill>
                    <a:schemeClr val="bg1"/>
                  </a:solidFill>
                  <a:latin typeface="Aptos Display" panose="020B0004020202020204" pitchFamily="34" charset="0"/>
                  <a:ea typeface="Aptos" panose="020B0004020202020204" pitchFamily="34" charset="0"/>
                  <a:cs typeface="Times New Roman" panose="02020603050405020304" pitchFamily="18" charset="0"/>
                </a:rPr>
                <a:t>Previous experience, confidence or concerns</a:t>
              </a:r>
            </a:p>
          </p:txBody>
        </p:sp>
      </p:grpSp>
      <p:sp>
        <p:nvSpPr>
          <p:cNvPr id="10" name="TextBox 9">
            <a:extLst>
              <a:ext uri="{FF2B5EF4-FFF2-40B4-BE49-F238E27FC236}">
                <a16:creationId xmlns:a16="http://schemas.microsoft.com/office/drawing/2014/main" id="{8A2CF3E1-A3A0-1B90-4979-6242CADB90F5}"/>
              </a:ext>
            </a:extLst>
          </p:cNvPr>
          <p:cNvSpPr txBox="1"/>
          <p:nvPr/>
        </p:nvSpPr>
        <p:spPr>
          <a:xfrm>
            <a:off x="668914" y="5447588"/>
            <a:ext cx="10924372" cy="923330"/>
          </a:xfrm>
          <a:prstGeom prst="rect">
            <a:avLst/>
          </a:prstGeom>
          <a:noFill/>
        </p:spPr>
        <p:txBody>
          <a:bodyPr wrap="square" rtlCol="0">
            <a:spAutoFit/>
          </a:bodyPr>
          <a:lstStyle/>
          <a:p>
            <a:r>
              <a:rPr lang="en-GB"/>
              <a:t>Being clear about where your priorities lie will help you </a:t>
            </a:r>
            <a:r>
              <a:rPr lang="en-GB" b="1"/>
              <a:t>focus on activities that will have the most impact for your target group</a:t>
            </a:r>
            <a:r>
              <a:rPr lang="en-GB"/>
              <a:t>. It will also help set expectations for how quickly the benefits may be realised as well as </a:t>
            </a:r>
            <a:r>
              <a:rPr lang="en-GB" b="1"/>
              <a:t>the resources you might need to achieve the change you are hoping for</a:t>
            </a:r>
            <a:r>
              <a:rPr lang="en-GB"/>
              <a:t>.</a:t>
            </a:r>
          </a:p>
        </p:txBody>
      </p:sp>
      <p:grpSp>
        <p:nvGrpSpPr>
          <p:cNvPr id="11" name="Group 10">
            <a:extLst>
              <a:ext uri="{FF2B5EF4-FFF2-40B4-BE49-F238E27FC236}">
                <a16:creationId xmlns:a16="http://schemas.microsoft.com/office/drawing/2014/main" id="{209F478E-7D3F-3B7B-2B77-18A76B8784CF}"/>
              </a:ext>
            </a:extLst>
          </p:cNvPr>
          <p:cNvGrpSpPr/>
          <p:nvPr/>
        </p:nvGrpSpPr>
        <p:grpSpPr>
          <a:xfrm>
            <a:off x="10167267" y="6375706"/>
            <a:ext cx="1664473" cy="276999"/>
            <a:chOff x="10167267" y="6375706"/>
            <a:chExt cx="1664473" cy="276999"/>
          </a:xfrm>
        </p:grpSpPr>
        <p:sp>
          <p:nvSpPr>
            <p:cNvPr id="13" name="TextBox 12">
              <a:extLst>
                <a:ext uri="{FF2B5EF4-FFF2-40B4-BE49-F238E27FC236}">
                  <a16:creationId xmlns:a16="http://schemas.microsoft.com/office/drawing/2014/main" id="{D21E41D3-C326-01A1-330E-DD53204BAF9B}"/>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5"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4" name="Straight Arrow Connector 13">
              <a:hlinkClick r:id="rId5" action="ppaction://hlinksldjump"/>
              <a:extLst>
                <a:ext uri="{FF2B5EF4-FFF2-40B4-BE49-F238E27FC236}">
                  <a16:creationId xmlns:a16="http://schemas.microsoft.com/office/drawing/2014/main" id="{7AACE756-E9A4-0F10-9046-19B8DA205649}"/>
                </a:ext>
              </a:extLst>
            </p:cNvPr>
            <p:cNvCxnSpPr>
              <a:cxnSpLocks/>
              <a:stCxn id="13"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98272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237871-D6C9-B01C-BF28-FA5A3E0A1CE1}"/>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FAE8E194-66C2-16D2-6995-6F7676CEF24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04E907AB-3E3D-373B-15AC-412D1D4D66EA}"/>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A0AB605-73DB-87F0-F3CC-2FD91BA2EAEF}"/>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5B4294A6-A151-31AD-A921-F9E2182A2B54}"/>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22714549-E121-153C-CB1F-D2C5D57A288B}"/>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DFFFAA27-F216-2B20-32B1-0D8203FFB5AE}"/>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EF01B4CE-8F21-A66C-15DC-2F81E9FF00D3}"/>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BE81A884-34E1-3E6B-8F02-A5DB72DACAF2}"/>
              </a:ext>
            </a:extLst>
          </p:cNvPr>
          <p:cNvSpPr txBox="1"/>
          <p:nvPr/>
        </p:nvSpPr>
        <p:spPr>
          <a:xfrm>
            <a:off x="559780" y="514122"/>
            <a:ext cx="10403716" cy="584775"/>
          </a:xfrm>
          <a:prstGeom prst="rect">
            <a:avLst/>
          </a:prstGeom>
          <a:noFill/>
        </p:spPr>
        <p:txBody>
          <a:bodyPr wrap="square" lIns="91440" tIns="45720" rIns="91440" bIns="45720" rtlCol="0" anchor="t">
            <a:spAutoFit/>
          </a:bodyPr>
          <a:lstStyle/>
          <a:p>
            <a:r>
              <a:rPr lang="en-US" sz="3200" b="1">
                <a:solidFill>
                  <a:srgbClr val="6DD61F"/>
                </a:solidFill>
                <a:latin typeface="Arial Rounded MT Bold"/>
              </a:rPr>
              <a:t>Step 6 – Make things happen</a:t>
            </a:r>
            <a:endParaRPr lang="en-US" sz="2400" b="1">
              <a:solidFill>
                <a:srgbClr val="003DAD"/>
              </a:solidFill>
              <a:latin typeface="Arial Rounded MT Bold"/>
            </a:endParaRPr>
          </a:p>
        </p:txBody>
      </p:sp>
      <p:sp>
        <p:nvSpPr>
          <p:cNvPr id="4" name="TextBox 3">
            <a:extLst>
              <a:ext uri="{FF2B5EF4-FFF2-40B4-BE49-F238E27FC236}">
                <a16:creationId xmlns:a16="http://schemas.microsoft.com/office/drawing/2014/main" id="{0F48D81D-16CB-252A-AC1D-318D675A9C5E}"/>
              </a:ext>
            </a:extLst>
          </p:cNvPr>
          <p:cNvSpPr txBox="1"/>
          <p:nvPr/>
        </p:nvSpPr>
        <p:spPr>
          <a:xfrm>
            <a:off x="593954" y="1672947"/>
            <a:ext cx="10868703" cy="3847207"/>
          </a:xfrm>
          <a:prstGeom prst="rect">
            <a:avLst/>
          </a:prstGeom>
          <a:noFill/>
        </p:spPr>
        <p:txBody>
          <a:bodyPr wrap="square" lIns="91440" tIns="45720" rIns="91440" bIns="45720" anchor="t">
            <a:spAutoFit/>
          </a:bodyPr>
          <a:lstStyle/>
          <a:p>
            <a:pPr>
              <a:spcAft>
                <a:spcPts val="600"/>
              </a:spcAft>
            </a:pPr>
            <a:r>
              <a:rPr lang="en-GB"/>
              <a:t>From the COM-B model described earlier, we know that for people to make use of sustainable travel options, they need the personal </a:t>
            </a:r>
            <a:r>
              <a:rPr lang="en-GB" b="1"/>
              <a:t>capability</a:t>
            </a:r>
            <a:r>
              <a:rPr lang="en-GB"/>
              <a:t>, </a:t>
            </a:r>
            <a:r>
              <a:rPr lang="en-GB" b="1"/>
              <a:t>opportunity</a:t>
            </a:r>
            <a:r>
              <a:rPr lang="en-GB"/>
              <a:t> and </a:t>
            </a:r>
            <a:r>
              <a:rPr lang="en-GB" b="1"/>
              <a:t>motivation</a:t>
            </a:r>
            <a:r>
              <a:rPr lang="en-GB"/>
              <a:t> to do so. In turn, they will be supported further if the right </a:t>
            </a:r>
            <a:r>
              <a:rPr lang="en-GB" b="1"/>
              <a:t>foundations </a:t>
            </a:r>
            <a:r>
              <a:rPr lang="en-GB"/>
              <a:t>are in place and are more likely to stick with this new behaviour if efforts are made to </a:t>
            </a:r>
            <a:r>
              <a:rPr lang="en-GB" b="1"/>
              <a:t>sustain and grow </a:t>
            </a:r>
            <a:r>
              <a:rPr lang="en-GB"/>
              <a:t>participation. </a:t>
            </a:r>
            <a:r>
              <a:rPr lang="en-GB" b="1"/>
              <a:t>A well-rounded programme will include activities which address each of these elements to help overcome the specific barriers faced by your community</a:t>
            </a:r>
            <a:r>
              <a:rPr lang="en-GB"/>
              <a:t>.</a:t>
            </a:r>
          </a:p>
          <a:p>
            <a:pPr>
              <a:spcAft>
                <a:spcPts val="600"/>
              </a:spcAft>
            </a:pPr>
            <a:r>
              <a:rPr lang="en-GB"/>
              <a:t>The next slide suggests activities to consider under each of the five headings. The list is by no means exhaustive, and many activities cross over between two or more headings. Information for community rail groups on how to </a:t>
            </a:r>
            <a:r>
              <a:rPr lang="en-GB" b="1"/>
              <a:t>access funding to support these activities </a:t>
            </a:r>
            <a:r>
              <a:rPr lang="en-GB"/>
              <a:t>can be found </a:t>
            </a:r>
            <a:r>
              <a:rPr lang="en-GB" b="1">
                <a:hlinkClick r:id="rId4"/>
              </a:rPr>
              <a:t>on our website</a:t>
            </a:r>
            <a:r>
              <a:rPr lang="en-GB"/>
              <a:t>.</a:t>
            </a:r>
          </a:p>
          <a:p>
            <a:pPr algn="l">
              <a:spcAft>
                <a:spcPts val="600"/>
              </a:spcAft>
            </a:pPr>
            <a:r>
              <a:rPr lang="en-GB"/>
              <a:t>It may be that </a:t>
            </a:r>
            <a:r>
              <a:rPr lang="en-GB" b="1"/>
              <a:t>some activities will be of most benefit to a particular group or individuals</a:t>
            </a:r>
            <a:r>
              <a:rPr lang="en-GB"/>
              <a:t>. How much of a priority these people are for you should influence the order in which you plan your activities. You might decide to achieve some ‘quick-wins’ to build momentum and demonstrate your intent</a:t>
            </a:r>
            <a:r>
              <a:rPr lang="en-GB" b="1"/>
              <a:t>, </a:t>
            </a:r>
            <a:r>
              <a:rPr lang="en-GB"/>
              <a:t>before making headway with more challenging plans that may require complex partnership working, larger amounts of funding, or further engagement with the community.</a:t>
            </a:r>
          </a:p>
        </p:txBody>
      </p:sp>
      <p:sp>
        <p:nvSpPr>
          <p:cNvPr id="3" name="TextBox 2">
            <a:extLst>
              <a:ext uri="{FF2B5EF4-FFF2-40B4-BE49-F238E27FC236}">
                <a16:creationId xmlns:a16="http://schemas.microsoft.com/office/drawing/2014/main" id="{2261DE09-4D56-F14E-D64E-837C13CF9A41}"/>
              </a:ext>
            </a:extLst>
          </p:cNvPr>
          <p:cNvSpPr txBox="1"/>
          <p:nvPr/>
        </p:nvSpPr>
        <p:spPr>
          <a:xfrm>
            <a:off x="593954" y="1149727"/>
            <a:ext cx="6096000" cy="523220"/>
          </a:xfrm>
          <a:prstGeom prst="rect">
            <a:avLst/>
          </a:prstGeom>
          <a:noFill/>
        </p:spPr>
        <p:txBody>
          <a:bodyPr wrap="square">
            <a:spAutoFit/>
          </a:bodyPr>
          <a:lstStyle/>
          <a:p>
            <a:r>
              <a:rPr lang="en-GB" sz="2800" b="1"/>
              <a:t>Helping behaviours change</a:t>
            </a:r>
          </a:p>
        </p:txBody>
      </p:sp>
      <p:sp>
        <p:nvSpPr>
          <p:cNvPr id="6" name="TextBox 5">
            <a:extLst>
              <a:ext uri="{FF2B5EF4-FFF2-40B4-BE49-F238E27FC236}">
                <a16:creationId xmlns:a16="http://schemas.microsoft.com/office/drawing/2014/main" id="{0F186E64-94BC-D4E1-153D-D445593C4212}"/>
              </a:ext>
            </a:extLst>
          </p:cNvPr>
          <p:cNvSpPr txBox="1"/>
          <p:nvPr/>
        </p:nvSpPr>
        <p:spPr>
          <a:xfrm>
            <a:off x="638658" y="5636858"/>
            <a:ext cx="10793737" cy="674928"/>
          </a:xfrm>
          <a:prstGeom prst="rect">
            <a:avLst/>
          </a:prstGeom>
          <a:noFill/>
          <a:ln w="25400">
            <a:solidFill>
              <a:srgbClr val="6DD61F"/>
            </a:solidFill>
          </a:ln>
        </p:spPr>
        <p:txBody>
          <a:bodyPr wrap="square" rtlCol="0">
            <a:spAutoFit/>
          </a:bodyPr>
          <a:lstStyle/>
          <a:p>
            <a:pPr>
              <a:lnSpc>
                <a:spcPct val="107000"/>
              </a:lnSpc>
            </a:pPr>
            <a:r>
              <a:rPr lang="en-GB" b="1">
                <a:hlinkClick r:id="rId5"/>
              </a:rPr>
              <a:t>Click here </a:t>
            </a:r>
            <a:r>
              <a:rPr lang="en-GB"/>
              <a:t>for guidance on adopting an ‘outcomes-based approach’ to help your activities to be as impactful, inclusive and successful as possible.</a:t>
            </a:r>
            <a:endParaRPr lang="en-GB" sz="1800">
              <a:solidFill>
                <a:srgbClr val="000000"/>
              </a:solidFill>
              <a:effectLst/>
              <a:latin typeface="Aptos" panose="020B0004020202020204" pitchFamily="34" charset="0"/>
              <a:ea typeface="Aptos" panose="020B0004020202020204" pitchFamily="34" charset="0"/>
              <a:cs typeface="Aptos" panose="020B0004020202020204" pitchFamily="34" charset="0"/>
            </a:endParaRPr>
          </a:p>
        </p:txBody>
      </p:sp>
      <p:grpSp>
        <p:nvGrpSpPr>
          <p:cNvPr id="13" name="Group 12">
            <a:extLst>
              <a:ext uri="{FF2B5EF4-FFF2-40B4-BE49-F238E27FC236}">
                <a16:creationId xmlns:a16="http://schemas.microsoft.com/office/drawing/2014/main" id="{45F0D690-EE54-8F67-1D28-631516BC794A}"/>
              </a:ext>
            </a:extLst>
          </p:cNvPr>
          <p:cNvGrpSpPr/>
          <p:nvPr/>
        </p:nvGrpSpPr>
        <p:grpSpPr>
          <a:xfrm>
            <a:off x="10167267" y="6375706"/>
            <a:ext cx="1664473" cy="276999"/>
            <a:chOff x="10167267" y="6375706"/>
            <a:chExt cx="1664473" cy="276999"/>
          </a:xfrm>
        </p:grpSpPr>
        <p:sp>
          <p:nvSpPr>
            <p:cNvPr id="14" name="TextBox 13">
              <a:extLst>
                <a:ext uri="{FF2B5EF4-FFF2-40B4-BE49-F238E27FC236}">
                  <a16:creationId xmlns:a16="http://schemas.microsoft.com/office/drawing/2014/main" id="{4C7A8A75-5A9E-35BE-9098-65FB6C1ED8B8}"/>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6"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8" name="Straight Arrow Connector 17">
              <a:hlinkClick r:id="rId6" action="ppaction://hlinksldjump"/>
              <a:extLst>
                <a:ext uri="{FF2B5EF4-FFF2-40B4-BE49-F238E27FC236}">
                  <a16:creationId xmlns:a16="http://schemas.microsoft.com/office/drawing/2014/main" id="{3D74DE1B-5A3F-7DB0-97FC-C33210A8A333}"/>
                </a:ext>
              </a:extLst>
            </p:cNvPr>
            <p:cNvCxnSpPr>
              <a:cxnSpLocks/>
              <a:stCxn id="14"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5420098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69072852-775B-4138-99FD-FEDE22EDE5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AD9CE4A4-444B-4A67-AA98-3086A63B9739}"/>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008010A-F5B8-4B62-BABA-EDEBE3ECD554}"/>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85FCA32A-99D3-4B42-B26C-8C82E7A1C51D}"/>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539ACB4-FABC-4215-BC6D-690E1501DD07}"/>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FA300C1F-5280-4D9B-B18B-A48D5C6ED51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D8A9730-3C2A-4CF5-9C44-C2A758FF820F}"/>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1" name="Picture 10">
            <a:extLst>
              <a:ext uri="{FF2B5EF4-FFF2-40B4-BE49-F238E27FC236}">
                <a16:creationId xmlns:a16="http://schemas.microsoft.com/office/drawing/2014/main" id="{3F4FD410-59C0-6E7A-8628-0DC6BC2F411E}"/>
              </a:ext>
            </a:extLst>
          </p:cNvPr>
          <p:cNvPicPr>
            <a:picLocks noChangeAspect="1"/>
          </p:cNvPicPr>
          <p:nvPr/>
        </p:nvPicPr>
        <p:blipFill>
          <a:blip r:embed="rId4"/>
          <a:stretch>
            <a:fillRect/>
          </a:stretch>
        </p:blipFill>
        <p:spPr>
          <a:xfrm>
            <a:off x="111255" y="261869"/>
            <a:ext cx="11969488" cy="5060628"/>
          </a:xfrm>
          <a:prstGeom prst="rect">
            <a:avLst/>
          </a:prstGeom>
        </p:spPr>
      </p:pic>
      <p:sp>
        <p:nvSpPr>
          <p:cNvPr id="2" name="TextBox 1">
            <a:extLst>
              <a:ext uri="{FF2B5EF4-FFF2-40B4-BE49-F238E27FC236}">
                <a16:creationId xmlns:a16="http://schemas.microsoft.com/office/drawing/2014/main" id="{C61CC84B-F49A-9D4F-556F-E51630800D0B}"/>
              </a:ext>
            </a:extLst>
          </p:cNvPr>
          <p:cNvSpPr txBox="1"/>
          <p:nvPr/>
        </p:nvSpPr>
        <p:spPr>
          <a:xfrm>
            <a:off x="606881" y="5690406"/>
            <a:ext cx="11362607" cy="610295"/>
          </a:xfrm>
          <a:prstGeom prst="rect">
            <a:avLst/>
          </a:prstGeom>
          <a:noFill/>
          <a:ln w="25400">
            <a:solidFill>
              <a:srgbClr val="6DD61F"/>
            </a:solidFill>
          </a:ln>
        </p:spPr>
        <p:txBody>
          <a:bodyPr wrap="square" lIns="91440" tIns="45720" rIns="91440" bIns="45720" rtlCol="0" anchor="t">
            <a:spAutoFit/>
          </a:bodyPr>
          <a:lstStyle/>
          <a:p>
            <a:pPr>
              <a:lnSpc>
                <a:spcPct val="107000"/>
              </a:lnSpc>
            </a:pPr>
            <a:r>
              <a:rPr lang="en-GB" sz="1600"/>
              <a:t>For examples of these activities within community rail see our </a:t>
            </a:r>
            <a:r>
              <a:rPr lang="en-GB" sz="1600" b="1">
                <a:hlinkClick r:id="rId5"/>
              </a:rPr>
              <a:t>Guide to Community-led Station Travel Planning</a:t>
            </a:r>
            <a:r>
              <a:rPr lang="en-GB" sz="1600"/>
              <a:t>, our reports on </a:t>
            </a:r>
            <a:r>
              <a:rPr lang="en-GB" sz="1600" b="1">
                <a:hlinkClick r:id="rId6"/>
              </a:rPr>
              <a:t>Encouraging and Enabling Modal Shift</a:t>
            </a:r>
            <a:r>
              <a:rPr lang="en-GB" sz="1600"/>
              <a:t>,  </a:t>
            </a:r>
            <a:r>
              <a:rPr lang="en-GB" sz="1600" b="1">
                <a:hlinkClick r:id="rId7"/>
              </a:rPr>
              <a:t>Youth Engagement </a:t>
            </a:r>
            <a:r>
              <a:rPr lang="en-GB" sz="1600"/>
              <a:t>and </a:t>
            </a:r>
            <a:r>
              <a:rPr lang="en-GB" sz="1600" b="1">
                <a:hlinkClick r:id="rId8"/>
              </a:rPr>
              <a:t>Accessibility and Inclusion</a:t>
            </a:r>
            <a:r>
              <a:rPr lang="en-GB" sz="1600"/>
              <a:t>, and some of our </a:t>
            </a:r>
            <a:r>
              <a:rPr lang="en-GB" sz="1600" b="1">
                <a:hlinkClick r:id="rId9"/>
              </a:rPr>
              <a:t>case studies</a:t>
            </a:r>
            <a:r>
              <a:rPr lang="en-GB" sz="1600"/>
              <a:t>.</a:t>
            </a:r>
          </a:p>
        </p:txBody>
      </p:sp>
      <p:grpSp>
        <p:nvGrpSpPr>
          <p:cNvPr id="14" name="Group 13">
            <a:extLst>
              <a:ext uri="{FF2B5EF4-FFF2-40B4-BE49-F238E27FC236}">
                <a16:creationId xmlns:a16="http://schemas.microsoft.com/office/drawing/2014/main" id="{9A74BB6F-A11B-64BF-6CF9-1CCA33B9314B}"/>
              </a:ext>
            </a:extLst>
          </p:cNvPr>
          <p:cNvGrpSpPr/>
          <p:nvPr/>
        </p:nvGrpSpPr>
        <p:grpSpPr>
          <a:xfrm>
            <a:off x="10167267" y="6375706"/>
            <a:ext cx="1664473" cy="276999"/>
            <a:chOff x="10167267" y="6375706"/>
            <a:chExt cx="1664473" cy="276999"/>
          </a:xfrm>
        </p:grpSpPr>
        <p:sp>
          <p:nvSpPr>
            <p:cNvPr id="18" name="TextBox 17">
              <a:extLst>
                <a:ext uri="{FF2B5EF4-FFF2-40B4-BE49-F238E27FC236}">
                  <a16:creationId xmlns:a16="http://schemas.microsoft.com/office/drawing/2014/main" id="{40E3D757-86E1-2860-77DC-F38B8E9F8E64}"/>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10"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9" name="Straight Arrow Connector 18">
              <a:hlinkClick r:id="rId10" action="ppaction://hlinksldjump"/>
              <a:extLst>
                <a:ext uri="{FF2B5EF4-FFF2-40B4-BE49-F238E27FC236}">
                  <a16:creationId xmlns:a16="http://schemas.microsoft.com/office/drawing/2014/main" id="{61910088-DC09-0FA2-71CA-2EF42214C638}"/>
                </a:ext>
              </a:extLst>
            </p:cNvPr>
            <p:cNvCxnSpPr>
              <a:cxnSpLocks/>
              <a:stCxn id="18"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4077967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C00175-CBB6-4811-F548-D8C3CBBA2210}"/>
            </a:ext>
          </a:extLst>
        </p:cNvPr>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91FBF928-487D-BB2F-FECC-17404A215986}"/>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AF84CFD-7E55-1BF1-27C9-FBBE87FDDFB1}"/>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AF89530-416D-6234-7AA3-E20D8DAE4454}"/>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333C1FF2-EF5A-99C6-828A-4A815C49EE3E}"/>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9C2E0C2B-D3C2-CCC2-E1E8-380A82BB1B4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AA0A533D-23E0-8FE7-9FE0-39F03079D2B7}"/>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descr="A picture containing drawing, food, room&#10;&#10;Description automatically generated">
            <a:extLst>
              <a:ext uri="{FF2B5EF4-FFF2-40B4-BE49-F238E27FC236}">
                <a16:creationId xmlns:a16="http://schemas.microsoft.com/office/drawing/2014/main" id="{A776AE21-7DAD-1D00-11F1-BE38CD6D3B8C}"/>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sp>
        <p:nvSpPr>
          <p:cNvPr id="5" name="TextBox 4">
            <a:extLst>
              <a:ext uri="{FF2B5EF4-FFF2-40B4-BE49-F238E27FC236}">
                <a16:creationId xmlns:a16="http://schemas.microsoft.com/office/drawing/2014/main" id="{6304717D-FA87-3B97-D2DD-24672197E0F3}"/>
              </a:ext>
            </a:extLst>
          </p:cNvPr>
          <p:cNvSpPr txBox="1"/>
          <p:nvPr/>
        </p:nvSpPr>
        <p:spPr>
          <a:xfrm>
            <a:off x="638658" y="1674193"/>
            <a:ext cx="10682485" cy="2031325"/>
          </a:xfrm>
          <a:prstGeom prst="rect">
            <a:avLst/>
          </a:prstGeom>
          <a:noFill/>
        </p:spPr>
        <p:txBody>
          <a:bodyPr wrap="square" rtlCol="0">
            <a:spAutoFit/>
          </a:bodyPr>
          <a:lstStyle/>
          <a:p>
            <a:r>
              <a:rPr lang="en-GB"/>
              <a:t>Community Rail Network is the membership body for over 75 community rail partnerships and 1,300 station adoption groups. We support our members to be effective in connecting communities with their railways, delivering social, environmental and economic benefit. For more information on community rail and its work and insights, visit </a:t>
            </a:r>
            <a:r>
              <a:rPr lang="en-GB" b="1">
                <a:hlinkClick r:id="rId4"/>
              </a:rPr>
              <a:t>communityrail.org.uk</a:t>
            </a:r>
            <a:r>
              <a:rPr lang="en-GB"/>
              <a:t>. </a:t>
            </a:r>
          </a:p>
          <a:p>
            <a:endParaRPr lang="en-GB"/>
          </a:p>
          <a:p>
            <a:r>
              <a:rPr lang="en-GB"/>
              <a:t>Development of this guide was kindly supported by the </a:t>
            </a:r>
            <a:r>
              <a:rPr lang="en-GB" b="1">
                <a:hlinkClick r:id="rId5"/>
              </a:rPr>
              <a:t>Foundation for Integrated Transport</a:t>
            </a:r>
            <a:r>
              <a:rPr lang="en-GB"/>
              <a:t>. Thank you to Community Rail Network members and partners who provided feedback on the original draft.</a:t>
            </a:r>
            <a:endParaRPr lang="en-GB" sz="1400"/>
          </a:p>
        </p:txBody>
      </p:sp>
      <p:pic>
        <p:nvPicPr>
          <p:cNvPr id="4" name="Picture 3" descr="A black background with blue letters&#10;&#10;Description automatically generated">
            <a:hlinkClick r:id="rId5"/>
            <a:extLst>
              <a:ext uri="{FF2B5EF4-FFF2-40B4-BE49-F238E27FC236}">
                <a16:creationId xmlns:a16="http://schemas.microsoft.com/office/drawing/2014/main" id="{E3759404-1BA4-9D84-B3E7-85FCECE2DF4E}"/>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193191" y="3914422"/>
            <a:ext cx="5020080" cy="701881"/>
          </a:xfrm>
          <a:prstGeom prst="rect">
            <a:avLst/>
          </a:prstGeom>
        </p:spPr>
      </p:pic>
    </p:spTree>
    <p:extLst>
      <p:ext uri="{BB962C8B-B14F-4D97-AF65-F5344CB8AC3E}">
        <p14:creationId xmlns:p14="http://schemas.microsoft.com/office/powerpoint/2010/main" val="1576219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1FE01-93E6-3677-E085-077E60C7BDCF}"/>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06F8F5C3-A25B-90FD-BA89-A4A846F4F63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6EDEC8D3-105B-0785-758C-6C6FD9AF96E0}"/>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15127E2B-063E-2037-57D6-4E3920680976}"/>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0F35DC2F-C134-23AF-E88F-7C6FFED18248}"/>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3F1F238B-7705-DD4C-8A0A-F47734C9A3FA}"/>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FC922568-0CAF-304E-D623-963DA80FAF48}"/>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D9B976F6-DFD0-839C-D5DC-317EA1A640FC}"/>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89C52C7D-7D2E-2652-41DB-1F55FEA4CE59}"/>
              </a:ext>
            </a:extLst>
          </p:cNvPr>
          <p:cNvSpPr txBox="1"/>
          <p:nvPr/>
        </p:nvSpPr>
        <p:spPr>
          <a:xfrm>
            <a:off x="559780" y="514122"/>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Step 7 – Measure impact</a:t>
            </a:r>
            <a:endParaRPr lang="en-US" sz="2400" b="1">
              <a:solidFill>
                <a:srgbClr val="003DAD"/>
              </a:solidFill>
              <a:latin typeface="Arial Rounded MT Bold" panose="020F0704030504030204" pitchFamily="34" charset="77"/>
            </a:endParaRPr>
          </a:p>
        </p:txBody>
      </p:sp>
      <p:sp>
        <p:nvSpPr>
          <p:cNvPr id="3" name="TextBox 2">
            <a:extLst>
              <a:ext uri="{FF2B5EF4-FFF2-40B4-BE49-F238E27FC236}">
                <a16:creationId xmlns:a16="http://schemas.microsoft.com/office/drawing/2014/main" id="{1F1DCCCC-4F37-B748-F005-DFEEF4D4B356}"/>
              </a:ext>
            </a:extLst>
          </p:cNvPr>
          <p:cNvSpPr txBox="1"/>
          <p:nvPr/>
        </p:nvSpPr>
        <p:spPr>
          <a:xfrm>
            <a:off x="559780" y="1149176"/>
            <a:ext cx="6582700" cy="523220"/>
          </a:xfrm>
          <a:prstGeom prst="rect">
            <a:avLst/>
          </a:prstGeom>
          <a:noFill/>
        </p:spPr>
        <p:txBody>
          <a:bodyPr wrap="square">
            <a:spAutoFit/>
          </a:bodyPr>
          <a:lstStyle/>
          <a:p>
            <a:r>
              <a:rPr lang="en-GB" sz="2800" b="1"/>
              <a:t>Finding out what’s worked</a:t>
            </a:r>
          </a:p>
        </p:txBody>
      </p:sp>
      <p:sp>
        <p:nvSpPr>
          <p:cNvPr id="10" name="TextBox 9">
            <a:extLst>
              <a:ext uri="{FF2B5EF4-FFF2-40B4-BE49-F238E27FC236}">
                <a16:creationId xmlns:a16="http://schemas.microsoft.com/office/drawing/2014/main" id="{E797C901-6654-8E11-C17C-A62FB6935315}"/>
              </a:ext>
            </a:extLst>
          </p:cNvPr>
          <p:cNvSpPr txBox="1"/>
          <p:nvPr/>
        </p:nvSpPr>
        <p:spPr>
          <a:xfrm>
            <a:off x="559780" y="1760307"/>
            <a:ext cx="10993562" cy="3016210"/>
          </a:xfrm>
          <a:prstGeom prst="rect">
            <a:avLst/>
          </a:prstGeom>
          <a:noFill/>
        </p:spPr>
        <p:txBody>
          <a:bodyPr wrap="square" lIns="91440" tIns="45720" rIns="91440" bIns="45720" anchor="t">
            <a:spAutoFit/>
          </a:bodyPr>
          <a:lstStyle/>
          <a:p>
            <a:pPr>
              <a:spcAft>
                <a:spcPts val="1200"/>
              </a:spcAft>
            </a:pPr>
            <a:r>
              <a:rPr lang="en-GB" b="1"/>
              <a:t>Collecting evidence of impact creates a positive feedback loop</a:t>
            </a:r>
            <a:r>
              <a:rPr lang="en-GB"/>
              <a:t>, helping motivate your team, providing publicity opportunities and inspiring others to get involved. Often, funding partners will have an expectation about evaluation and evidence required for the projects they support. </a:t>
            </a:r>
          </a:p>
          <a:p>
            <a:pPr>
              <a:spcAft>
                <a:spcPts val="1200"/>
              </a:spcAft>
            </a:pPr>
            <a:r>
              <a:rPr lang="en-GB"/>
              <a:t>Ideally, you will already have considered at the planning stage how you will go about assessing the impact and success of your activities. Having ‘baseline’ information of the situation before you started your activities is particularly useful if you are planning to use </a:t>
            </a:r>
            <a:r>
              <a:rPr lang="en-GB" b="1"/>
              <a:t>quantitative data </a:t>
            </a:r>
            <a:r>
              <a:rPr lang="en-GB"/>
              <a:t>(numbers-based information) for measuring impact. This will enable you to compare the situation before and after your activities to consider how effective they have been in achieving the impact you are looking for. </a:t>
            </a:r>
            <a:r>
              <a:rPr lang="en-GB" b="1"/>
              <a:t>Qualitative data </a:t>
            </a:r>
            <a:r>
              <a:rPr lang="en-GB"/>
              <a:t>adds richness and is more about understanding the ‘why’, ‘how’ and what’ of a person’s behaviour. This sort of information is helpful for telling more of the individual’s own story and can draw out potential case studies about the benefit of your work.</a:t>
            </a:r>
          </a:p>
        </p:txBody>
      </p:sp>
      <p:sp>
        <p:nvSpPr>
          <p:cNvPr id="6" name="TextBox 5">
            <a:extLst>
              <a:ext uri="{FF2B5EF4-FFF2-40B4-BE49-F238E27FC236}">
                <a16:creationId xmlns:a16="http://schemas.microsoft.com/office/drawing/2014/main" id="{E59E8780-DE28-1026-B680-12DA81807D19}"/>
              </a:ext>
            </a:extLst>
          </p:cNvPr>
          <p:cNvSpPr txBox="1"/>
          <p:nvPr/>
        </p:nvSpPr>
        <p:spPr>
          <a:xfrm>
            <a:off x="638658" y="4955722"/>
            <a:ext cx="10693371" cy="923330"/>
          </a:xfrm>
          <a:prstGeom prst="rect">
            <a:avLst/>
          </a:prstGeom>
          <a:noFill/>
          <a:ln w="25400">
            <a:solidFill>
              <a:srgbClr val="6DD61F"/>
            </a:solidFill>
          </a:ln>
        </p:spPr>
        <p:txBody>
          <a:bodyPr wrap="square" rtlCol="0">
            <a:spAutoFit/>
          </a:bodyPr>
          <a:lstStyle/>
          <a:p>
            <a:r>
              <a:rPr lang="en-GB"/>
              <a:t>The </a:t>
            </a:r>
            <a:r>
              <a:rPr lang="en-GB" b="1">
                <a:hlinkClick r:id="rId3"/>
              </a:rPr>
              <a:t>Community Rail Impact tool</a:t>
            </a:r>
            <a:r>
              <a:rPr lang="en-GB" b="1"/>
              <a:t> </a:t>
            </a:r>
            <a:r>
              <a:rPr lang="en-GB"/>
              <a:t>is an easy-to-use way to record, assess, demonstrate and evidence outcomes that can be used in lots of different ways – for individual projects, or certain aspects of your work, or for recording all your activities to help you report to funders. </a:t>
            </a:r>
          </a:p>
        </p:txBody>
      </p:sp>
      <p:grpSp>
        <p:nvGrpSpPr>
          <p:cNvPr id="13" name="Group 12">
            <a:extLst>
              <a:ext uri="{FF2B5EF4-FFF2-40B4-BE49-F238E27FC236}">
                <a16:creationId xmlns:a16="http://schemas.microsoft.com/office/drawing/2014/main" id="{92AEDDEF-2F27-C2ED-3104-5A15181173FD}"/>
              </a:ext>
            </a:extLst>
          </p:cNvPr>
          <p:cNvGrpSpPr/>
          <p:nvPr/>
        </p:nvGrpSpPr>
        <p:grpSpPr>
          <a:xfrm>
            <a:off x="10167267" y="6375706"/>
            <a:ext cx="1664473" cy="276999"/>
            <a:chOff x="10167267" y="6375706"/>
            <a:chExt cx="1664473" cy="276999"/>
          </a:xfrm>
        </p:grpSpPr>
        <p:sp>
          <p:nvSpPr>
            <p:cNvPr id="14" name="TextBox 13">
              <a:extLst>
                <a:ext uri="{FF2B5EF4-FFF2-40B4-BE49-F238E27FC236}">
                  <a16:creationId xmlns:a16="http://schemas.microsoft.com/office/drawing/2014/main" id="{A50106D0-2064-EB1E-20A9-307AC6E058F0}"/>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4"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8" name="Straight Arrow Connector 17">
              <a:hlinkClick r:id="rId4" action="ppaction://hlinksldjump"/>
              <a:extLst>
                <a:ext uri="{FF2B5EF4-FFF2-40B4-BE49-F238E27FC236}">
                  <a16:creationId xmlns:a16="http://schemas.microsoft.com/office/drawing/2014/main" id="{2476C55D-443F-8877-6EB9-BE02B807D913}"/>
                </a:ext>
              </a:extLst>
            </p:cNvPr>
            <p:cNvCxnSpPr>
              <a:cxnSpLocks/>
              <a:stCxn id="14"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46935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72CC6-A3EA-FE4A-DC33-07265B65831E}"/>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1B9A4616-052C-1D11-997A-DBB3A9B65155}"/>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9F6BE2F3-3A53-4369-4A3F-67971C377CC6}"/>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50B5ED5B-6EE0-0B49-2119-0B4BCE309076}"/>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BCC7B65F-0443-FC05-3BC5-8E338F0D0C9F}"/>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5D4DD575-1502-3223-30E1-C7308D18CC71}"/>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8A9AE97B-7917-5DB0-E0DF-9EED37D45B6F}"/>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68129CC9-A672-71F6-7AF4-0E392F4209B3}"/>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3E777736-C49F-0329-E6E7-990D0D76B7BF}"/>
              </a:ext>
            </a:extLst>
          </p:cNvPr>
          <p:cNvSpPr txBox="1"/>
          <p:nvPr/>
        </p:nvSpPr>
        <p:spPr>
          <a:xfrm>
            <a:off x="559780" y="514122"/>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Step 8 – Celebrate your achievements</a:t>
            </a:r>
            <a:endParaRPr lang="en-US" sz="2400" b="1">
              <a:solidFill>
                <a:srgbClr val="003DAD"/>
              </a:solidFill>
              <a:latin typeface="Arial Rounded MT Bold" panose="020F0704030504030204" pitchFamily="34" charset="77"/>
            </a:endParaRPr>
          </a:p>
        </p:txBody>
      </p:sp>
      <p:sp>
        <p:nvSpPr>
          <p:cNvPr id="3" name="TextBox 2">
            <a:extLst>
              <a:ext uri="{FF2B5EF4-FFF2-40B4-BE49-F238E27FC236}">
                <a16:creationId xmlns:a16="http://schemas.microsoft.com/office/drawing/2014/main" id="{2F2475C1-953C-DC4B-4CFB-430B0A5D03CB}"/>
              </a:ext>
            </a:extLst>
          </p:cNvPr>
          <p:cNvSpPr txBox="1"/>
          <p:nvPr/>
        </p:nvSpPr>
        <p:spPr>
          <a:xfrm>
            <a:off x="559779" y="1137860"/>
            <a:ext cx="7495649" cy="523220"/>
          </a:xfrm>
          <a:prstGeom prst="rect">
            <a:avLst/>
          </a:prstGeom>
          <a:noFill/>
        </p:spPr>
        <p:txBody>
          <a:bodyPr wrap="square">
            <a:spAutoFit/>
          </a:bodyPr>
          <a:lstStyle/>
          <a:p>
            <a:r>
              <a:rPr lang="en-GB" sz="2800" b="1"/>
              <a:t>Showing progress and inspiring others</a:t>
            </a:r>
          </a:p>
        </p:txBody>
      </p:sp>
      <p:sp>
        <p:nvSpPr>
          <p:cNvPr id="6" name="TextBox 5">
            <a:extLst>
              <a:ext uri="{FF2B5EF4-FFF2-40B4-BE49-F238E27FC236}">
                <a16:creationId xmlns:a16="http://schemas.microsoft.com/office/drawing/2014/main" id="{71D64843-9FE0-C6C7-37D3-869814BD9644}"/>
              </a:ext>
            </a:extLst>
          </p:cNvPr>
          <p:cNvSpPr txBox="1"/>
          <p:nvPr/>
        </p:nvSpPr>
        <p:spPr>
          <a:xfrm>
            <a:off x="559781" y="1745127"/>
            <a:ext cx="10728705" cy="3170099"/>
          </a:xfrm>
          <a:prstGeom prst="rect">
            <a:avLst/>
          </a:prstGeom>
          <a:noFill/>
        </p:spPr>
        <p:txBody>
          <a:bodyPr wrap="square" lIns="91440" tIns="45720" rIns="91440" bIns="45720" rtlCol="0" anchor="t">
            <a:spAutoFit/>
          </a:bodyPr>
          <a:lstStyle/>
          <a:p>
            <a:pPr>
              <a:spcAft>
                <a:spcPts val="800"/>
              </a:spcAft>
            </a:pPr>
            <a:r>
              <a:rPr lang="en-GB"/>
              <a:t>Throughout each step of your work, you will have been </a:t>
            </a:r>
            <a:r>
              <a:rPr lang="en-GB" b="1"/>
              <a:t>keeping the community informed </a:t>
            </a:r>
            <a:r>
              <a:rPr lang="en-GB"/>
              <a:t>of the activities that have been taking place, including those targeted at certain individuals and groups. Now, with evidence about your successes to hand, you can focus on celebrating what has been achieved to date. </a:t>
            </a:r>
          </a:p>
          <a:p>
            <a:pPr>
              <a:spcAft>
                <a:spcPts val="800"/>
              </a:spcAft>
            </a:pPr>
            <a:r>
              <a:rPr lang="en-GB"/>
              <a:t>This stage is about demonstrating to the community and your team the </a:t>
            </a:r>
            <a:r>
              <a:rPr lang="en-GB" b="1"/>
              <a:t>progress that has been made</a:t>
            </a:r>
            <a:r>
              <a:rPr lang="en-GB"/>
              <a:t>, reinforcing your </a:t>
            </a:r>
            <a:r>
              <a:rPr lang="en-GB" b="1"/>
              <a:t>collective commitment </a:t>
            </a:r>
            <a:r>
              <a:rPr lang="en-GB"/>
              <a:t>to the shared vision, and </a:t>
            </a:r>
            <a:r>
              <a:rPr lang="en-GB" b="1"/>
              <a:t>inspiring more and more people </a:t>
            </a:r>
            <a:r>
              <a:rPr lang="en-GB"/>
              <a:t>to get involved. It is also an opportunity to thank funders and partners, which may help encourage future support. </a:t>
            </a:r>
          </a:p>
          <a:p>
            <a:pPr>
              <a:spcAft>
                <a:spcPts val="800"/>
              </a:spcAft>
            </a:pPr>
            <a:r>
              <a:rPr lang="en-GB" b="1">
                <a:hlinkClick r:id="rId3"/>
              </a:rPr>
              <a:t>Our guide to engaging local media </a:t>
            </a:r>
            <a:r>
              <a:rPr lang="en-GB"/>
              <a:t>provides advice for community groups on how to secure positive coverage to help raise profile and awareness. It offers guidance on developing working relationships with journalists and media outlets and tips on identifying and writing eye-catching stories and content. </a:t>
            </a:r>
          </a:p>
          <a:p>
            <a:pPr>
              <a:spcAft>
                <a:spcPts val="800"/>
              </a:spcAft>
            </a:pPr>
            <a:endParaRPr lang="en-GB"/>
          </a:p>
        </p:txBody>
      </p:sp>
      <p:pic>
        <p:nvPicPr>
          <p:cNvPr id="10" name="Picture 9" descr="Devon and Cornwall Community Rail Partnership celebrate the launch of a new bus service.">
            <a:extLst>
              <a:ext uri="{FF2B5EF4-FFF2-40B4-BE49-F238E27FC236}">
                <a16:creationId xmlns:a16="http://schemas.microsoft.com/office/drawing/2014/main" id="{7040DDB3-55EF-EC3F-C454-CE7097565B21}"/>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6092979" y="4569542"/>
            <a:ext cx="2207998" cy="1656000"/>
          </a:xfrm>
          <a:prstGeom prst="rect">
            <a:avLst/>
          </a:prstGeom>
        </p:spPr>
      </p:pic>
      <p:pic>
        <p:nvPicPr>
          <p:cNvPr id="13" name="Picture 12" descr="Gloucestershire Community Rail Partnership piloted a bus service linking a station to a local tourist destination.">
            <a:extLst>
              <a:ext uri="{FF2B5EF4-FFF2-40B4-BE49-F238E27FC236}">
                <a16:creationId xmlns:a16="http://schemas.microsoft.com/office/drawing/2014/main" id="{9C3E7C10-848C-5780-3B9A-65DD48910D83}"/>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638593" y="4571519"/>
            <a:ext cx="2209802" cy="1657351"/>
          </a:xfrm>
          <a:prstGeom prst="rect">
            <a:avLst/>
          </a:prstGeom>
        </p:spPr>
      </p:pic>
      <p:pic>
        <p:nvPicPr>
          <p:cNvPr id="18" name="Picture 17" descr="Secure cycle parking available at a train station.">
            <a:extLst>
              <a:ext uri="{FF2B5EF4-FFF2-40B4-BE49-F238E27FC236}">
                <a16:creationId xmlns:a16="http://schemas.microsoft.com/office/drawing/2014/main" id="{676F6E1B-FD2D-C42C-52E2-F59FF802749E}"/>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3228687" y="4569542"/>
            <a:ext cx="2484000" cy="1656000"/>
          </a:xfrm>
          <a:prstGeom prst="rect">
            <a:avLst/>
          </a:prstGeom>
        </p:spPr>
      </p:pic>
      <p:pic>
        <p:nvPicPr>
          <p:cNvPr id="20" name="Picture 19" descr="Electric bike hire promoted at Buxton Station.">
            <a:extLst>
              <a:ext uri="{FF2B5EF4-FFF2-40B4-BE49-F238E27FC236}">
                <a16:creationId xmlns:a16="http://schemas.microsoft.com/office/drawing/2014/main" id="{26533EA7-2498-2EE9-16A5-B134893D9E9E}"/>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8691730" y="4568369"/>
            <a:ext cx="2208000" cy="1656000"/>
          </a:xfrm>
          <a:prstGeom prst="rect">
            <a:avLst/>
          </a:prstGeom>
        </p:spPr>
      </p:pic>
      <p:grpSp>
        <p:nvGrpSpPr>
          <p:cNvPr id="14" name="Group 13">
            <a:extLst>
              <a:ext uri="{FF2B5EF4-FFF2-40B4-BE49-F238E27FC236}">
                <a16:creationId xmlns:a16="http://schemas.microsoft.com/office/drawing/2014/main" id="{D8EFEF62-69B4-A682-9A2F-A75EDF5FFC84}"/>
              </a:ext>
            </a:extLst>
          </p:cNvPr>
          <p:cNvGrpSpPr/>
          <p:nvPr/>
        </p:nvGrpSpPr>
        <p:grpSpPr>
          <a:xfrm>
            <a:off x="10167267" y="6375706"/>
            <a:ext cx="1664473" cy="276999"/>
            <a:chOff x="10167267" y="6375706"/>
            <a:chExt cx="1664473" cy="276999"/>
          </a:xfrm>
        </p:grpSpPr>
        <p:sp>
          <p:nvSpPr>
            <p:cNvPr id="19" name="TextBox 18">
              <a:extLst>
                <a:ext uri="{FF2B5EF4-FFF2-40B4-BE49-F238E27FC236}">
                  <a16:creationId xmlns:a16="http://schemas.microsoft.com/office/drawing/2014/main" id="{5AC5502B-8DD5-AE05-B91B-87F9858994AA}"/>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8"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21" name="Straight Arrow Connector 20">
              <a:hlinkClick r:id="rId8" action="ppaction://hlinksldjump"/>
              <a:extLst>
                <a:ext uri="{FF2B5EF4-FFF2-40B4-BE49-F238E27FC236}">
                  <a16:creationId xmlns:a16="http://schemas.microsoft.com/office/drawing/2014/main" id="{8059BD23-E9AA-CAEE-1B31-812220051F80}"/>
                </a:ext>
              </a:extLst>
            </p:cNvPr>
            <p:cNvCxnSpPr>
              <a:cxnSpLocks/>
              <a:stCxn id="19"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
        <p:nvSpPr>
          <p:cNvPr id="4" name="TextBox 3">
            <a:extLst>
              <a:ext uri="{FF2B5EF4-FFF2-40B4-BE49-F238E27FC236}">
                <a16:creationId xmlns:a16="http://schemas.microsoft.com/office/drawing/2014/main" id="{D439D1D2-FA48-D128-4E90-8E62B740284A}"/>
              </a:ext>
            </a:extLst>
          </p:cNvPr>
          <p:cNvSpPr txBox="1"/>
          <p:nvPr/>
        </p:nvSpPr>
        <p:spPr>
          <a:xfrm>
            <a:off x="634232" y="6227454"/>
            <a:ext cx="149724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b="1"/>
              <a:t>Pic – Gloucestershire CRP</a:t>
            </a:r>
          </a:p>
        </p:txBody>
      </p:sp>
      <p:sp>
        <p:nvSpPr>
          <p:cNvPr id="9" name="TextBox 8">
            <a:extLst>
              <a:ext uri="{FF2B5EF4-FFF2-40B4-BE49-F238E27FC236}">
                <a16:creationId xmlns:a16="http://schemas.microsoft.com/office/drawing/2014/main" id="{78F9B4A3-F134-E610-1463-ACEEB118349F}"/>
              </a:ext>
            </a:extLst>
          </p:cNvPr>
          <p:cNvSpPr txBox="1"/>
          <p:nvPr/>
        </p:nvSpPr>
        <p:spPr>
          <a:xfrm>
            <a:off x="3176664" y="6215564"/>
            <a:ext cx="1590695"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b="1"/>
              <a:t>Pic – Community Rail Network</a:t>
            </a:r>
          </a:p>
        </p:txBody>
      </p:sp>
      <p:sp>
        <p:nvSpPr>
          <p:cNvPr id="11" name="TextBox 10">
            <a:extLst>
              <a:ext uri="{FF2B5EF4-FFF2-40B4-BE49-F238E27FC236}">
                <a16:creationId xmlns:a16="http://schemas.microsoft.com/office/drawing/2014/main" id="{09BE0FC3-07E3-5A8A-B72E-51A04BAF2341}"/>
              </a:ext>
            </a:extLst>
          </p:cNvPr>
          <p:cNvSpPr txBox="1"/>
          <p:nvPr/>
        </p:nvSpPr>
        <p:spPr>
          <a:xfrm>
            <a:off x="6033412" y="6215564"/>
            <a:ext cx="202201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b="1"/>
              <a:t>Pic – Devon &amp; Cornwall Rail Partnership</a:t>
            </a:r>
          </a:p>
        </p:txBody>
      </p:sp>
      <p:sp>
        <p:nvSpPr>
          <p:cNvPr id="22" name="TextBox 21">
            <a:extLst>
              <a:ext uri="{FF2B5EF4-FFF2-40B4-BE49-F238E27FC236}">
                <a16:creationId xmlns:a16="http://schemas.microsoft.com/office/drawing/2014/main" id="{ADEF4272-DB6D-5E5D-B32B-B29E0D0C9A73}"/>
              </a:ext>
            </a:extLst>
          </p:cNvPr>
          <p:cNvSpPr txBox="1"/>
          <p:nvPr/>
        </p:nvSpPr>
        <p:spPr>
          <a:xfrm>
            <a:off x="8648563" y="6197056"/>
            <a:ext cx="1648205"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b="1"/>
              <a:t>Pic – Friends of Buxton Station</a:t>
            </a:r>
          </a:p>
        </p:txBody>
      </p:sp>
    </p:spTree>
    <p:extLst>
      <p:ext uri="{BB962C8B-B14F-4D97-AF65-F5344CB8AC3E}">
        <p14:creationId xmlns:p14="http://schemas.microsoft.com/office/powerpoint/2010/main" val="1233057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33E0FC3-A85A-2E61-ECAD-C85FDC0EB1C9}"/>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85EB01EC-223F-7F03-9F31-D7E962886D0C}"/>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9AD38F34-461C-B3A2-294A-B875A6070C75}"/>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DE6F029B-A6A6-30AE-CAAD-110E0C2097F6}"/>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6639F4C3-F2EE-9082-CDCF-742EB36AB376}"/>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54EA732B-5D86-DEE7-376A-E7C4CD665146}"/>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49FB4E5E-983B-2DFE-6215-06305180535C}"/>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460EF40B-B6CF-B540-E0AA-2F3719B863F7}"/>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EE4D7A1F-E755-10A0-8AE4-EAADCAA5CF73}"/>
              </a:ext>
            </a:extLst>
          </p:cNvPr>
          <p:cNvSpPr txBox="1"/>
          <p:nvPr/>
        </p:nvSpPr>
        <p:spPr>
          <a:xfrm>
            <a:off x="559780" y="514122"/>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Step 9 – Widening your reach </a:t>
            </a:r>
            <a:endParaRPr lang="en-US" sz="2400" b="1">
              <a:solidFill>
                <a:srgbClr val="003DAD"/>
              </a:solidFill>
              <a:latin typeface="Arial Rounded MT Bold" panose="020F0704030504030204" pitchFamily="34" charset="77"/>
            </a:endParaRPr>
          </a:p>
        </p:txBody>
      </p:sp>
      <p:sp>
        <p:nvSpPr>
          <p:cNvPr id="3" name="TextBox 2">
            <a:extLst>
              <a:ext uri="{FF2B5EF4-FFF2-40B4-BE49-F238E27FC236}">
                <a16:creationId xmlns:a16="http://schemas.microsoft.com/office/drawing/2014/main" id="{0494BCF1-9C75-D78E-8DE3-B443A63B6287}"/>
              </a:ext>
            </a:extLst>
          </p:cNvPr>
          <p:cNvSpPr txBox="1"/>
          <p:nvPr/>
        </p:nvSpPr>
        <p:spPr>
          <a:xfrm>
            <a:off x="559779" y="1137860"/>
            <a:ext cx="7495649" cy="523220"/>
          </a:xfrm>
          <a:prstGeom prst="rect">
            <a:avLst/>
          </a:prstGeom>
          <a:noFill/>
        </p:spPr>
        <p:txBody>
          <a:bodyPr wrap="square">
            <a:spAutoFit/>
          </a:bodyPr>
          <a:lstStyle/>
          <a:p>
            <a:r>
              <a:rPr lang="en-GB" sz="2800" b="1"/>
              <a:t>Lesser seen groups and influencing policy</a:t>
            </a:r>
          </a:p>
        </p:txBody>
      </p:sp>
      <p:sp>
        <p:nvSpPr>
          <p:cNvPr id="4" name="TextBox 3">
            <a:extLst>
              <a:ext uri="{FF2B5EF4-FFF2-40B4-BE49-F238E27FC236}">
                <a16:creationId xmlns:a16="http://schemas.microsoft.com/office/drawing/2014/main" id="{52FD0A4E-4E89-2629-53B5-30EF2E8FB0C6}"/>
              </a:ext>
            </a:extLst>
          </p:cNvPr>
          <p:cNvSpPr txBox="1"/>
          <p:nvPr/>
        </p:nvSpPr>
        <p:spPr>
          <a:xfrm>
            <a:off x="559781" y="1721374"/>
            <a:ext cx="10627622" cy="4175502"/>
          </a:xfrm>
          <a:prstGeom prst="rect">
            <a:avLst/>
          </a:prstGeom>
          <a:noFill/>
        </p:spPr>
        <p:txBody>
          <a:bodyPr wrap="square" lIns="91440" tIns="45720" rIns="91440" bIns="45720" rtlCol="0" anchor="t">
            <a:spAutoFit/>
          </a:bodyPr>
          <a:lstStyle/>
          <a:p>
            <a:pPr>
              <a:spcAft>
                <a:spcPts val="800"/>
              </a:spcAft>
            </a:pPr>
            <a:r>
              <a:rPr lang="en-GB"/>
              <a:t>Through your efforts to measure the impact of your work, you might identify groups or individuals that aren’t engaging with your activities or benefitting from the improvements you have made. Use the community links you have established to </a:t>
            </a:r>
            <a:r>
              <a:rPr lang="en-GB" b="1"/>
              <a:t>actively reach out </a:t>
            </a:r>
            <a:r>
              <a:rPr lang="en-GB"/>
              <a:t>to these people to discover more about the barriers they are facing and whether there is more that you can do to include them. This may not be a quick fix where groups have become particularly disenfranchised, and as mentioned previously, there are decisions to be made about how best to use the resources available to you.</a:t>
            </a:r>
          </a:p>
          <a:p>
            <a:pPr>
              <a:spcAft>
                <a:spcPts val="800"/>
              </a:spcAft>
            </a:pPr>
            <a:r>
              <a:rPr lang="en-GB"/>
              <a:t>Our </a:t>
            </a:r>
            <a:r>
              <a:rPr lang="en-GB" b="1">
                <a:hlinkClick r:id="rId3"/>
              </a:rPr>
              <a:t>report on accessibility and inclusion</a:t>
            </a:r>
            <a:r>
              <a:rPr lang="en-GB" b="1"/>
              <a:t> </a:t>
            </a:r>
            <a:r>
              <a:rPr lang="en-GB"/>
              <a:t>offers insights into how community rail is breaking down barriers for those who might otherwise feel excluded or marginalised, opening up rail travel to more people.</a:t>
            </a:r>
          </a:p>
          <a:p>
            <a:pPr>
              <a:spcAft>
                <a:spcPts val="800"/>
              </a:spcAft>
            </a:pPr>
            <a:r>
              <a:rPr lang="en-GB"/>
              <a:t>By this stage, you will likely have identified what is within your project team’s control, gift or ability to make happen, and </a:t>
            </a:r>
            <a:r>
              <a:rPr lang="en-GB" b="1"/>
              <a:t>what might require wider policy/structural changes</a:t>
            </a:r>
            <a:r>
              <a:rPr lang="en-GB"/>
              <a:t>. With the support and voice of your networks, your team may need to consider how to collectively </a:t>
            </a:r>
            <a:r>
              <a:rPr lang="en-GB" b="1"/>
              <a:t>engage key decision makers </a:t>
            </a:r>
            <a:r>
              <a:rPr lang="en-GB"/>
              <a:t>to secure their ‘higher level’ support in delivering your vision. This may be through contributing to </a:t>
            </a:r>
            <a:r>
              <a:rPr lang="en-GB" b="1"/>
              <a:t>formal planning or transport consultations</a:t>
            </a:r>
            <a:r>
              <a:rPr lang="en-GB"/>
              <a:t>, or by seeking to influence in other ways. These sorts of activities may take a while to bear fruit but could be essential in </a:t>
            </a:r>
            <a:r>
              <a:rPr lang="en-GB" b="1"/>
              <a:t>laying the foundations for longer term investment</a:t>
            </a:r>
            <a:r>
              <a:rPr lang="en-GB"/>
              <a:t>.</a:t>
            </a:r>
          </a:p>
        </p:txBody>
      </p:sp>
      <p:grpSp>
        <p:nvGrpSpPr>
          <p:cNvPr id="11" name="Group 10">
            <a:extLst>
              <a:ext uri="{FF2B5EF4-FFF2-40B4-BE49-F238E27FC236}">
                <a16:creationId xmlns:a16="http://schemas.microsoft.com/office/drawing/2014/main" id="{71BC19FA-0841-6983-88C7-37ED43787797}"/>
              </a:ext>
            </a:extLst>
          </p:cNvPr>
          <p:cNvGrpSpPr/>
          <p:nvPr/>
        </p:nvGrpSpPr>
        <p:grpSpPr>
          <a:xfrm>
            <a:off x="10167267" y="6375706"/>
            <a:ext cx="1664473" cy="276999"/>
            <a:chOff x="10167267" y="6375706"/>
            <a:chExt cx="1664473" cy="276999"/>
          </a:xfrm>
        </p:grpSpPr>
        <p:sp>
          <p:nvSpPr>
            <p:cNvPr id="13" name="TextBox 12">
              <a:extLst>
                <a:ext uri="{FF2B5EF4-FFF2-40B4-BE49-F238E27FC236}">
                  <a16:creationId xmlns:a16="http://schemas.microsoft.com/office/drawing/2014/main" id="{DCF99452-C320-6D73-1F17-470F2FCA649D}"/>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4"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4" name="Straight Arrow Connector 13">
              <a:hlinkClick r:id="rId4" action="ppaction://hlinksldjump"/>
              <a:extLst>
                <a:ext uri="{FF2B5EF4-FFF2-40B4-BE49-F238E27FC236}">
                  <a16:creationId xmlns:a16="http://schemas.microsoft.com/office/drawing/2014/main" id="{D1BCB8C4-D0E9-9893-03BD-D023CF1B0D30}"/>
                </a:ext>
              </a:extLst>
            </p:cNvPr>
            <p:cNvCxnSpPr>
              <a:cxnSpLocks/>
              <a:stCxn id="13"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757321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842E6C-1CE3-D1B7-186C-E9A9DC262DF9}"/>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5D50B5D9-90B8-6E04-AF30-5D6E127092F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11BD5B26-0379-F632-AAAC-44F610E42D7A}"/>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88BF95E-2B0E-3BF9-4CA2-CB77957F334B}"/>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A6DD1102-1D16-F964-EEA9-0DA25AAA39FF}"/>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6F9FC14E-8E3E-8FD7-0607-9F23AE1FD133}"/>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8F83A1FD-CA35-E55A-3390-0E4D1B377BD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C80F712C-5A5C-1891-C5AC-1559E2D7879C}"/>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81174EBE-C410-AC46-21BB-F77D73C9E60E}"/>
              </a:ext>
            </a:extLst>
          </p:cNvPr>
          <p:cNvSpPr txBox="1"/>
          <p:nvPr/>
        </p:nvSpPr>
        <p:spPr>
          <a:xfrm>
            <a:off x="559780" y="514122"/>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Step 10 –  Keeping going</a:t>
            </a:r>
            <a:endParaRPr lang="en-US" sz="2400" b="1">
              <a:solidFill>
                <a:srgbClr val="003DAD"/>
              </a:solidFill>
              <a:latin typeface="Arial Rounded MT Bold" panose="020F0704030504030204" pitchFamily="34" charset="77"/>
            </a:endParaRPr>
          </a:p>
        </p:txBody>
      </p:sp>
      <p:sp>
        <p:nvSpPr>
          <p:cNvPr id="3" name="TextBox 2">
            <a:extLst>
              <a:ext uri="{FF2B5EF4-FFF2-40B4-BE49-F238E27FC236}">
                <a16:creationId xmlns:a16="http://schemas.microsoft.com/office/drawing/2014/main" id="{965EFEC9-B4B8-3BF1-4A34-9739D23D9195}"/>
              </a:ext>
            </a:extLst>
          </p:cNvPr>
          <p:cNvSpPr txBox="1"/>
          <p:nvPr/>
        </p:nvSpPr>
        <p:spPr>
          <a:xfrm>
            <a:off x="571452" y="1225748"/>
            <a:ext cx="7495649" cy="523220"/>
          </a:xfrm>
          <a:prstGeom prst="rect">
            <a:avLst/>
          </a:prstGeom>
          <a:noFill/>
        </p:spPr>
        <p:txBody>
          <a:bodyPr wrap="square">
            <a:spAutoFit/>
          </a:bodyPr>
          <a:lstStyle/>
          <a:p>
            <a:r>
              <a:rPr lang="en-GB" sz="2800" b="1"/>
              <a:t>Plan, do, review, repeat</a:t>
            </a:r>
          </a:p>
        </p:txBody>
      </p:sp>
      <p:sp>
        <p:nvSpPr>
          <p:cNvPr id="13" name="TextBox 12">
            <a:extLst>
              <a:ext uri="{FF2B5EF4-FFF2-40B4-BE49-F238E27FC236}">
                <a16:creationId xmlns:a16="http://schemas.microsoft.com/office/drawing/2014/main" id="{6164656D-321E-302E-BC3C-93E1B4622EDF}"/>
              </a:ext>
            </a:extLst>
          </p:cNvPr>
          <p:cNvSpPr txBox="1"/>
          <p:nvPr/>
        </p:nvSpPr>
        <p:spPr>
          <a:xfrm>
            <a:off x="6292768" y="2941201"/>
            <a:ext cx="1711052" cy="338554"/>
          </a:xfrm>
          <a:prstGeom prst="rect">
            <a:avLst/>
          </a:prstGeom>
          <a:noFill/>
        </p:spPr>
        <p:txBody>
          <a:bodyPr wrap="square" rtlCol="0">
            <a:spAutoFit/>
          </a:bodyPr>
          <a:lstStyle/>
          <a:p>
            <a:pPr algn="ctr"/>
            <a:r>
              <a:rPr lang="en-GB" sz="1600"/>
              <a:t> </a:t>
            </a:r>
          </a:p>
        </p:txBody>
      </p:sp>
      <p:sp>
        <p:nvSpPr>
          <p:cNvPr id="47" name="TextBox 46">
            <a:extLst>
              <a:ext uri="{FF2B5EF4-FFF2-40B4-BE49-F238E27FC236}">
                <a16:creationId xmlns:a16="http://schemas.microsoft.com/office/drawing/2014/main" id="{7D7F6A49-9224-810C-5FF2-F9C534845F91}"/>
              </a:ext>
            </a:extLst>
          </p:cNvPr>
          <p:cNvSpPr txBox="1"/>
          <p:nvPr/>
        </p:nvSpPr>
        <p:spPr>
          <a:xfrm>
            <a:off x="541340" y="5760792"/>
            <a:ext cx="5273247" cy="646331"/>
          </a:xfrm>
          <a:prstGeom prst="rect">
            <a:avLst/>
          </a:prstGeom>
          <a:noFill/>
        </p:spPr>
        <p:txBody>
          <a:bodyPr wrap="square" rtlCol="0">
            <a:spAutoFit/>
          </a:bodyPr>
          <a:lstStyle/>
          <a:p>
            <a:r>
              <a:rPr lang="en-GB"/>
              <a:t>To further the impact of your work, start over again at step one and repeat the plan, do, review cycle. </a:t>
            </a:r>
          </a:p>
        </p:txBody>
      </p:sp>
      <p:grpSp>
        <p:nvGrpSpPr>
          <p:cNvPr id="49" name="Group 48">
            <a:extLst>
              <a:ext uri="{FF2B5EF4-FFF2-40B4-BE49-F238E27FC236}">
                <a16:creationId xmlns:a16="http://schemas.microsoft.com/office/drawing/2014/main" id="{3ED5443B-60A5-7147-FB6B-A1CA28011259}"/>
              </a:ext>
            </a:extLst>
          </p:cNvPr>
          <p:cNvGrpSpPr/>
          <p:nvPr/>
        </p:nvGrpSpPr>
        <p:grpSpPr>
          <a:xfrm>
            <a:off x="1083964" y="149088"/>
            <a:ext cx="10548256" cy="5913094"/>
            <a:chOff x="1513115" y="576048"/>
            <a:chExt cx="10548256" cy="5913094"/>
          </a:xfrm>
        </p:grpSpPr>
        <p:sp>
          <p:nvSpPr>
            <p:cNvPr id="6" name="Arrow: Right 5">
              <a:extLst>
                <a:ext uri="{FF2B5EF4-FFF2-40B4-BE49-F238E27FC236}">
                  <a16:creationId xmlns:a16="http://schemas.microsoft.com/office/drawing/2014/main" id="{C71A9ECD-E9BD-948F-6FF2-7746C5972DC0}"/>
                </a:ext>
              </a:extLst>
            </p:cNvPr>
            <p:cNvSpPr/>
            <p:nvPr/>
          </p:nvSpPr>
          <p:spPr>
            <a:xfrm>
              <a:off x="1513115" y="576048"/>
              <a:ext cx="10548256" cy="5913094"/>
            </a:xfrm>
            <a:prstGeom prst="rightArrow">
              <a:avLst>
                <a:gd name="adj1" fmla="val 39558"/>
                <a:gd name="adj2" fmla="val 97190"/>
              </a:avLst>
            </a:prstGeom>
            <a:solidFill>
              <a:schemeClr val="accent1">
                <a:lumMod val="60000"/>
                <a:lumOff val="4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44" name="Group 43">
              <a:extLst>
                <a:ext uri="{FF2B5EF4-FFF2-40B4-BE49-F238E27FC236}">
                  <a16:creationId xmlns:a16="http://schemas.microsoft.com/office/drawing/2014/main" id="{72F7EB95-4BD7-DCDE-F7CF-E144F0ADED4A}"/>
                </a:ext>
              </a:extLst>
            </p:cNvPr>
            <p:cNvGrpSpPr/>
            <p:nvPr/>
          </p:nvGrpSpPr>
          <p:grpSpPr>
            <a:xfrm>
              <a:off x="1658856" y="2668516"/>
              <a:ext cx="4157244" cy="1815882"/>
              <a:chOff x="1966930" y="2690567"/>
              <a:chExt cx="4157244" cy="1815882"/>
            </a:xfrm>
          </p:grpSpPr>
          <p:sp>
            <p:nvSpPr>
              <p:cNvPr id="24" name="TextBox 23">
                <a:extLst>
                  <a:ext uri="{FF2B5EF4-FFF2-40B4-BE49-F238E27FC236}">
                    <a16:creationId xmlns:a16="http://schemas.microsoft.com/office/drawing/2014/main" id="{5FCABB0D-9940-A177-B56C-AACFBFE1059F}"/>
                  </a:ext>
                </a:extLst>
              </p:cNvPr>
              <p:cNvSpPr txBox="1"/>
              <p:nvPr/>
            </p:nvSpPr>
            <p:spPr>
              <a:xfrm>
                <a:off x="2101639" y="2690567"/>
                <a:ext cx="4022535" cy="1815882"/>
              </a:xfrm>
              <a:prstGeom prst="rect">
                <a:avLst/>
              </a:prstGeom>
              <a:noFill/>
            </p:spPr>
            <p:txBody>
              <a:bodyPr wrap="square" rtlCol="0">
                <a:spAutoFit/>
              </a:bodyPr>
              <a:lstStyle/>
              <a:p>
                <a:pPr algn="ctr"/>
                <a:r>
                  <a:rPr lang="en-GB" sz="1600" b="1"/>
                  <a:t>Step 1 - What’s already out there?</a:t>
                </a:r>
              </a:p>
              <a:p>
                <a:pPr algn="ctr"/>
                <a:endParaRPr lang="en-GB" sz="800" b="1"/>
              </a:p>
              <a:p>
                <a:pPr algn="ctr"/>
                <a:r>
                  <a:rPr lang="en-GB" sz="1600" b="1"/>
                  <a:t>Step 2 - Get a team together</a:t>
                </a:r>
              </a:p>
              <a:p>
                <a:pPr algn="ctr"/>
                <a:endParaRPr lang="en-GB" sz="800" b="1"/>
              </a:p>
              <a:p>
                <a:pPr algn="ctr"/>
                <a:r>
                  <a:rPr lang="en-GB" sz="1600" b="1"/>
                  <a:t>Step 3 - Engage the community</a:t>
                </a:r>
              </a:p>
              <a:p>
                <a:pPr algn="ctr"/>
                <a:endParaRPr lang="en-GB" sz="800" b="1"/>
              </a:p>
              <a:p>
                <a:pPr algn="ctr"/>
                <a:r>
                  <a:rPr lang="en-GB" sz="1600" b="1"/>
                  <a:t>Step 4 - Design your picture together</a:t>
                </a:r>
              </a:p>
              <a:p>
                <a:pPr algn="ctr"/>
                <a:endParaRPr lang="en-GB" sz="800" b="1"/>
              </a:p>
              <a:p>
                <a:pPr algn="ctr"/>
                <a:r>
                  <a:rPr lang="en-GB" sz="1600" b="1"/>
                  <a:t>Step 5 - Agree where to start</a:t>
                </a:r>
              </a:p>
            </p:txBody>
          </p:sp>
          <p:sp>
            <p:nvSpPr>
              <p:cNvPr id="34" name="TextBox 33">
                <a:extLst>
                  <a:ext uri="{FF2B5EF4-FFF2-40B4-BE49-F238E27FC236}">
                    <a16:creationId xmlns:a16="http://schemas.microsoft.com/office/drawing/2014/main" id="{9D9B55BD-DDE4-0ECE-05F1-468381D156A7}"/>
                  </a:ext>
                </a:extLst>
              </p:cNvPr>
              <p:cNvSpPr txBox="1"/>
              <p:nvPr/>
            </p:nvSpPr>
            <p:spPr>
              <a:xfrm rot="16200000">
                <a:off x="1409932" y="3377127"/>
                <a:ext cx="1514106" cy="400110"/>
              </a:xfrm>
              <a:prstGeom prst="rect">
                <a:avLst/>
              </a:prstGeom>
              <a:solidFill>
                <a:srgbClr val="FFFF00"/>
              </a:solidFill>
            </p:spPr>
            <p:txBody>
              <a:bodyPr wrap="square" rtlCol="0">
                <a:spAutoFit/>
              </a:bodyPr>
              <a:lstStyle/>
              <a:p>
                <a:pPr algn="ctr"/>
                <a:r>
                  <a:rPr lang="en-GB" sz="2000" b="1"/>
                  <a:t>PLAN</a:t>
                </a:r>
              </a:p>
            </p:txBody>
          </p:sp>
        </p:grpSp>
        <p:grpSp>
          <p:nvGrpSpPr>
            <p:cNvPr id="46" name="Group 45">
              <a:extLst>
                <a:ext uri="{FF2B5EF4-FFF2-40B4-BE49-F238E27FC236}">
                  <a16:creationId xmlns:a16="http://schemas.microsoft.com/office/drawing/2014/main" id="{B533025F-A360-3F6B-2836-04042E9EE369}"/>
                </a:ext>
              </a:extLst>
            </p:cNvPr>
            <p:cNvGrpSpPr/>
            <p:nvPr/>
          </p:nvGrpSpPr>
          <p:grpSpPr>
            <a:xfrm>
              <a:off x="3341915" y="4591385"/>
              <a:ext cx="6533944" cy="1434617"/>
              <a:chOff x="4449615" y="4591385"/>
              <a:chExt cx="4801191" cy="1434617"/>
            </a:xfrm>
          </p:grpSpPr>
          <p:sp>
            <p:nvSpPr>
              <p:cNvPr id="35" name="Arrow: U-Turn 34">
                <a:extLst>
                  <a:ext uri="{FF2B5EF4-FFF2-40B4-BE49-F238E27FC236}">
                    <a16:creationId xmlns:a16="http://schemas.microsoft.com/office/drawing/2014/main" id="{5FBB4DF0-1FED-37CF-4584-E7A370495FED}"/>
                  </a:ext>
                </a:extLst>
              </p:cNvPr>
              <p:cNvSpPr/>
              <p:nvPr/>
            </p:nvSpPr>
            <p:spPr>
              <a:xfrm rot="10800000">
                <a:off x="4449615" y="4591385"/>
                <a:ext cx="4801191" cy="1434617"/>
              </a:xfrm>
              <a:prstGeom prst="uturnArrow">
                <a:avLst>
                  <a:gd name="adj1" fmla="val 33009"/>
                  <a:gd name="adj2" fmla="val 25000"/>
                  <a:gd name="adj3" fmla="val 25000"/>
                  <a:gd name="adj4" fmla="val 56129"/>
                  <a:gd name="adj5" fmla="val 100000"/>
                </a:avLst>
              </a:prstGeom>
              <a:solidFill>
                <a:srgbClr val="FFFF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4" name="TextBox 3">
                <a:extLst>
                  <a:ext uri="{FF2B5EF4-FFF2-40B4-BE49-F238E27FC236}">
                    <a16:creationId xmlns:a16="http://schemas.microsoft.com/office/drawing/2014/main" id="{523B8767-8A81-3785-79DE-174597BC26B7}"/>
                  </a:ext>
                </a:extLst>
              </p:cNvPr>
              <p:cNvSpPr txBox="1"/>
              <p:nvPr/>
            </p:nvSpPr>
            <p:spPr>
              <a:xfrm>
                <a:off x="6460433" y="5615961"/>
                <a:ext cx="1041668" cy="400110"/>
              </a:xfrm>
              <a:prstGeom prst="rect">
                <a:avLst/>
              </a:prstGeom>
              <a:solidFill>
                <a:srgbClr val="FFFF00"/>
              </a:solidFill>
            </p:spPr>
            <p:txBody>
              <a:bodyPr wrap="square" rtlCol="0">
                <a:spAutoFit/>
              </a:bodyPr>
              <a:lstStyle/>
              <a:p>
                <a:pPr algn="ctr"/>
                <a:r>
                  <a:rPr lang="en-GB" sz="2000" b="1"/>
                  <a:t>REPEAT</a:t>
                </a:r>
              </a:p>
            </p:txBody>
          </p:sp>
        </p:grpSp>
        <p:grpSp>
          <p:nvGrpSpPr>
            <p:cNvPr id="45" name="Group 44">
              <a:extLst>
                <a:ext uri="{FF2B5EF4-FFF2-40B4-BE49-F238E27FC236}">
                  <a16:creationId xmlns:a16="http://schemas.microsoft.com/office/drawing/2014/main" id="{9A73068A-983D-AFDF-3972-2B1C700DFF5A}"/>
                </a:ext>
              </a:extLst>
            </p:cNvPr>
            <p:cNvGrpSpPr/>
            <p:nvPr/>
          </p:nvGrpSpPr>
          <p:grpSpPr>
            <a:xfrm>
              <a:off x="5366160" y="2410528"/>
              <a:ext cx="2892505" cy="1901658"/>
              <a:chOff x="5377045" y="2431851"/>
              <a:chExt cx="2892505" cy="1901658"/>
            </a:xfrm>
          </p:grpSpPr>
          <p:sp>
            <p:nvSpPr>
              <p:cNvPr id="37" name="TextBox 36">
                <a:extLst>
                  <a:ext uri="{FF2B5EF4-FFF2-40B4-BE49-F238E27FC236}">
                    <a16:creationId xmlns:a16="http://schemas.microsoft.com/office/drawing/2014/main" id="{CF2E6065-6E9B-5AA7-CE16-7CC4B59634C8}"/>
                  </a:ext>
                </a:extLst>
              </p:cNvPr>
              <p:cNvSpPr txBox="1"/>
              <p:nvPr/>
            </p:nvSpPr>
            <p:spPr>
              <a:xfrm>
                <a:off x="5377045" y="2431851"/>
                <a:ext cx="2892505" cy="1692771"/>
              </a:xfrm>
              <a:prstGeom prst="rect">
                <a:avLst/>
              </a:prstGeom>
              <a:noFill/>
            </p:spPr>
            <p:txBody>
              <a:bodyPr wrap="square" rtlCol="0">
                <a:spAutoFit/>
              </a:bodyPr>
              <a:lstStyle/>
              <a:p>
                <a:pPr algn="ctr"/>
                <a:r>
                  <a:rPr lang="en-GB" sz="1600" b="1"/>
                  <a:t>Step 6 – Make things happen</a:t>
                </a:r>
              </a:p>
              <a:p>
                <a:pPr algn="ctr"/>
                <a:endParaRPr lang="en-GB" sz="800"/>
              </a:p>
              <a:p>
                <a:pPr algn="ctr"/>
                <a:r>
                  <a:rPr lang="en-GB" sz="1600"/>
                  <a:t>Foundations</a:t>
                </a:r>
              </a:p>
              <a:p>
                <a:pPr algn="ctr"/>
                <a:r>
                  <a:rPr lang="en-GB" sz="1600"/>
                  <a:t>Capability</a:t>
                </a:r>
              </a:p>
              <a:p>
                <a:pPr algn="ctr"/>
                <a:r>
                  <a:rPr lang="en-GB" sz="1600"/>
                  <a:t>Opportunity</a:t>
                </a:r>
              </a:p>
              <a:p>
                <a:pPr algn="ctr"/>
                <a:r>
                  <a:rPr lang="en-GB" sz="1600"/>
                  <a:t>Motivation</a:t>
                </a:r>
              </a:p>
              <a:p>
                <a:pPr algn="ctr"/>
                <a:r>
                  <a:rPr lang="en-GB" sz="1600"/>
                  <a:t>Sustain and grow </a:t>
                </a:r>
              </a:p>
            </p:txBody>
          </p:sp>
          <p:sp>
            <p:nvSpPr>
              <p:cNvPr id="42" name="TextBox 41">
                <a:extLst>
                  <a:ext uri="{FF2B5EF4-FFF2-40B4-BE49-F238E27FC236}">
                    <a16:creationId xmlns:a16="http://schemas.microsoft.com/office/drawing/2014/main" id="{1728732D-707D-55AD-FC72-B393620EDCC8}"/>
                  </a:ext>
                </a:extLst>
              </p:cNvPr>
              <p:cNvSpPr txBox="1"/>
              <p:nvPr/>
            </p:nvSpPr>
            <p:spPr>
              <a:xfrm rot="16200000">
                <a:off x="5004585" y="3376401"/>
                <a:ext cx="1514107" cy="400110"/>
              </a:xfrm>
              <a:prstGeom prst="rect">
                <a:avLst/>
              </a:prstGeom>
              <a:solidFill>
                <a:srgbClr val="FFFF00"/>
              </a:solidFill>
            </p:spPr>
            <p:txBody>
              <a:bodyPr wrap="square" rtlCol="0">
                <a:spAutoFit/>
              </a:bodyPr>
              <a:lstStyle/>
              <a:p>
                <a:pPr algn="ctr"/>
                <a:r>
                  <a:rPr lang="en-GB" sz="2000" b="1"/>
                  <a:t>DO</a:t>
                </a:r>
              </a:p>
            </p:txBody>
          </p:sp>
        </p:grpSp>
        <p:grpSp>
          <p:nvGrpSpPr>
            <p:cNvPr id="48" name="Group 47">
              <a:extLst>
                <a:ext uri="{FF2B5EF4-FFF2-40B4-BE49-F238E27FC236}">
                  <a16:creationId xmlns:a16="http://schemas.microsoft.com/office/drawing/2014/main" id="{D22F3010-3692-AA3D-E29F-20C8B8516144}"/>
                </a:ext>
              </a:extLst>
            </p:cNvPr>
            <p:cNvGrpSpPr/>
            <p:nvPr/>
          </p:nvGrpSpPr>
          <p:grpSpPr>
            <a:xfrm>
              <a:off x="7700677" y="2798078"/>
              <a:ext cx="4006975" cy="1514107"/>
              <a:chOff x="7700677" y="2798078"/>
              <a:chExt cx="4006975" cy="1514107"/>
            </a:xfrm>
          </p:grpSpPr>
          <p:sp>
            <p:nvSpPr>
              <p:cNvPr id="22" name="TextBox 21">
                <a:extLst>
                  <a:ext uri="{FF2B5EF4-FFF2-40B4-BE49-F238E27FC236}">
                    <a16:creationId xmlns:a16="http://schemas.microsoft.com/office/drawing/2014/main" id="{FAF2494D-D972-D819-F4DA-A53A604D1BF1}"/>
                  </a:ext>
                </a:extLst>
              </p:cNvPr>
              <p:cNvSpPr txBox="1"/>
              <p:nvPr/>
            </p:nvSpPr>
            <p:spPr>
              <a:xfrm>
                <a:off x="8003820" y="2941201"/>
                <a:ext cx="3703832" cy="1338828"/>
              </a:xfrm>
              <a:prstGeom prst="rect">
                <a:avLst/>
              </a:prstGeom>
              <a:noFill/>
            </p:spPr>
            <p:txBody>
              <a:bodyPr wrap="square" lIns="91440" tIns="45720" rIns="91440" bIns="45720" rtlCol="0" anchor="t">
                <a:spAutoFit/>
              </a:bodyPr>
              <a:lstStyle/>
              <a:p>
                <a:pPr algn="ctr"/>
                <a:r>
                  <a:rPr lang="en-GB" sz="1600" b="1"/>
                  <a:t>Step 7 - Measure impact</a:t>
                </a:r>
              </a:p>
              <a:p>
                <a:pPr algn="ctr"/>
                <a:endParaRPr lang="en-GB" sz="800" b="1"/>
              </a:p>
              <a:p>
                <a:pPr algn="ctr"/>
                <a:r>
                  <a:rPr lang="en-GB" sz="1600" b="1"/>
                  <a:t>Step 8 - Celebrate your achievements</a:t>
                </a:r>
              </a:p>
              <a:p>
                <a:pPr algn="ctr"/>
                <a:endParaRPr lang="en-GB" sz="900" b="1"/>
              </a:p>
              <a:p>
                <a:pPr algn="ctr"/>
                <a:r>
                  <a:rPr lang="en-GB" sz="1600" b="1"/>
                  <a:t>Step 9 - Widening your reach</a:t>
                </a:r>
              </a:p>
              <a:p>
                <a:pPr algn="ctr"/>
                <a:endParaRPr lang="en-GB" sz="1600"/>
              </a:p>
            </p:txBody>
          </p:sp>
          <p:sp>
            <p:nvSpPr>
              <p:cNvPr id="43" name="TextBox 42">
                <a:extLst>
                  <a:ext uri="{FF2B5EF4-FFF2-40B4-BE49-F238E27FC236}">
                    <a16:creationId xmlns:a16="http://schemas.microsoft.com/office/drawing/2014/main" id="{2CC69FBB-5C36-ED5F-14F0-D5732DC3E5B5}"/>
                  </a:ext>
                </a:extLst>
              </p:cNvPr>
              <p:cNvSpPr txBox="1"/>
              <p:nvPr/>
            </p:nvSpPr>
            <p:spPr>
              <a:xfrm rot="16200000">
                <a:off x="7143678" y="3355077"/>
                <a:ext cx="1514107" cy="400110"/>
              </a:xfrm>
              <a:prstGeom prst="rect">
                <a:avLst/>
              </a:prstGeom>
              <a:solidFill>
                <a:srgbClr val="FFFF00"/>
              </a:solidFill>
            </p:spPr>
            <p:txBody>
              <a:bodyPr wrap="square" rtlCol="0">
                <a:spAutoFit/>
              </a:bodyPr>
              <a:lstStyle/>
              <a:p>
                <a:pPr algn="ctr"/>
                <a:r>
                  <a:rPr lang="en-GB" sz="2000" b="1"/>
                  <a:t>REVIEW</a:t>
                </a:r>
              </a:p>
            </p:txBody>
          </p:sp>
        </p:grpSp>
      </p:grpSp>
      <p:grpSp>
        <p:nvGrpSpPr>
          <p:cNvPr id="14" name="Group 13">
            <a:extLst>
              <a:ext uri="{FF2B5EF4-FFF2-40B4-BE49-F238E27FC236}">
                <a16:creationId xmlns:a16="http://schemas.microsoft.com/office/drawing/2014/main" id="{905999D6-D82B-78E9-0F29-A38407F60B31}"/>
              </a:ext>
            </a:extLst>
          </p:cNvPr>
          <p:cNvGrpSpPr/>
          <p:nvPr/>
        </p:nvGrpSpPr>
        <p:grpSpPr>
          <a:xfrm>
            <a:off x="10167267" y="6375706"/>
            <a:ext cx="1664473" cy="276999"/>
            <a:chOff x="10167267" y="6375706"/>
            <a:chExt cx="1664473" cy="276999"/>
          </a:xfrm>
        </p:grpSpPr>
        <p:sp>
          <p:nvSpPr>
            <p:cNvPr id="18" name="TextBox 17">
              <a:extLst>
                <a:ext uri="{FF2B5EF4-FFF2-40B4-BE49-F238E27FC236}">
                  <a16:creationId xmlns:a16="http://schemas.microsoft.com/office/drawing/2014/main" id="{4A1A8140-C899-175D-A82B-B4FDE5D1D1A4}"/>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3"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9" name="Straight Arrow Connector 18">
              <a:hlinkClick r:id="rId3" action="ppaction://hlinksldjump"/>
              <a:extLst>
                <a:ext uri="{FF2B5EF4-FFF2-40B4-BE49-F238E27FC236}">
                  <a16:creationId xmlns:a16="http://schemas.microsoft.com/office/drawing/2014/main" id="{5EBEE88E-5644-6079-7557-6103FAF7102D}"/>
                </a:ext>
              </a:extLst>
            </p:cNvPr>
            <p:cNvCxnSpPr>
              <a:cxnSpLocks/>
              <a:stCxn id="18"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289077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D9CE4A4-444B-4A67-AA98-3086A63B9739}"/>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008010A-F5B8-4B62-BABA-EDEBE3ECD554}"/>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85FCA32A-99D3-4B42-B26C-8C82E7A1C51D}"/>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539ACB4-FABC-4215-BC6D-690E1501DD07}"/>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FA300C1F-5280-4D9B-B18B-A48D5C6ED51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D8A9730-3C2A-4CF5-9C44-C2A758FF820F}"/>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descr="A picture containing drawing, food, room&#10;&#10;Description automatically generated">
            <a:extLst>
              <a:ext uri="{FF2B5EF4-FFF2-40B4-BE49-F238E27FC236}">
                <a16:creationId xmlns:a16="http://schemas.microsoft.com/office/drawing/2014/main" id="{F6AA825F-73E7-6FC5-D645-84296A8158A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sp>
        <p:nvSpPr>
          <p:cNvPr id="6" name="TextBox 5">
            <a:extLst>
              <a:ext uri="{FF2B5EF4-FFF2-40B4-BE49-F238E27FC236}">
                <a16:creationId xmlns:a16="http://schemas.microsoft.com/office/drawing/2014/main" id="{57B0D9E6-8EE4-6341-91DA-791011E76EEA}"/>
              </a:ext>
            </a:extLst>
          </p:cNvPr>
          <p:cNvSpPr txBox="1"/>
          <p:nvPr/>
        </p:nvSpPr>
        <p:spPr>
          <a:xfrm>
            <a:off x="559780" y="525620"/>
            <a:ext cx="5161211" cy="892552"/>
          </a:xfrm>
          <a:prstGeom prst="rect">
            <a:avLst/>
          </a:prstGeom>
          <a:noFill/>
        </p:spPr>
        <p:txBody>
          <a:bodyPr wrap="square" rtlCol="0">
            <a:spAutoFit/>
          </a:bodyPr>
          <a:lstStyle/>
          <a:p>
            <a:r>
              <a:rPr lang="en-US" sz="3200" b="1">
                <a:solidFill>
                  <a:srgbClr val="6DD61F"/>
                </a:solidFill>
                <a:latin typeface="Arial Rounded MT Bold" panose="020F0704030504030204" pitchFamily="34" charset="0"/>
                <a:cs typeface="Arial" panose="020B0604020202020204" pitchFamily="34" charset="0"/>
              </a:rPr>
              <a:t>Useful links</a:t>
            </a:r>
          </a:p>
          <a:p>
            <a:endParaRPr lang="en-US" sz="2000" b="1">
              <a:solidFill>
                <a:srgbClr val="6DD61F"/>
              </a:solidFill>
              <a:latin typeface="Aptos Display" panose="020B0004020202020204" pitchFamily="34" charset="0"/>
              <a:cs typeface="Arial" panose="020B0604020202020204" pitchFamily="34" charset="0"/>
            </a:endParaRPr>
          </a:p>
        </p:txBody>
      </p:sp>
      <p:sp>
        <p:nvSpPr>
          <p:cNvPr id="4" name="TextBox 3">
            <a:extLst>
              <a:ext uri="{FF2B5EF4-FFF2-40B4-BE49-F238E27FC236}">
                <a16:creationId xmlns:a16="http://schemas.microsoft.com/office/drawing/2014/main" id="{462ACBD8-3EBA-F782-1505-3BB4533E253B}"/>
              </a:ext>
            </a:extLst>
          </p:cNvPr>
          <p:cNvSpPr txBox="1"/>
          <p:nvPr/>
        </p:nvSpPr>
        <p:spPr>
          <a:xfrm>
            <a:off x="614998" y="1310640"/>
            <a:ext cx="7255373" cy="3416320"/>
          </a:xfrm>
          <a:prstGeom prst="rect">
            <a:avLst/>
          </a:prstGeom>
          <a:noFill/>
        </p:spPr>
        <p:txBody>
          <a:bodyPr wrap="square" lIns="91440" tIns="45720" rIns="91440" bIns="45720" rtlCol="0" anchor="t">
            <a:spAutoFit/>
          </a:bodyPr>
          <a:lstStyle/>
          <a:p>
            <a:r>
              <a:rPr lang="en-US" dirty="0">
                <a:solidFill>
                  <a:schemeClr val="accent1"/>
                </a:solidFill>
                <a:latin typeface="Aptos Display" panose="020B0004020202020204" pitchFamily="34" charset="0"/>
                <a:cs typeface="Arial" panose="020B0604020202020204" pitchFamily="34" charset="0"/>
              </a:rPr>
              <a:t>Resources, webinar recordings, future events and training opportunities available at </a:t>
            </a:r>
            <a:r>
              <a:rPr lang="en-US" b="1" dirty="0">
                <a:solidFill>
                  <a:schemeClr val="accent1"/>
                </a:solidFill>
                <a:latin typeface="Aptos Display" panose="020B0004020202020204" pitchFamily="34" charset="0"/>
                <a:cs typeface="Arial" panose="020B0604020202020204" pitchFamily="34" charset="0"/>
                <a:hlinkClick r:id="rId4"/>
              </a:rPr>
              <a:t>communityrail.org.uk</a:t>
            </a:r>
            <a:endParaRPr lang="en-US" b="1" dirty="0">
              <a:solidFill>
                <a:schemeClr val="accent1"/>
              </a:solidFill>
              <a:latin typeface="Aptos Display" panose="020B0004020202020204" pitchFamily="34" charset="0"/>
              <a:cs typeface="Arial" panose="020B0604020202020204" pitchFamily="34" charset="0"/>
            </a:endParaRPr>
          </a:p>
          <a:p>
            <a:endParaRPr lang="en-US" b="1" dirty="0">
              <a:solidFill>
                <a:schemeClr val="accent1"/>
              </a:solidFill>
              <a:latin typeface="Aptos Display" panose="020B0004020202020204" pitchFamily="34" charset="0"/>
              <a:cs typeface="Arial" panose="020B0604020202020204" pitchFamily="34" charset="0"/>
            </a:endParaRPr>
          </a:p>
          <a:p>
            <a:r>
              <a:rPr lang="en-US" b="1" dirty="0">
                <a:solidFill>
                  <a:schemeClr val="accent1"/>
                </a:solidFill>
                <a:latin typeface="Aptos Display"/>
                <a:cs typeface="Arial"/>
              </a:rPr>
              <a:t>Sustainable Transport Alliance member websites:</a:t>
            </a:r>
          </a:p>
          <a:p>
            <a:r>
              <a:rPr lang="en-US" dirty="0">
                <a:solidFill>
                  <a:schemeClr val="accent1"/>
                </a:solidFill>
                <a:latin typeface="Aptos Display" panose="020B0004020202020204" pitchFamily="34" charset="0"/>
                <a:cs typeface="Arial" panose="020B0604020202020204" pitchFamily="34" charset="0"/>
                <a:hlinkClick r:id="rId5"/>
              </a:rPr>
              <a:t>Bus Users UK</a:t>
            </a:r>
            <a:endParaRPr lang="en-US" dirty="0">
              <a:solidFill>
                <a:schemeClr val="accent1"/>
              </a:solidFill>
              <a:latin typeface="Aptos Display" panose="020B0004020202020204" pitchFamily="34" charset="0"/>
              <a:cs typeface="Arial" panose="020B0604020202020204" pitchFamily="34" charset="0"/>
            </a:endParaRPr>
          </a:p>
          <a:p>
            <a:r>
              <a:rPr lang="en-US" dirty="0">
                <a:solidFill>
                  <a:schemeClr val="accent1"/>
                </a:solidFill>
                <a:latin typeface="Aptos Display" panose="020B0004020202020204" pitchFamily="34" charset="0"/>
                <a:cs typeface="Arial" panose="020B0604020202020204" pitchFamily="34" charset="0"/>
                <a:hlinkClick r:id="rId6"/>
              </a:rPr>
              <a:t>Campaign for Better Transport</a:t>
            </a:r>
            <a:endParaRPr lang="en-US" dirty="0">
              <a:solidFill>
                <a:schemeClr val="accent1"/>
              </a:solidFill>
              <a:latin typeface="Aptos Display" panose="020B0004020202020204" pitchFamily="34" charset="0"/>
              <a:cs typeface="Arial" panose="020B0604020202020204" pitchFamily="34" charset="0"/>
            </a:endParaRPr>
          </a:p>
          <a:p>
            <a:r>
              <a:rPr lang="en-US" dirty="0">
                <a:solidFill>
                  <a:schemeClr val="accent1"/>
                </a:solidFill>
                <a:latin typeface="Aptos Display" panose="020B0004020202020204" pitchFamily="34" charset="0"/>
                <a:cs typeface="Arial" panose="020B0604020202020204" pitchFamily="34" charset="0"/>
                <a:hlinkClick r:id="rId4"/>
              </a:rPr>
              <a:t>Community Rail Network</a:t>
            </a:r>
            <a:endParaRPr lang="en-US" dirty="0">
              <a:solidFill>
                <a:schemeClr val="accent1"/>
              </a:solidFill>
              <a:latin typeface="Aptos Display" panose="020B0004020202020204" pitchFamily="34" charset="0"/>
              <a:cs typeface="Arial" panose="020B0604020202020204" pitchFamily="34" charset="0"/>
            </a:endParaRPr>
          </a:p>
          <a:p>
            <a:r>
              <a:rPr lang="en-US" dirty="0">
                <a:solidFill>
                  <a:schemeClr val="accent1"/>
                </a:solidFill>
                <a:latin typeface="Aptos Display" panose="020B0004020202020204" pitchFamily="34" charset="0"/>
                <a:cs typeface="Arial" panose="020B0604020202020204" pitchFamily="34" charset="0"/>
                <a:hlinkClick r:id="rId7"/>
              </a:rPr>
              <a:t>Community Transport Association</a:t>
            </a:r>
            <a:endParaRPr lang="en-US" dirty="0">
              <a:solidFill>
                <a:schemeClr val="accent1"/>
              </a:solidFill>
              <a:latin typeface="Aptos Display" panose="020B0004020202020204" pitchFamily="34" charset="0"/>
              <a:cs typeface="Arial" panose="020B0604020202020204" pitchFamily="34" charset="0"/>
            </a:endParaRPr>
          </a:p>
          <a:p>
            <a:r>
              <a:rPr lang="en-US" dirty="0">
                <a:solidFill>
                  <a:schemeClr val="accent1"/>
                </a:solidFill>
                <a:latin typeface="Aptos Display" panose="020B0004020202020204" pitchFamily="34" charset="0"/>
                <a:cs typeface="Arial" panose="020B0604020202020204" pitchFamily="34" charset="0"/>
                <a:hlinkClick r:id="rId8"/>
              </a:rPr>
              <a:t>COMO UK</a:t>
            </a:r>
            <a:endParaRPr lang="en-US" dirty="0">
              <a:solidFill>
                <a:schemeClr val="accent1"/>
              </a:solidFill>
              <a:latin typeface="Aptos Display" panose="020B0004020202020204" pitchFamily="34" charset="0"/>
              <a:cs typeface="Arial" panose="020B0604020202020204" pitchFamily="34" charset="0"/>
            </a:endParaRPr>
          </a:p>
          <a:p>
            <a:r>
              <a:rPr lang="en-US" dirty="0">
                <a:solidFill>
                  <a:schemeClr val="accent1"/>
                </a:solidFill>
                <a:latin typeface="Aptos Display" panose="020B0004020202020204" pitchFamily="34" charset="0"/>
                <a:cs typeface="Arial" panose="020B0604020202020204" pitchFamily="34" charset="0"/>
                <a:hlinkClick r:id="rId9"/>
              </a:rPr>
              <a:t>Cycling UK</a:t>
            </a:r>
            <a:endParaRPr lang="en-US" dirty="0">
              <a:solidFill>
                <a:schemeClr val="accent1"/>
              </a:solidFill>
              <a:latin typeface="Aptos Display" panose="020B0004020202020204" pitchFamily="34" charset="0"/>
              <a:cs typeface="Arial" panose="020B0604020202020204" pitchFamily="34" charset="0"/>
            </a:endParaRPr>
          </a:p>
          <a:p>
            <a:r>
              <a:rPr lang="en-US" dirty="0">
                <a:solidFill>
                  <a:schemeClr val="accent1"/>
                </a:solidFill>
                <a:latin typeface="Aptos Display" panose="020B0004020202020204" pitchFamily="34" charset="0"/>
                <a:cs typeface="Arial" panose="020B0604020202020204" pitchFamily="34" charset="0"/>
                <a:hlinkClick r:id="rId10"/>
              </a:rPr>
              <a:t>Living Streets</a:t>
            </a:r>
            <a:endParaRPr lang="en-US" dirty="0">
              <a:solidFill>
                <a:schemeClr val="accent1"/>
              </a:solidFill>
              <a:latin typeface="Aptos Display" panose="020B0004020202020204" pitchFamily="34" charset="0"/>
              <a:cs typeface="Arial" panose="020B0604020202020204" pitchFamily="34" charset="0"/>
            </a:endParaRPr>
          </a:p>
          <a:p>
            <a:r>
              <a:rPr lang="en-US" dirty="0">
                <a:solidFill>
                  <a:schemeClr val="accent1"/>
                </a:solidFill>
                <a:latin typeface="Aptos Display" panose="020B0004020202020204" pitchFamily="34" charset="0"/>
                <a:cs typeface="Arial" panose="020B0604020202020204" pitchFamily="34" charset="0"/>
                <a:hlinkClick r:id="rId11"/>
              </a:rPr>
              <a:t>Sustrans</a:t>
            </a:r>
            <a:endParaRPr lang="en-US" dirty="0">
              <a:solidFill>
                <a:schemeClr val="accent1"/>
              </a:solidFill>
              <a:latin typeface="Aptos Display" panose="020B0004020202020204" pitchFamily="34" charset="0"/>
              <a:cs typeface="Arial" panose="020B0604020202020204" pitchFamily="34" charset="0"/>
            </a:endParaRPr>
          </a:p>
        </p:txBody>
      </p:sp>
      <p:grpSp>
        <p:nvGrpSpPr>
          <p:cNvPr id="10" name="Group 9">
            <a:extLst>
              <a:ext uri="{FF2B5EF4-FFF2-40B4-BE49-F238E27FC236}">
                <a16:creationId xmlns:a16="http://schemas.microsoft.com/office/drawing/2014/main" id="{42A20B79-340B-A7C2-93F4-56B94497E805}"/>
              </a:ext>
            </a:extLst>
          </p:cNvPr>
          <p:cNvGrpSpPr/>
          <p:nvPr/>
        </p:nvGrpSpPr>
        <p:grpSpPr>
          <a:xfrm>
            <a:off x="10167267" y="6375706"/>
            <a:ext cx="1664473" cy="276999"/>
            <a:chOff x="10167267" y="6375706"/>
            <a:chExt cx="1664473" cy="276999"/>
          </a:xfrm>
        </p:grpSpPr>
        <p:sp>
          <p:nvSpPr>
            <p:cNvPr id="11" name="TextBox 10">
              <a:extLst>
                <a:ext uri="{FF2B5EF4-FFF2-40B4-BE49-F238E27FC236}">
                  <a16:creationId xmlns:a16="http://schemas.microsoft.com/office/drawing/2014/main" id="{4C15BB0D-1758-08CE-BB70-691F288F7395}"/>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12"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3" name="Straight Arrow Connector 12">
              <a:hlinkClick r:id="rId12" action="ppaction://hlinksldjump"/>
              <a:extLst>
                <a:ext uri="{FF2B5EF4-FFF2-40B4-BE49-F238E27FC236}">
                  <a16:creationId xmlns:a16="http://schemas.microsoft.com/office/drawing/2014/main" id="{2B1E564C-14AF-46E3-A1B4-86CF865C7C12}"/>
                </a:ext>
              </a:extLst>
            </p:cNvPr>
            <p:cNvCxnSpPr>
              <a:cxnSpLocks/>
              <a:stCxn id="11"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
        <p:nvSpPr>
          <p:cNvPr id="14" name="TextBox 13">
            <a:extLst>
              <a:ext uri="{FF2B5EF4-FFF2-40B4-BE49-F238E27FC236}">
                <a16:creationId xmlns:a16="http://schemas.microsoft.com/office/drawing/2014/main" id="{92CA6029-F25E-F267-D3F0-04358B1203B6}"/>
              </a:ext>
            </a:extLst>
          </p:cNvPr>
          <p:cNvSpPr txBox="1"/>
          <p:nvPr/>
        </p:nvSpPr>
        <p:spPr>
          <a:xfrm>
            <a:off x="6096000" y="2158096"/>
            <a:ext cx="5127171" cy="1754326"/>
          </a:xfrm>
          <a:prstGeom prst="rect">
            <a:avLst/>
          </a:prstGeom>
          <a:noFill/>
        </p:spPr>
        <p:txBody>
          <a:bodyPr wrap="square" rtlCol="0">
            <a:spAutoFit/>
          </a:bodyPr>
          <a:lstStyle/>
          <a:p>
            <a:r>
              <a:rPr lang="en-US" b="1" dirty="0">
                <a:solidFill>
                  <a:schemeClr val="accent1"/>
                </a:solidFill>
                <a:latin typeface="Aptos Display" panose="020B0004020202020204" pitchFamily="34" charset="0"/>
                <a:cs typeface="Arial" panose="020B0604020202020204" pitchFamily="34" charset="0"/>
              </a:rPr>
              <a:t>Other useful links and resources:</a:t>
            </a:r>
          </a:p>
          <a:p>
            <a:r>
              <a:rPr lang="en-US" dirty="0">
                <a:solidFill>
                  <a:schemeClr val="accent1"/>
                </a:solidFill>
                <a:latin typeface="Aptos Display" panose="020B0004020202020204" pitchFamily="34" charset="0"/>
                <a:cs typeface="Arial" panose="020B0604020202020204" pitchFamily="34" charset="0"/>
                <a:hlinkClick r:id="rId13"/>
              </a:rPr>
              <a:t>Active Travel England</a:t>
            </a:r>
            <a:endParaRPr lang="en-US" dirty="0">
              <a:solidFill>
                <a:schemeClr val="accent1"/>
              </a:solidFill>
              <a:latin typeface="Aptos Display" panose="020B0004020202020204" pitchFamily="34" charset="0"/>
              <a:cs typeface="Arial" panose="020B0604020202020204" pitchFamily="34" charset="0"/>
              <a:hlinkClick r:id="rId14"/>
            </a:endParaRPr>
          </a:p>
          <a:p>
            <a:r>
              <a:rPr lang="en-US" dirty="0">
                <a:solidFill>
                  <a:schemeClr val="accent1"/>
                </a:solidFill>
                <a:latin typeface="Aptos Display" panose="020B0004020202020204" pitchFamily="34" charset="0"/>
                <a:cs typeface="Arial" panose="020B0604020202020204" pitchFamily="34" charset="0"/>
                <a:hlinkClick r:id="rId14"/>
              </a:rPr>
              <a:t>Cycle Rail Toolkit </a:t>
            </a:r>
            <a:endParaRPr lang="en-US" dirty="0">
              <a:solidFill>
                <a:schemeClr val="accent1"/>
              </a:solidFill>
              <a:latin typeface="Aptos Display" panose="020B0004020202020204" pitchFamily="34" charset="0"/>
              <a:cs typeface="Arial" panose="020B0604020202020204" pitchFamily="34" charset="0"/>
            </a:endParaRPr>
          </a:p>
          <a:p>
            <a:r>
              <a:rPr lang="en-US" dirty="0">
                <a:solidFill>
                  <a:schemeClr val="accent1"/>
                </a:solidFill>
                <a:latin typeface="Aptos Display" panose="020B0004020202020204" pitchFamily="34" charset="0"/>
                <a:cs typeface="Arial" panose="020B0604020202020204" pitchFamily="34" charset="0"/>
                <a:hlinkClick r:id="rId15"/>
              </a:rPr>
              <a:t>Sustainable Travel to Stations (Scotland’s Railways)</a:t>
            </a:r>
            <a:endParaRPr lang="en-US" dirty="0">
              <a:solidFill>
                <a:schemeClr val="accent1"/>
              </a:solidFill>
              <a:latin typeface="Aptos Display" panose="020B0004020202020204" pitchFamily="34" charset="0"/>
              <a:cs typeface="Arial" panose="020B0604020202020204" pitchFamily="34" charset="0"/>
            </a:endParaRPr>
          </a:p>
          <a:p>
            <a:r>
              <a:rPr lang="en-US" dirty="0">
                <a:solidFill>
                  <a:schemeClr val="accent1"/>
                </a:solidFill>
                <a:latin typeface="Aptos Display" panose="020B0004020202020204" pitchFamily="34" charset="0"/>
                <a:cs typeface="Arial" panose="020B0604020202020204" pitchFamily="34" charset="0"/>
                <a:hlinkClick r:id="rId16"/>
              </a:rPr>
              <a:t>Bus Centre of Excellence</a:t>
            </a:r>
            <a:endParaRPr lang="en-US" dirty="0">
              <a:solidFill>
                <a:schemeClr val="accent1"/>
              </a:solidFill>
              <a:latin typeface="Aptos Display" panose="020B00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5539426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69072852-775B-4138-99FD-FEDE22EDE50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AD9CE4A4-444B-4A67-AA98-3086A63B9739}"/>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008010A-F5B8-4B62-BABA-EDEBE3ECD554}"/>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85FCA32A-99D3-4B42-B26C-8C82E7A1C51D}"/>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539ACB4-FABC-4215-BC6D-690E1501DD07}"/>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FA300C1F-5280-4D9B-B18B-A48D5C6ED51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D8A9730-3C2A-4CF5-9C44-C2A758FF820F}"/>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E5BA94D7-7BE0-4B19-D897-5FB7687D497A}"/>
              </a:ext>
            </a:extLst>
          </p:cNvPr>
          <p:cNvSpPr txBox="1"/>
          <p:nvPr/>
        </p:nvSpPr>
        <p:spPr>
          <a:xfrm>
            <a:off x="718786" y="1265230"/>
            <a:ext cx="10743871" cy="4278094"/>
          </a:xfrm>
          <a:prstGeom prst="rect">
            <a:avLst/>
          </a:prstGeom>
          <a:noFill/>
        </p:spPr>
        <p:txBody>
          <a:bodyPr wrap="square" lIns="91440" tIns="45720" rIns="91440" bIns="45720" rtlCol="0" anchor="t">
            <a:spAutoFit/>
          </a:bodyPr>
          <a:lstStyle/>
          <a:p>
            <a:pPr>
              <a:spcAft>
                <a:spcPts val="800"/>
              </a:spcAft>
            </a:pPr>
            <a:r>
              <a:rPr lang="en-GB" dirty="0"/>
              <a:t>This practical guide has been developed to help community groups take action to improve sustainable, inclusive travel opportunities in their local area. It takes a </a:t>
            </a:r>
            <a:r>
              <a:rPr lang="en-GB" b="1" dirty="0"/>
              <a:t>step-by-step approach </a:t>
            </a:r>
            <a:r>
              <a:rPr lang="en-GB" dirty="0"/>
              <a:t>to the planning, delivery and review of activities to integrate different forms of public transport, active travel, and community and shared mobility, to help people travel in more sustainable ways and access the opportunities they want. </a:t>
            </a:r>
          </a:p>
          <a:p>
            <a:pPr>
              <a:spcAft>
                <a:spcPts val="800"/>
              </a:spcAft>
            </a:pPr>
            <a:r>
              <a:rPr lang="en-GB" dirty="0"/>
              <a:t>We recommend </a:t>
            </a:r>
            <a:r>
              <a:rPr lang="en-GB" b="1" dirty="0"/>
              <a:t>first reviewing this resource using the ‘talk through’ presentation </a:t>
            </a:r>
            <a:r>
              <a:rPr lang="en-GB" dirty="0"/>
              <a:t>available in the member resources section of the </a:t>
            </a:r>
            <a:r>
              <a:rPr lang="en-GB" b="1" dirty="0">
                <a:hlinkClick r:id="rId4"/>
              </a:rPr>
              <a:t>Community Rail Network website</a:t>
            </a:r>
            <a:r>
              <a:rPr lang="en-GB" b="1" dirty="0"/>
              <a:t>. </a:t>
            </a:r>
            <a:r>
              <a:rPr lang="en-GB" dirty="0"/>
              <a:t>This will help to explain the approach and how the different sections fit together. </a:t>
            </a:r>
            <a:r>
              <a:rPr lang="en-GB" b="1" dirty="0"/>
              <a:t>The resource itself is best viewed as a 'slide show' </a:t>
            </a:r>
            <a:r>
              <a:rPr lang="en-GB" dirty="0"/>
              <a:t>due to the inclusion of animations and links within and outside of the document.</a:t>
            </a:r>
          </a:p>
          <a:p>
            <a:pPr>
              <a:spcAft>
                <a:spcPts val="800"/>
              </a:spcAft>
            </a:pPr>
            <a:r>
              <a:rPr lang="en-GB" dirty="0"/>
              <a:t>We recognise that for some, aspects of our advice may currently be out of reach - perhaps due to a lack of time or resources, or because local connections do not yet exist. We still hope there will be </a:t>
            </a:r>
            <a:r>
              <a:rPr lang="en-GB" b="1" dirty="0"/>
              <a:t>ideas and principles of immediate use</a:t>
            </a:r>
            <a:r>
              <a:rPr lang="en-GB" dirty="0"/>
              <a:t>, whilst you build the networks and resources to help you achieve more.</a:t>
            </a:r>
          </a:p>
          <a:p>
            <a:pPr>
              <a:spcAft>
                <a:spcPts val="800"/>
              </a:spcAft>
            </a:pPr>
            <a:r>
              <a:rPr lang="en-GB" dirty="0"/>
              <a:t>Our aspiration is to review and update the resource annually, including adding examples of successful projects delivered by community groups. To provide </a:t>
            </a:r>
            <a:r>
              <a:rPr lang="en-GB" b="1" dirty="0"/>
              <a:t>feedback, case studies, suggested links and ideas for future development</a:t>
            </a:r>
            <a:r>
              <a:rPr lang="en-GB" dirty="0"/>
              <a:t>, please email </a:t>
            </a:r>
            <a:r>
              <a:rPr lang="en-GB" b="1" dirty="0">
                <a:hlinkClick r:id="rId5"/>
              </a:rPr>
              <a:t>integrated@communityrail.org.uk</a:t>
            </a:r>
            <a:r>
              <a:rPr lang="en-GB" dirty="0"/>
              <a:t>.</a:t>
            </a:r>
          </a:p>
        </p:txBody>
      </p:sp>
      <p:sp>
        <p:nvSpPr>
          <p:cNvPr id="4" name="TextBox 3">
            <a:extLst>
              <a:ext uri="{FF2B5EF4-FFF2-40B4-BE49-F238E27FC236}">
                <a16:creationId xmlns:a16="http://schemas.microsoft.com/office/drawing/2014/main" id="{268CF612-47C7-F895-EE38-87EF72D4DFC5}"/>
              </a:ext>
            </a:extLst>
          </p:cNvPr>
          <p:cNvSpPr txBox="1"/>
          <p:nvPr/>
        </p:nvSpPr>
        <p:spPr>
          <a:xfrm>
            <a:off x="711200" y="612386"/>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About this guide	</a:t>
            </a:r>
          </a:p>
        </p:txBody>
      </p:sp>
    </p:spTree>
    <p:extLst>
      <p:ext uri="{BB962C8B-B14F-4D97-AF65-F5344CB8AC3E}">
        <p14:creationId xmlns:p14="http://schemas.microsoft.com/office/powerpoint/2010/main" val="1278862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80170-CCAA-A465-FDCE-4E6C84794365}"/>
            </a:ext>
          </a:extLst>
        </p:cNvPr>
        <p:cNvGrpSpPr/>
        <p:nvPr/>
      </p:nvGrpSpPr>
      <p:grpSpPr>
        <a:xfrm>
          <a:off x="0" y="0"/>
          <a:ext cx="0" cy="0"/>
          <a:chOff x="0" y="0"/>
          <a:chExt cx="0" cy="0"/>
        </a:xfrm>
      </p:grpSpPr>
      <p:pic>
        <p:nvPicPr>
          <p:cNvPr id="6" name="Picture 5" descr="A diagram of different types of transport&#10;&#10;Description automatically generated">
            <a:hlinkClick r:id="rId3"/>
            <a:extLst>
              <a:ext uri="{FF2B5EF4-FFF2-40B4-BE49-F238E27FC236}">
                <a16:creationId xmlns:a16="http://schemas.microsoft.com/office/drawing/2014/main" id="{9FC9052D-0500-E157-2599-EBAB70A9653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096000" y="834420"/>
            <a:ext cx="4121947" cy="5645005"/>
          </a:xfrm>
          <a:prstGeom prst="rect">
            <a:avLst/>
          </a:prstGeom>
        </p:spPr>
      </p:pic>
      <p:pic>
        <p:nvPicPr>
          <p:cNvPr id="5" name="Picture 4" descr="A picture containing drawing, food, room&#10;&#10;Description automatically generated">
            <a:extLst>
              <a:ext uri="{FF2B5EF4-FFF2-40B4-BE49-F238E27FC236}">
                <a16:creationId xmlns:a16="http://schemas.microsoft.com/office/drawing/2014/main" id="{A804FD0B-6997-9E3D-F302-9A10D83C0F72}"/>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C7271255-BC74-F188-ABB2-0671C2053675}"/>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CC14BCF8-B287-9A5F-62A6-8EC5CD9E70F9}"/>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B6650127-281C-1B62-A099-56C47FF6D4CC}"/>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45BE3EC9-4CFD-CCA4-5959-22E9137346FA}"/>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2DB7BC12-3D1A-D8E1-0EAF-3C5F2D334C21}"/>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014AAA57-5955-0F22-1A03-C011DA628D51}"/>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1A0BC4C5-89E5-AF07-3EF1-B901DE267DA9}"/>
              </a:ext>
            </a:extLst>
          </p:cNvPr>
          <p:cNvSpPr txBox="1"/>
          <p:nvPr/>
        </p:nvSpPr>
        <p:spPr>
          <a:xfrm>
            <a:off x="798915" y="2119999"/>
            <a:ext cx="6211553" cy="4031616"/>
          </a:xfrm>
          <a:prstGeom prst="rect">
            <a:avLst/>
          </a:prstGeom>
          <a:noFill/>
        </p:spPr>
        <p:txBody>
          <a:bodyPr wrap="square" lIns="91440" tIns="45720" rIns="91440" bIns="45720" rtlCol="0" anchor="t">
            <a:spAutoFit/>
          </a:bodyPr>
          <a:lstStyle/>
          <a:p>
            <a:pPr marL="342900" indent="-342900">
              <a:lnSpc>
                <a:spcPct val="107000"/>
              </a:lnSpc>
              <a:spcAft>
                <a:spcPts val="800"/>
              </a:spcAft>
              <a:buFont typeface="+mj-lt"/>
              <a:buAutoNum type="arabicPeriod"/>
            </a:pPr>
            <a:r>
              <a:rPr lang="en-US" sz="2200" b="1">
                <a:solidFill>
                  <a:srgbClr val="0070C0"/>
                </a:solidFill>
                <a:hlinkClick r:id="rId6" action="ppaction://hlinksldjump">
                  <a:extLst>
                    <a:ext uri="{A12FA001-AC4F-418D-AE19-62706E023703}">
                      <ahyp:hlinkClr xmlns:ahyp="http://schemas.microsoft.com/office/drawing/2018/hyperlinkcolor" val="tx"/>
                    </a:ext>
                  </a:extLst>
                </a:hlinkClick>
              </a:rPr>
              <a:t>Why integrated transport matters</a:t>
            </a:r>
            <a:endParaRPr lang="en-US" sz="2200" b="1">
              <a:solidFill>
                <a:srgbClr val="0070C0"/>
              </a:solidFill>
            </a:endParaRPr>
          </a:p>
          <a:p>
            <a:pPr marL="342900" indent="-342900">
              <a:lnSpc>
                <a:spcPct val="107000"/>
              </a:lnSpc>
              <a:spcAft>
                <a:spcPts val="800"/>
              </a:spcAft>
              <a:buFont typeface="+mj-lt"/>
              <a:buAutoNum type="arabicPeriod"/>
            </a:pPr>
            <a:r>
              <a:rPr lang="en-US" sz="2200" b="1">
                <a:solidFill>
                  <a:srgbClr val="0070C0"/>
                </a:solidFill>
                <a:hlinkClick r:id="rId7" action="ppaction://hlinksldjump">
                  <a:extLst>
                    <a:ext uri="{A12FA001-AC4F-418D-AE19-62706E023703}">
                      <ahyp:hlinkClr xmlns:ahyp="http://schemas.microsoft.com/office/drawing/2018/hyperlinkcolor" val="tx"/>
                    </a:ext>
                  </a:extLst>
                </a:hlinkClick>
              </a:rPr>
              <a:t>The integrated transport jigsaw</a:t>
            </a:r>
            <a:endParaRPr lang="en-US" sz="2200" b="1">
              <a:solidFill>
                <a:srgbClr val="0070C0"/>
              </a:solidFill>
            </a:endParaRPr>
          </a:p>
          <a:p>
            <a:pPr marL="342900" indent="-342900">
              <a:lnSpc>
                <a:spcPct val="107000"/>
              </a:lnSpc>
              <a:spcAft>
                <a:spcPts val="800"/>
              </a:spcAft>
              <a:buFont typeface="+mj-lt"/>
              <a:buAutoNum type="arabicPeriod"/>
            </a:pPr>
            <a:r>
              <a:rPr lang="en-US" sz="2200" b="1">
                <a:solidFill>
                  <a:srgbClr val="0070C0"/>
                </a:solidFill>
                <a:hlinkClick r:id="rId8" action="ppaction://hlinksldjump">
                  <a:extLst>
                    <a:ext uri="{A12FA001-AC4F-418D-AE19-62706E023703}">
                      <ahyp:hlinkClr xmlns:ahyp="http://schemas.microsoft.com/office/drawing/2018/hyperlinkcolor" val="tx"/>
                    </a:ext>
                  </a:extLst>
                </a:hlinkClick>
              </a:rPr>
              <a:t>Community is key</a:t>
            </a:r>
            <a:endParaRPr lang="en-US" sz="2200" b="1">
              <a:solidFill>
                <a:srgbClr val="0070C0"/>
              </a:solidFill>
            </a:endParaRPr>
          </a:p>
          <a:p>
            <a:pPr marL="342900" indent="-342900">
              <a:lnSpc>
                <a:spcPct val="107000"/>
              </a:lnSpc>
              <a:spcAft>
                <a:spcPts val="800"/>
              </a:spcAft>
              <a:buFont typeface="+mj-lt"/>
              <a:buAutoNum type="arabicPeriod"/>
            </a:pPr>
            <a:r>
              <a:rPr lang="en-US" sz="2200" b="1">
                <a:solidFill>
                  <a:srgbClr val="0070C0"/>
                </a:solidFill>
                <a:hlinkClick r:id="rId9" action="ppaction://hlinksldjump">
                  <a:extLst>
                    <a:ext uri="{A12FA001-AC4F-418D-AE19-62706E023703}">
                      <ahyp:hlinkClr xmlns:ahyp="http://schemas.microsoft.com/office/drawing/2018/hyperlinkcolor" val="tx"/>
                    </a:ext>
                  </a:extLst>
                </a:hlinkClick>
              </a:rPr>
              <a:t>Understanding behaviour change</a:t>
            </a:r>
            <a:endParaRPr lang="en-US" sz="2200" b="1">
              <a:solidFill>
                <a:srgbClr val="0070C0"/>
              </a:solidFill>
            </a:endParaRPr>
          </a:p>
          <a:p>
            <a:pPr marL="342900" indent="-342900">
              <a:lnSpc>
                <a:spcPct val="107000"/>
              </a:lnSpc>
              <a:spcAft>
                <a:spcPts val="800"/>
              </a:spcAft>
              <a:buFont typeface="+mj-lt"/>
              <a:buAutoNum type="arabicPeriod"/>
            </a:pPr>
            <a:r>
              <a:rPr lang="en-US" sz="2200" b="1">
                <a:solidFill>
                  <a:srgbClr val="0070C0"/>
                </a:solidFill>
                <a:hlinkClick r:id="rId10" action="ppaction://hlinksldjump">
                  <a:extLst>
                    <a:ext uri="{A12FA001-AC4F-418D-AE19-62706E023703}">
                      <ahyp:hlinkClr xmlns:ahyp="http://schemas.microsoft.com/office/drawing/2018/hyperlinkcolor" val="tx"/>
                    </a:ext>
                  </a:extLst>
                </a:hlinkClick>
              </a:rPr>
              <a:t>A model for designing your activities</a:t>
            </a:r>
            <a:endParaRPr lang="en-US" sz="2200" b="1">
              <a:solidFill>
                <a:srgbClr val="0070C0"/>
              </a:solidFill>
            </a:endParaRPr>
          </a:p>
          <a:p>
            <a:pPr marL="342900" indent="-342900">
              <a:lnSpc>
                <a:spcPct val="107000"/>
              </a:lnSpc>
              <a:spcAft>
                <a:spcPts val="800"/>
              </a:spcAft>
              <a:buFont typeface="+mj-lt"/>
              <a:buAutoNum type="arabicPeriod"/>
            </a:pPr>
            <a:r>
              <a:rPr lang="en-US" sz="2200" b="1">
                <a:solidFill>
                  <a:srgbClr val="0070C0"/>
                </a:solidFill>
                <a:hlinkClick r:id="rId11" action="ppaction://hlinksldjump">
                  <a:extLst>
                    <a:ext uri="{A12FA001-AC4F-418D-AE19-62706E023703}">
                      <ahyp:hlinkClr xmlns:ahyp="http://schemas.microsoft.com/office/drawing/2018/hyperlinkcolor" val="tx"/>
                    </a:ext>
                  </a:extLst>
                </a:hlinkClick>
              </a:rPr>
              <a:t>Ten steps to better integrated transport</a:t>
            </a:r>
            <a:endParaRPr lang="en-US" sz="2200" b="1">
              <a:solidFill>
                <a:srgbClr val="0070C0"/>
              </a:solidFill>
            </a:endParaRPr>
          </a:p>
          <a:p>
            <a:pPr marL="342900" indent="-342900">
              <a:lnSpc>
                <a:spcPct val="107000"/>
              </a:lnSpc>
              <a:spcAft>
                <a:spcPts val="800"/>
              </a:spcAft>
              <a:buFont typeface="+mj-lt"/>
              <a:buAutoNum type="arabicPeriod"/>
            </a:pPr>
            <a:r>
              <a:rPr lang="en-US" sz="2200" b="1">
                <a:solidFill>
                  <a:srgbClr val="0070C0"/>
                </a:solidFill>
                <a:hlinkClick r:id="rId12" action="ppaction://hlinksldjump">
                  <a:extLst>
                    <a:ext uri="{A12FA001-AC4F-418D-AE19-62706E023703}">
                      <ahyp:hlinkClr xmlns:ahyp="http://schemas.microsoft.com/office/drawing/2018/hyperlinkcolor" val="tx"/>
                    </a:ext>
                  </a:extLst>
                </a:hlinkClick>
              </a:rPr>
              <a:t>Useful links</a:t>
            </a:r>
            <a:endParaRPr lang="en-US" sz="2200" b="1">
              <a:solidFill>
                <a:srgbClr val="0070C0"/>
              </a:solidFill>
            </a:endParaRPr>
          </a:p>
          <a:p>
            <a:pPr marL="342900" indent="-342900">
              <a:lnSpc>
                <a:spcPct val="107000"/>
              </a:lnSpc>
              <a:spcAft>
                <a:spcPts val="800"/>
              </a:spcAft>
              <a:buFont typeface="+mj-lt"/>
              <a:buAutoNum type="arabicPeriod"/>
            </a:pPr>
            <a:endParaRPr lang="en-US"/>
          </a:p>
          <a:p>
            <a:pPr>
              <a:lnSpc>
                <a:spcPct val="107000"/>
              </a:lnSpc>
              <a:spcAft>
                <a:spcPts val="800"/>
              </a:spcAft>
            </a:pPr>
            <a:endParaRPr lang="en-GB" sz="1800"/>
          </a:p>
        </p:txBody>
      </p:sp>
      <p:sp>
        <p:nvSpPr>
          <p:cNvPr id="2" name="TextBox 1">
            <a:extLst>
              <a:ext uri="{FF2B5EF4-FFF2-40B4-BE49-F238E27FC236}">
                <a16:creationId xmlns:a16="http://schemas.microsoft.com/office/drawing/2014/main" id="{4CE51E60-7B41-A09C-0DE1-DB75F7BD969A}"/>
              </a:ext>
            </a:extLst>
          </p:cNvPr>
          <p:cNvSpPr txBox="1"/>
          <p:nvPr/>
        </p:nvSpPr>
        <p:spPr>
          <a:xfrm>
            <a:off x="8893629" y="4376057"/>
            <a:ext cx="2971800" cy="1200329"/>
          </a:xfrm>
          <a:prstGeom prst="rect">
            <a:avLst/>
          </a:prstGeom>
          <a:noFill/>
        </p:spPr>
        <p:txBody>
          <a:bodyPr wrap="square" rtlCol="0">
            <a:spAutoFit/>
          </a:bodyPr>
          <a:lstStyle/>
          <a:p>
            <a:pPr algn="ctr"/>
            <a:r>
              <a:rPr lang="en-GB" i="1"/>
              <a:t>The further up the sustainable travel hierarchy, the  greener, cleaner and healthier way it is to travel.</a:t>
            </a:r>
          </a:p>
        </p:txBody>
      </p:sp>
      <p:sp>
        <p:nvSpPr>
          <p:cNvPr id="9" name="TextBox 8">
            <a:extLst>
              <a:ext uri="{FF2B5EF4-FFF2-40B4-BE49-F238E27FC236}">
                <a16:creationId xmlns:a16="http://schemas.microsoft.com/office/drawing/2014/main" id="{12AF1127-D56F-661F-E2D9-B58BFB5F0FCA}"/>
              </a:ext>
            </a:extLst>
          </p:cNvPr>
          <p:cNvSpPr txBox="1"/>
          <p:nvPr/>
        </p:nvSpPr>
        <p:spPr>
          <a:xfrm>
            <a:off x="798915" y="1310640"/>
            <a:ext cx="2685143"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Contents	</a:t>
            </a:r>
          </a:p>
        </p:txBody>
      </p:sp>
    </p:spTree>
    <p:extLst>
      <p:ext uri="{BB962C8B-B14F-4D97-AF65-F5344CB8AC3E}">
        <p14:creationId xmlns:p14="http://schemas.microsoft.com/office/powerpoint/2010/main" val="1988980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330FF9-9150-FB7C-BCFA-05E4F2B6FE50}"/>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E4145AF8-5EBA-BF5A-7D68-501A1D435D0B}"/>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6AA7F47F-B891-2A9B-4194-A8D5173AC22A}"/>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852BE30F-2FF2-DFCF-DFD7-B8C6BC559212}"/>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77607C0C-10E6-0D09-9A90-BD2E5C8349E3}"/>
              </a:ext>
            </a:extLst>
          </p:cNvPr>
          <p:cNvSpPr/>
          <p:nvPr/>
        </p:nvSpPr>
        <p:spPr>
          <a:xfrm>
            <a:off x="9715602" y="6562860"/>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3F6710BC-DD09-70C8-CBCA-DFCDA7272CD8}"/>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842A1B7A-C975-7925-4E6B-1C49C33797EA}"/>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59FA839-B996-9E0E-76FA-5EB8B0D46638}"/>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88907D12-0B05-4AE9-D18F-0E4B287FFE25}"/>
              </a:ext>
            </a:extLst>
          </p:cNvPr>
          <p:cNvSpPr txBox="1"/>
          <p:nvPr/>
        </p:nvSpPr>
        <p:spPr>
          <a:xfrm>
            <a:off x="718786" y="1269584"/>
            <a:ext cx="10635014" cy="4760278"/>
          </a:xfrm>
          <a:prstGeom prst="rect">
            <a:avLst/>
          </a:prstGeom>
          <a:noFill/>
        </p:spPr>
        <p:txBody>
          <a:bodyPr wrap="square" lIns="91440" tIns="45720" rIns="91440" bIns="45720" rtlCol="0" anchor="t">
            <a:spAutoFit/>
          </a:bodyPr>
          <a:lstStyle/>
          <a:p>
            <a:pPr>
              <a:spcAft>
                <a:spcPts val="800"/>
              </a:spcAft>
            </a:pPr>
            <a:r>
              <a:rPr lang="en-GB"/>
              <a:t>More than one fifth of UK households do not have access to a car (</a:t>
            </a:r>
            <a:r>
              <a:rPr lang="en-GB" b="1">
                <a:hlinkClick r:id="rId4"/>
              </a:rPr>
              <a:t>National Travel Survey, 2023</a:t>
            </a:r>
            <a:r>
              <a:rPr lang="en-GB"/>
              <a:t>). Millions of people across the country live in poorly connected areas, causing </a:t>
            </a:r>
            <a:r>
              <a:rPr lang="en-GB" b="1"/>
              <a:t>transport-related social exclusion</a:t>
            </a:r>
            <a:r>
              <a:rPr lang="en-GB"/>
              <a:t>. Without viable alternative transport options and the confidence and knowledge to use them, </a:t>
            </a:r>
            <a:r>
              <a:rPr lang="en-GB" b="1"/>
              <a:t>people and communities are prevented from accessing services and life opportunities</a:t>
            </a:r>
            <a:r>
              <a:rPr lang="en-GB"/>
              <a:t>. In addition, a large proportion of car owners are in poverty due to the high costs of running a private vehicle and would prefer to use alternative transport more, but a </a:t>
            </a:r>
            <a:r>
              <a:rPr lang="en-GB" b="1"/>
              <a:t>lack of integration</a:t>
            </a:r>
            <a:r>
              <a:rPr lang="en-GB"/>
              <a:t> is preventing them from doing so.</a:t>
            </a:r>
          </a:p>
          <a:p>
            <a:pPr fontAlgn="base">
              <a:spcAft>
                <a:spcPts val="800"/>
              </a:spcAft>
            </a:pPr>
            <a:endParaRPr lang="en-GB"/>
          </a:p>
          <a:p>
            <a:pPr fontAlgn="base">
              <a:spcAft>
                <a:spcPts val="800"/>
              </a:spcAft>
            </a:pPr>
            <a:endParaRPr lang="en-GB"/>
          </a:p>
          <a:p>
            <a:pPr fontAlgn="base">
              <a:spcAft>
                <a:spcPts val="800"/>
              </a:spcAft>
            </a:pPr>
            <a:endParaRPr lang="en-GB"/>
          </a:p>
          <a:p>
            <a:pPr fontAlgn="base">
              <a:spcAft>
                <a:spcPts val="800"/>
              </a:spcAft>
            </a:pPr>
            <a:endParaRPr lang="en-GB"/>
          </a:p>
          <a:p>
            <a:pPr fontAlgn="base">
              <a:spcAft>
                <a:spcPts val="800"/>
              </a:spcAft>
            </a:pPr>
            <a:r>
              <a:rPr lang="en-GB"/>
              <a:t>Good integrated sustainable transport is when people have </a:t>
            </a:r>
            <a:r>
              <a:rPr lang="en-GB" b="1"/>
              <a:t>access to reliable, affordable and convenient options</a:t>
            </a:r>
            <a:r>
              <a:rPr lang="en-GB"/>
              <a:t> for making everyday ‘door to door’ journeys without having to rely on a private vehicle. Through </a:t>
            </a:r>
            <a:r>
              <a:rPr lang="en-GB" b="1"/>
              <a:t>improving connections </a:t>
            </a:r>
            <a:r>
              <a:rPr lang="en-GB"/>
              <a:t>between buses, trains, community and shared transport, walking, wheeling and cycling, and by working with people and communities to develop the skills and confidence to use them, we can make the </a:t>
            </a:r>
            <a:r>
              <a:rPr lang="en-GB" b="1"/>
              <a:t>alternatives to car dependency accessible and appealing </a:t>
            </a:r>
            <a:r>
              <a:rPr lang="en-GB"/>
              <a:t>for everyone.</a:t>
            </a:r>
          </a:p>
        </p:txBody>
      </p:sp>
      <p:sp>
        <p:nvSpPr>
          <p:cNvPr id="2" name="TextBox 1">
            <a:extLst>
              <a:ext uri="{FF2B5EF4-FFF2-40B4-BE49-F238E27FC236}">
                <a16:creationId xmlns:a16="http://schemas.microsoft.com/office/drawing/2014/main" id="{DCADA64E-95EF-6FF9-13F5-84C04C671644}"/>
              </a:ext>
            </a:extLst>
          </p:cNvPr>
          <p:cNvSpPr txBox="1"/>
          <p:nvPr/>
        </p:nvSpPr>
        <p:spPr>
          <a:xfrm>
            <a:off x="711200" y="612386"/>
            <a:ext cx="10403716" cy="584775"/>
          </a:xfrm>
          <a:prstGeom prst="rect">
            <a:avLst/>
          </a:prstGeom>
          <a:noFill/>
        </p:spPr>
        <p:txBody>
          <a:bodyPr wrap="square" lIns="91440" tIns="45720" rIns="91440" bIns="45720" rtlCol="0" anchor="t">
            <a:spAutoFit/>
          </a:bodyPr>
          <a:lstStyle/>
          <a:p>
            <a:r>
              <a:rPr lang="en-US" sz="3200">
                <a:solidFill>
                  <a:srgbClr val="6DD61F"/>
                </a:solidFill>
                <a:latin typeface="Arial Rounded MT Bold"/>
              </a:rPr>
              <a:t>Why integrated transport matters	</a:t>
            </a:r>
          </a:p>
        </p:txBody>
      </p:sp>
      <p:sp>
        <p:nvSpPr>
          <p:cNvPr id="3" name="TextBox 2">
            <a:extLst>
              <a:ext uri="{FF2B5EF4-FFF2-40B4-BE49-F238E27FC236}">
                <a16:creationId xmlns:a16="http://schemas.microsoft.com/office/drawing/2014/main" id="{4EE13184-CB87-6BAF-D7F4-4A4CB0CE016F}"/>
              </a:ext>
            </a:extLst>
          </p:cNvPr>
          <p:cNvSpPr txBox="1"/>
          <p:nvPr/>
        </p:nvSpPr>
        <p:spPr>
          <a:xfrm>
            <a:off x="778493" y="3108358"/>
            <a:ext cx="10575307" cy="1302921"/>
          </a:xfrm>
          <a:prstGeom prst="rect">
            <a:avLst/>
          </a:prstGeom>
          <a:noFill/>
          <a:ln w="25400">
            <a:solidFill>
              <a:srgbClr val="6DD61F"/>
            </a:solidFill>
          </a:ln>
        </p:spPr>
        <p:txBody>
          <a:bodyPr wrap="square" lIns="91440" tIns="45720" rIns="91440" bIns="45720" rtlCol="0" anchor="t">
            <a:spAutoFit/>
          </a:bodyPr>
          <a:lstStyle/>
          <a:p>
            <a:pPr>
              <a:spcAft>
                <a:spcPts val="800"/>
              </a:spcAft>
            </a:pPr>
            <a:r>
              <a:rPr lang="en-GB"/>
              <a:t>Providing more equitable access to sustainable transport benefits people, places and the environment by:</a:t>
            </a:r>
          </a:p>
          <a:p>
            <a:pPr marL="342900" indent="-342900" algn="l" rtl="0" fontAlgn="base">
              <a:buFont typeface="Wingdings" panose="05000000000000000000" pitchFamily="2" charset="2"/>
              <a:buChar char="ü"/>
            </a:pPr>
            <a:r>
              <a:rPr lang="en-GB"/>
              <a:t>Widening access to employment, education, training, health and leisure opportunities;</a:t>
            </a:r>
            <a:endParaRPr lang="en-US"/>
          </a:p>
          <a:p>
            <a:pPr marL="342900" indent="-342900" algn="l" rtl="0" fontAlgn="base">
              <a:buFont typeface="Wingdings" panose="05000000000000000000" pitchFamily="2" charset="2"/>
              <a:buChar char="ü"/>
            </a:pPr>
            <a:r>
              <a:rPr lang="en-US"/>
              <a:t>Supporting social connections and helping to tackle loneliness and isolation;</a:t>
            </a:r>
          </a:p>
          <a:p>
            <a:pPr marL="342900" indent="-342900" algn="l" rtl="0" fontAlgn="base">
              <a:spcAft>
                <a:spcPts val="800"/>
              </a:spcAft>
              <a:buFont typeface="Wingdings" panose="05000000000000000000" pitchFamily="2" charset="2"/>
              <a:buChar char="ü"/>
            </a:pPr>
            <a:r>
              <a:rPr lang="en-GB"/>
              <a:t>Reducing carbon emissions and pollution.</a:t>
            </a:r>
          </a:p>
        </p:txBody>
      </p:sp>
      <p:grpSp>
        <p:nvGrpSpPr>
          <p:cNvPr id="20" name="Group 19">
            <a:extLst>
              <a:ext uri="{FF2B5EF4-FFF2-40B4-BE49-F238E27FC236}">
                <a16:creationId xmlns:a16="http://schemas.microsoft.com/office/drawing/2014/main" id="{17110CB7-1049-5F03-5AFC-C7C7AA451D5E}"/>
              </a:ext>
            </a:extLst>
          </p:cNvPr>
          <p:cNvGrpSpPr/>
          <p:nvPr/>
        </p:nvGrpSpPr>
        <p:grpSpPr>
          <a:xfrm>
            <a:off x="10167267" y="6375706"/>
            <a:ext cx="1664473" cy="276999"/>
            <a:chOff x="10167267" y="6375706"/>
            <a:chExt cx="1664473" cy="276999"/>
          </a:xfrm>
        </p:grpSpPr>
        <p:sp>
          <p:nvSpPr>
            <p:cNvPr id="10" name="TextBox 9">
              <a:extLst>
                <a:ext uri="{FF2B5EF4-FFF2-40B4-BE49-F238E27FC236}">
                  <a16:creationId xmlns:a16="http://schemas.microsoft.com/office/drawing/2014/main" id="{AA00821E-143D-6E96-FDD5-95C8F7618198}"/>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5"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3" name="Straight Arrow Connector 12">
              <a:hlinkClick r:id="rId5" action="ppaction://hlinksldjump"/>
              <a:extLst>
                <a:ext uri="{FF2B5EF4-FFF2-40B4-BE49-F238E27FC236}">
                  <a16:creationId xmlns:a16="http://schemas.microsoft.com/office/drawing/2014/main" id="{A6F0F0BB-A386-D022-57B8-6CF4F7131BFD}"/>
                </a:ext>
              </a:extLst>
            </p:cNvPr>
            <p:cNvCxnSpPr>
              <a:cxnSpLocks/>
              <a:stCxn id="10"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626032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group of people embling a puzzle&#10;&#10;AI-generated content may be incorrect.">
            <a:extLst>
              <a:ext uri="{FF2B5EF4-FFF2-40B4-BE49-F238E27FC236}">
                <a16:creationId xmlns:a16="http://schemas.microsoft.com/office/drawing/2014/main" id="{6FD087B6-BEF9-6CD9-C5C5-BABBFA3C32A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8652402" y="3965040"/>
            <a:ext cx="3076235" cy="2558138"/>
          </a:xfrm>
          <a:prstGeom prst="rect">
            <a:avLst/>
          </a:prstGeom>
        </p:spPr>
      </p:pic>
      <p:sp>
        <p:nvSpPr>
          <p:cNvPr id="4" name="TextBox 3">
            <a:extLst>
              <a:ext uri="{FF2B5EF4-FFF2-40B4-BE49-F238E27FC236}">
                <a16:creationId xmlns:a16="http://schemas.microsoft.com/office/drawing/2014/main" id="{81AC2188-D780-751A-7AF8-E197EA1F4C94}"/>
              </a:ext>
            </a:extLst>
          </p:cNvPr>
          <p:cNvSpPr txBox="1"/>
          <p:nvPr/>
        </p:nvSpPr>
        <p:spPr>
          <a:xfrm>
            <a:off x="732296" y="1314983"/>
            <a:ext cx="10996342" cy="3159839"/>
          </a:xfrm>
          <a:prstGeom prst="rect">
            <a:avLst/>
          </a:prstGeom>
          <a:noFill/>
        </p:spPr>
        <p:txBody>
          <a:bodyPr wrap="square" lIns="91440" tIns="45720" rIns="91440" bIns="45720" rtlCol="0" anchor="t">
            <a:spAutoFit/>
          </a:bodyPr>
          <a:lstStyle/>
          <a:p>
            <a:pPr lvl="0">
              <a:lnSpc>
                <a:spcPct val="107000"/>
              </a:lnSpc>
              <a:spcAft>
                <a:spcPts val="800"/>
              </a:spcAft>
            </a:pPr>
            <a:r>
              <a:rPr lang="en-GB" b="1"/>
              <a:t>Places and people are unique</a:t>
            </a:r>
            <a:r>
              <a:rPr lang="en-GB"/>
              <a:t>,</a:t>
            </a:r>
            <a:r>
              <a:rPr lang="en-GB" b="1"/>
              <a:t> </a:t>
            </a:r>
            <a:r>
              <a:rPr lang="en-GB"/>
              <a:t>so a ‘one size fits all’ approach to integrating different sustainable transport options will never have the same impact as an approach that is </a:t>
            </a:r>
            <a:r>
              <a:rPr lang="en-GB" b="1"/>
              <a:t>locally designed and nuanced</a:t>
            </a:r>
            <a:r>
              <a:rPr lang="en-GB"/>
              <a:t>. </a:t>
            </a:r>
          </a:p>
          <a:p>
            <a:pPr>
              <a:lnSpc>
                <a:spcPct val="107000"/>
              </a:lnSpc>
              <a:spcAft>
                <a:spcPts val="800"/>
              </a:spcAft>
            </a:pPr>
            <a:r>
              <a:rPr lang="en-GB"/>
              <a:t>It can be helpful to think about the task as being similar to a jigsaw puzzle:</a:t>
            </a:r>
          </a:p>
          <a:p>
            <a:pPr marL="342900" indent="-342900">
              <a:lnSpc>
                <a:spcPct val="107000"/>
              </a:lnSpc>
              <a:spcAft>
                <a:spcPts val="800"/>
              </a:spcAft>
              <a:buFont typeface="Wingdings" panose="05000000000000000000" pitchFamily="2" charset="2"/>
              <a:buChar char="Ø"/>
            </a:pPr>
            <a:r>
              <a:rPr lang="en-GB"/>
              <a:t>The difficulty of a jigsaw depends on the complexity of the picture, and the number and shape of the pieces. The more complex the picture and the more pieces involved, the more challenging it is to complete;</a:t>
            </a:r>
          </a:p>
          <a:p>
            <a:pPr marL="342900" indent="-342900">
              <a:lnSpc>
                <a:spcPct val="107000"/>
              </a:lnSpc>
              <a:spcAft>
                <a:spcPts val="800"/>
              </a:spcAft>
              <a:buFont typeface="Wingdings" panose="05000000000000000000" pitchFamily="2" charset="2"/>
              <a:buChar char="Ø"/>
            </a:pPr>
            <a:r>
              <a:rPr lang="en-GB"/>
              <a:t>With a jigsaw, it is common to start with the easier bits (the edges, corners and obvious objects) and leave the trickier bits until later. However, until all sections are finished, the picture will have holes in;</a:t>
            </a:r>
          </a:p>
          <a:p>
            <a:pPr marL="342900" lvl="0" indent="-342900">
              <a:lnSpc>
                <a:spcPct val="107000"/>
              </a:lnSpc>
              <a:spcAft>
                <a:spcPts val="800"/>
              </a:spcAft>
              <a:buFont typeface="Wingdings" panose="05000000000000000000" pitchFamily="2" charset="2"/>
              <a:buChar char="Ø"/>
            </a:pPr>
            <a:r>
              <a:rPr lang="en-GB"/>
              <a:t>A jigsaw is often quicker to complete when more people are involved, as long as everyone knows which section is their responsibility and how it joins with the neighbouring sections.</a:t>
            </a:r>
            <a:endParaRPr lang="en-GB" kern="100">
              <a:solidFill>
                <a:srgbClr val="6DD61F"/>
              </a:solidFill>
              <a:latin typeface="Aptos Display"/>
              <a:cs typeface="Times New Roman"/>
            </a:endParaRPr>
          </a:p>
        </p:txBody>
      </p:sp>
      <p:pic>
        <p:nvPicPr>
          <p:cNvPr id="5" name="Picture 4" descr="A picture containing drawing, food, room&#10;&#10;Description automatically generated">
            <a:extLst>
              <a:ext uri="{FF2B5EF4-FFF2-40B4-BE49-F238E27FC236}">
                <a16:creationId xmlns:a16="http://schemas.microsoft.com/office/drawing/2014/main" id="{69072852-775B-4138-99FD-FEDE22EDE50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AD9CE4A4-444B-4A67-AA98-3086A63B9739}"/>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008010A-F5B8-4B62-BABA-EDEBE3ECD554}"/>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85FCA32A-99D3-4B42-B26C-8C82E7A1C51D}"/>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539ACB4-FABC-4215-BC6D-690E1501DD07}"/>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FA300C1F-5280-4D9B-B18B-A48D5C6ED51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D8A9730-3C2A-4CF5-9C44-C2A758FF820F}"/>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TextBox 8">
            <a:extLst>
              <a:ext uri="{FF2B5EF4-FFF2-40B4-BE49-F238E27FC236}">
                <a16:creationId xmlns:a16="http://schemas.microsoft.com/office/drawing/2014/main" id="{9062E2D8-9856-0911-0362-17C646E068F5}"/>
              </a:ext>
            </a:extLst>
          </p:cNvPr>
          <p:cNvSpPr txBox="1"/>
          <p:nvPr/>
        </p:nvSpPr>
        <p:spPr>
          <a:xfrm>
            <a:off x="711200" y="627881"/>
            <a:ext cx="6570364"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The integrated transport jigsaw</a:t>
            </a:r>
          </a:p>
        </p:txBody>
      </p:sp>
      <p:sp>
        <p:nvSpPr>
          <p:cNvPr id="11" name="TextBox 10">
            <a:extLst>
              <a:ext uri="{FF2B5EF4-FFF2-40B4-BE49-F238E27FC236}">
                <a16:creationId xmlns:a16="http://schemas.microsoft.com/office/drawing/2014/main" id="{29233AE6-0A78-FAA4-92A8-D35C254B0AFA}"/>
              </a:ext>
            </a:extLst>
          </p:cNvPr>
          <p:cNvSpPr txBox="1"/>
          <p:nvPr/>
        </p:nvSpPr>
        <p:spPr>
          <a:xfrm>
            <a:off x="1393372" y="4648625"/>
            <a:ext cx="6095999" cy="971292"/>
          </a:xfrm>
          <a:prstGeom prst="rect">
            <a:avLst/>
          </a:prstGeom>
          <a:solidFill>
            <a:srgbClr val="0070C0"/>
          </a:solidFill>
        </p:spPr>
        <p:txBody>
          <a:bodyPr wrap="square" rtlCol="0">
            <a:spAutoFit/>
          </a:bodyPr>
          <a:lstStyle/>
          <a:p>
            <a:pPr lvl="1">
              <a:lnSpc>
                <a:spcPct val="107000"/>
              </a:lnSpc>
            </a:pPr>
            <a:r>
              <a:rPr lang="en-GB">
                <a:solidFill>
                  <a:schemeClr val="bg1"/>
                </a:solidFill>
              </a:rPr>
              <a:t>Different places = Different picture</a:t>
            </a:r>
          </a:p>
          <a:p>
            <a:pPr lvl="1">
              <a:lnSpc>
                <a:spcPct val="107000"/>
              </a:lnSpc>
            </a:pPr>
            <a:r>
              <a:rPr lang="en-GB">
                <a:solidFill>
                  <a:schemeClr val="bg1"/>
                </a:solidFill>
              </a:rPr>
              <a:t>Different challenges = More or less pieces</a:t>
            </a:r>
          </a:p>
          <a:p>
            <a:pPr lvl="1">
              <a:lnSpc>
                <a:spcPct val="107000"/>
              </a:lnSpc>
            </a:pPr>
            <a:r>
              <a:rPr lang="en-GB">
                <a:solidFill>
                  <a:schemeClr val="bg1"/>
                </a:solidFill>
              </a:rPr>
              <a:t>Different communities = Different resources available</a:t>
            </a:r>
          </a:p>
        </p:txBody>
      </p:sp>
      <p:sp>
        <p:nvSpPr>
          <p:cNvPr id="2" name="TextBox 1">
            <a:extLst>
              <a:ext uri="{FF2B5EF4-FFF2-40B4-BE49-F238E27FC236}">
                <a16:creationId xmlns:a16="http://schemas.microsoft.com/office/drawing/2014/main" id="{34FCEB51-F1E3-EA3C-889B-DE846A8DC118}"/>
              </a:ext>
            </a:extLst>
          </p:cNvPr>
          <p:cNvSpPr txBox="1"/>
          <p:nvPr/>
        </p:nvSpPr>
        <p:spPr>
          <a:xfrm>
            <a:off x="939604" y="5797543"/>
            <a:ext cx="7609321" cy="369332"/>
          </a:xfrm>
          <a:prstGeom prst="rect">
            <a:avLst/>
          </a:prstGeom>
          <a:noFill/>
        </p:spPr>
        <p:txBody>
          <a:bodyPr wrap="square" rtlCol="0">
            <a:spAutoFit/>
          </a:bodyPr>
          <a:lstStyle/>
          <a:p>
            <a:r>
              <a:rPr lang="en-GB" b="1"/>
              <a:t>Aim for a completed integrated transport picture for the local context.</a:t>
            </a:r>
          </a:p>
        </p:txBody>
      </p:sp>
      <p:grpSp>
        <p:nvGrpSpPr>
          <p:cNvPr id="26" name="Group 25">
            <a:extLst>
              <a:ext uri="{FF2B5EF4-FFF2-40B4-BE49-F238E27FC236}">
                <a16:creationId xmlns:a16="http://schemas.microsoft.com/office/drawing/2014/main" id="{7FB98551-D156-F891-489D-BCDF16D0969F}"/>
              </a:ext>
            </a:extLst>
          </p:cNvPr>
          <p:cNvGrpSpPr/>
          <p:nvPr/>
        </p:nvGrpSpPr>
        <p:grpSpPr>
          <a:xfrm>
            <a:off x="10167267" y="6375706"/>
            <a:ext cx="1664473" cy="276999"/>
            <a:chOff x="10167267" y="6375706"/>
            <a:chExt cx="1664473" cy="276999"/>
          </a:xfrm>
        </p:grpSpPr>
        <p:sp>
          <p:nvSpPr>
            <p:cNvPr id="27" name="TextBox 26">
              <a:extLst>
                <a:ext uri="{FF2B5EF4-FFF2-40B4-BE49-F238E27FC236}">
                  <a16:creationId xmlns:a16="http://schemas.microsoft.com/office/drawing/2014/main" id="{86952C87-1D56-96BC-FE21-A73EF8EBDC95}"/>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5"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28" name="Straight Arrow Connector 27">
              <a:hlinkClick r:id="rId5" action="ppaction://hlinksldjump"/>
              <a:extLst>
                <a:ext uri="{FF2B5EF4-FFF2-40B4-BE49-F238E27FC236}">
                  <a16:creationId xmlns:a16="http://schemas.microsoft.com/office/drawing/2014/main" id="{D8B12DD0-97E3-3525-2DDC-7FCC06FDE79B}"/>
                </a:ext>
              </a:extLst>
            </p:cNvPr>
            <p:cNvCxnSpPr>
              <a:cxnSpLocks/>
              <a:stCxn id="27"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973550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ADD317-1722-6DC8-7115-84570B60F4A7}"/>
            </a:ext>
          </a:extLst>
        </p:cNvPr>
        <p:cNvGrpSpPr/>
        <p:nvPr/>
      </p:nvGrpSpPr>
      <p:grpSpPr>
        <a:xfrm>
          <a:off x="0" y="0"/>
          <a:ext cx="0" cy="0"/>
          <a:chOff x="0" y="0"/>
          <a:chExt cx="0" cy="0"/>
        </a:xfrm>
      </p:grpSpPr>
      <p:pic>
        <p:nvPicPr>
          <p:cNvPr id="5" name="Picture 4" descr="A picture containing drawing, food, room&#10;&#10;Description automatically generated">
            <a:extLst>
              <a:ext uri="{FF2B5EF4-FFF2-40B4-BE49-F238E27FC236}">
                <a16:creationId xmlns:a16="http://schemas.microsoft.com/office/drawing/2014/main" id="{BC2E7CBC-3F33-4A3E-6600-C4D6A5C7BAF9}"/>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4A5E7E46-C273-72A3-3C87-624AD1AB713E}"/>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4C0FB5B7-4892-C5B0-ECCC-052AB606B22F}"/>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CAAA41B7-6906-F9EF-DFD7-563FD6CA6EF9}"/>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9D798B4C-2D60-F9E5-150D-A3AAF366E6D2}"/>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C75DD1D0-52BB-4E3F-A35C-48E4EBD926A8}"/>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15951C0-3256-3E47-CD63-CABF559584E7}"/>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2F93319C-51B1-06D9-F613-DB2408EDE6CB}"/>
              </a:ext>
            </a:extLst>
          </p:cNvPr>
          <p:cNvSpPr txBox="1"/>
          <p:nvPr/>
        </p:nvSpPr>
        <p:spPr>
          <a:xfrm>
            <a:off x="762632" y="1328635"/>
            <a:ext cx="10403717" cy="4278094"/>
          </a:xfrm>
          <a:prstGeom prst="rect">
            <a:avLst/>
          </a:prstGeom>
          <a:noFill/>
        </p:spPr>
        <p:txBody>
          <a:bodyPr wrap="square" lIns="91440" tIns="45720" rIns="91440" bIns="45720" rtlCol="0" anchor="t">
            <a:spAutoFit/>
          </a:bodyPr>
          <a:lstStyle/>
          <a:p>
            <a:pPr>
              <a:spcAft>
                <a:spcPts val="800"/>
              </a:spcAft>
            </a:pPr>
            <a:r>
              <a:rPr lang="en-GB"/>
              <a:t>Your work to improve sustainable transport must be underpinned by</a:t>
            </a:r>
            <a:r>
              <a:rPr lang="en-GB" b="1"/>
              <a:t> </a:t>
            </a:r>
            <a:r>
              <a:rPr lang="en-GB"/>
              <a:t>community engagement at all stages. </a:t>
            </a:r>
            <a:r>
              <a:rPr lang="en-US"/>
              <a:t>Designing activities </a:t>
            </a:r>
            <a:r>
              <a:rPr lang="en-US" b="1"/>
              <a:t>with rather than for communities </a:t>
            </a:r>
            <a:r>
              <a:rPr lang="en-US"/>
              <a:t>means they are more likely to succeed in benefitting the people they are intended for. </a:t>
            </a:r>
          </a:p>
          <a:p>
            <a:pPr>
              <a:spcAft>
                <a:spcPts val="800"/>
              </a:spcAft>
            </a:pPr>
            <a:r>
              <a:rPr lang="en-GB"/>
              <a:t>When communities are empowered to influence and drive changes in their local areas, these changes will not only work better for local people, but there will also be </a:t>
            </a:r>
            <a:r>
              <a:rPr lang="en-GB" b="1"/>
              <a:t>awareness and ownership </a:t>
            </a:r>
            <a:r>
              <a:rPr lang="en-GB"/>
              <a:t>that will help to ensure improvements are best utilised. Empowering people to play a role in improving their local area also sees the additional benefits of </a:t>
            </a:r>
            <a:r>
              <a:rPr lang="en-GB" b="1"/>
              <a:t>fostering local pride, ownership and social cohesion</a:t>
            </a:r>
            <a:r>
              <a:rPr lang="en-GB"/>
              <a:t>.</a:t>
            </a:r>
            <a:endParaRPr lang="en-US"/>
          </a:p>
          <a:p>
            <a:pPr>
              <a:spcAft>
                <a:spcPts val="800"/>
              </a:spcAft>
            </a:pPr>
            <a:r>
              <a:rPr lang="en-US"/>
              <a:t>Whatever role you already play in the community, a crucial step is to identify other local groups and organisations that may be interested in, or can contribute to, your work to improve transport integration. This must include reaching out to those that can help to engage and hear from </a:t>
            </a:r>
            <a:r>
              <a:rPr lang="en-US" b="1"/>
              <a:t>marginalised and less-heard groups</a:t>
            </a:r>
            <a:r>
              <a:rPr lang="en-US"/>
              <a:t>, to understand the mobility barriers they face. </a:t>
            </a:r>
          </a:p>
          <a:p>
            <a:pPr>
              <a:spcAft>
                <a:spcPts val="800"/>
              </a:spcAft>
            </a:pPr>
            <a:r>
              <a:rPr lang="en-US"/>
              <a:t>There are many examples where communities themselves have innovated in order to fill gaps. By engaging widely from the start, you may well discover activities that are already taking place or </a:t>
            </a:r>
            <a:r>
              <a:rPr lang="en-US" b="1"/>
              <a:t>identify enthusiasm </a:t>
            </a:r>
            <a:r>
              <a:rPr lang="en-US"/>
              <a:t>that you can tap into to support your own work. </a:t>
            </a:r>
            <a:endParaRPr lang="en-GB" sz="2000"/>
          </a:p>
        </p:txBody>
      </p:sp>
      <p:sp>
        <p:nvSpPr>
          <p:cNvPr id="9" name="TextBox 8">
            <a:extLst>
              <a:ext uri="{FF2B5EF4-FFF2-40B4-BE49-F238E27FC236}">
                <a16:creationId xmlns:a16="http://schemas.microsoft.com/office/drawing/2014/main" id="{9062E2D8-9856-0911-0362-17C646E068F5}"/>
              </a:ext>
            </a:extLst>
          </p:cNvPr>
          <p:cNvSpPr txBox="1"/>
          <p:nvPr/>
        </p:nvSpPr>
        <p:spPr>
          <a:xfrm>
            <a:off x="711200" y="627881"/>
            <a:ext cx="10403716"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Community is key</a:t>
            </a:r>
          </a:p>
        </p:txBody>
      </p:sp>
      <p:grpSp>
        <p:nvGrpSpPr>
          <p:cNvPr id="10" name="Group 9">
            <a:extLst>
              <a:ext uri="{FF2B5EF4-FFF2-40B4-BE49-F238E27FC236}">
                <a16:creationId xmlns:a16="http://schemas.microsoft.com/office/drawing/2014/main" id="{95ADBD79-E359-EA53-E079-77EF5422B1FC}"/>
              </a:ext>
            </a:extLst>
          </p:cNvPr>
          <p:cNvGrpSpPr/>
          <p:nvPr/>
        </p:nvGrpSpPr>
        <p:grpSpPr>
          <a:xfrm>
            <a:off x="10167267" y="6375706"/>
            <a:ext cx="1664473" cy="276999"/>
            <a:chOff x="10167267" y="6375706"/>
            <a:chExt cx="1664473" cy="276999"/>
          </a:xfrm>
        </p:grpSpPr>
        <p:sp>
          <p:nvSpPr>
            <p:cNvPr id="11" name="TextBox 10">
              <a:extLst>
                <a:ext uri="{FF2B5EF4-FFF2-40B4-BE49-F238E27FC236}">
                  <a16:creationId xmlns:a16="http://schemas.microsoft.com/office/drawing/2014/main" id="{1931524F-675A-C087-600B-CFCF2913A068}"/>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4"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13" name="Straight Arrow Connector 12">
              <a:hlinkClick r:id="rId4" action="ppaction://hlinksldjump"/>
              <a:extLst>
                <a:ext uri="{FF2B5EF4-FFF2-40B4-BE49-F238E27FC236}">
                  <a16:creationId xmlns:a16="http://schemas.microsoft.com/office/drawing/2014/main" id="{8A5D794C-C17F-69AC-70FD-F8670910F502}"/>
                </a:ext>
              </a:extLst>
            </p:cNvPr>
            <p:cNvCxnSpPr>
              <a:cxnSpLocks/>
              <a:stCxn id="11"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032069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 name="Picture 62" descr="A hand holding a clipboard with a pen and check marks&#10;&#10;Description automatically generated">
            <a:extLst>
              <a:ext uri="{FF2B5EF4-FFF2-40B4-BE49-F238E27FC236}">
                <a16:creationId xmlns:a16="http://schemas.microsoft.com/office/drawing/2014/main" id="{DDF263FE-6B2C-698B-99AE-6DF5858F92EE}"/>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6176327" y="5042724"/>
            <a:ext cx="1183031" cy="1183031"/>
          </a:xfrm>
          <a:prstGeom prst="rect">
            <a:avLst/>
          </a:prstGeom>
        </p:spPr>
      </p:pic>
      <p:pic>
        <p:nvPicPr>
          <p:cNvPr id="43" name="Picture 42" descr="A brown sack with dirt and dirt&#10;&#10;Description automatically generated">
            <a:extLst>
              <a:ext uri="{FF2B5EF4-FFF2-40B4-BE49-F238E27FC236}">
                <a16:creationId xmlns:a16="http://schemas.microsoft.com/office/drawing/2014/main" id="{1C4CF29A-F96A-A71C-9BF2-E0B6E7525AE2}"/>
              </a:ext>
            </a:extLst>
          </p:cNvPr>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1779736" y="2002436"/>
            <a:ext cx="2329841" cy="1686719"/>
          </a:xfrm>
          <a:prstGeom prst="rect">
            <a:avLst/>
          </a:prstGeom>
        </p:spPr>
      </p:pic>
      <p:pic>
        <p:nvPicPr>
          <p:cNvPr id="5" name="Picture 4" descr="A picture containing drawing, food, room&#10;&#10;Description automatically generated">
            <a:extLst>
              <a:ext uri="{FF2B5EF4-FFF2-40B4-BE49-F238E27FC236}">
                <a16:creationId xmlns:a16="http://schemas.microsoft.com/office/drawing/2014/main" id="{69072852-775B-4138-99FD-FEDE22EDE501}"/>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cxnSp>
        <p:nvCxnSpPr>
          <p:cNvPr id="7" name="Straight Connector 6">
            <a:extLst>
              <a:ext uri="{FF2B5EF4-FFF2-40B4-BE49-F238E27FC236}">
                <a16:creationId xmlns:a16="http://schemas.microsoft.com/office/drawing/2014/main" id="{AD9CE4A4-444B-4A67-AA98-3086A63B9739}"/>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008010A-F5B8-4B62-BABA-EDEBE3ECD554}"/>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85FCA32A-99D3-4B42-B26C-8C82E7A1C51D}"/>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539ACB4-FABC-4215-BC6D-690E1501DD07}"/>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FA300C1F-5280-4D9B-B18B-A48D5C6ED51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D8A9730-3C2A-4CF5-9C44-C2A758FF820F}"/>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 name="TextBox 10">
            <a:extLst>
              <a:ext uri="{FF2B5EF4-FFF2-40B4-BE49-F238E27FC236}">
                <a16:creationId xmlns:a16="http://schemas.microsoft.com/office/drawing/2014/main" id="{2E33C9C5-A46B-6387-0EB2-AD4FD92AF9CE}"/>
              </a:ext>
            </a:extLst>
          </p:cNvPr>
          <p:cNvSpPr txBox="1"/>
          <p:nvPr/>
        </p:nvSpPr>
        <p:spPr>
          <a:xfrm>
            <a:off x="753324" y="646314"/>
            <a:ext cx="9510043" cy="584775"/>
          </a:xfrm>
          <a:prstGeom prst="rect">
            <a:avLst/>
          </a:prstGeom>
          <a:noFill/>
        </p:spPr>
        <p:txBody>
          <a:bodyPr wrap="square" rtlCol="0">
            <a:spAutoFit/>
          </a:bodyPr>
          <a:lstStyle/>
          <a:p>
            <a:r>
              <a:rPr lang="en-US" sz="3200" b="1">
                <a:solidFill>
                  <a:srgbClr val="6DD61F"/>
                </a:solidFill>
                <a:latin typeface="Arial Rounded MT Bold" panose="020F0704030504030204" pitchFamily="34" charset="77"/>
              </a:rPr>
              <a:t>Understanding behaviour change</a:t>
            </a:r>
            <a:endParaRPr lang="en-US" sz="2400" b="1">
              <a:solidFill>
                <a:srgbClr val="003DAD"/>
              </a:solidFill>
              <a:latin typeface="Arial Rounded MT Bold" panose="020F0704030504030204" pitchFamily="34" charset="77"/>
            </a:endParaRPr>
          </a:p>
        </p:txBody>
      </p:sp>
      <p:grpSp>
        <p:nvGrpSpPr>
          <p:cNvPr id="1024" name="Group 1023">
            <a:extLst>
              <a:ext uri="{FF2B5EF4-FFF2-40B4-BE49-F238E27FC236}">
                <a16:creationId xmlns:a16="http://schemas.microsoft.com/office/drawing/2014/main" id="{070ABD81-11FA-62F4-CBD9-2FEC10297E18}"/>
              </a:ext>
            </a:extLst>
          </p:cNvPr>
          <p:cNvGrpSpPr/>
          <p:nvPr/>
        </p:nvGrpSpPr>
        <p:grpSpPr>
          <a:xfrm>
            <a:off x="151064" y="2019950"/>
            <a:ext cx="2338571" cy="2045266"/>
            <a:chOff x="151064" y="2019950"/>
            <a:chExt cx="2338571" cy="2045266"/>
          </a:xfrm>
        </p:grpSpPr>
        <p:pic>
          <p:nvPicPr>
            <p:cNvPr id="23" name="Picture 22" descr="A cartoon of a almond&#10;&#10;Description automatically generated">
              <a:extLst>
                <a:ext uri="{FF2B5EF4-FFF2-40B4-BE49-F238E27FC236}">
                  <a16:creationId xmlns:a16="http://schemas.microsoft.com/office/drawing/2014/main" id="{40A700F5-E074-6F5B-2154-DA0F6C98CD8A}"/>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151064" y="2019950"/>
              <a:ext cx="1507494" cy="2045266"/>
            </a:xfrm>
            <a:prstGeom prst="rect">
              <a:avLst/>
            </a:prstGeom>
          </p:spPr>
        </p:pic>
        <p:grpSp>
          <p:nvGrpSpPr>
            <p:cNvPr id="40" name="Group 39">
              <a:extLst>
                <a:ext uri="{FF2B5EF4-FFF2-40B4-BE49-F238E27FC236}">
                  <a16:creationId xmlns:a16="http://schemas.microsoft.com/office/drawing/2014/main" id="{C81A2CCB-6180-DAAF-BD27-BD80D09ABE00}"/>
                </a:ext>
              </a:extLst>
            </p:cNvPr>
            <p:cNvGrpSpPr/>
            <p:nvPr/>
          </p:nvGrpSpPr>
          <p:grpSpPr>
            <a:xfrm>
              <a:off x="1318232" y="2207748"/>
              <a:ext cx="1171403" cy="369332"/>
              <a:chOff x="1436997" y="2596800"/>
              <a:chExt cx="1171403" cy="369332"/>
            </a:xfrm>
          </p:grpSpPr>
          <p:cxnSp>
            <p:nvCxnSpPr>
              <p:cNvPr id="30" name="Straight Arrow Connector 29">
                <a:extLst>
                  <a:ext uri="{FF2B5EF4-FFF2-40B4-BE49-F238E27FC236}">
                    <a16:creationId xmlns:a16="http://schemas.microsoft.com/office/drawing/2014/main" id="{93F773DF-7A5A-0786-32B5-A31A2726E6D6}"/>
                  </a:ext>
                </a:extLst>
              </p:cNvPr>
              <p:cNvCxnSpPr>
                <a:cxnSpLocks/>
              </p:cNvCxnSpPr>
              <p:nvPr/>
            </p:nvCxnSpPr>
            <p:spPr>
              <a:xfrm flipH="1">
                <a:off x="1436997" y="2800286"/>
                <a:ext cx="391433" cy="135368"/>
              </a:xfrm>
              <a:prstGeom prst="straightConnector1">
                <a:avLst/>
              </a:prstGeom>
              <a:ln w="44450">
                <a:tailEnd type="triangle"/>
              </a:ln>
            </p:spPr>
            <p:style>
              <a:lnRef idx="2">
                <a:schemeClr val="accent1"/>
              </a:lnRef>
              <a:fillRef idx="0">
                <a:schemeClr val="accent1"/>
              </a:fillRef>
              <a:effectRef idx="1">
                <a:schemeClr val="accent1"/>
              </a:effectRef>
              <a:fontRef idx="minor">
                <a:schemeClr val="tx1"/>
              </a:fontRef>
            </p:style>
          </p:cxnSp>
          <p:sp>
            <p:nvSpPr>
              <p:cNvPr id="37" name="TextBox 36">
                <a:extLst>
                  <a:ext uri="{FF2B5EF4-FFF2-40B4-BE49-F238E27FC236}">
                    <a16:creationId xmlns:a16="http://schemas.microsoft.com/office/drawing/2014/main" id="{5BD9B275-F91B-4D0A-B9CE-F05CB0E2FD56}"/>
                  </a:ext>
                </a:extLst>
              </p:cNvPr>
              <p:cNvSpPr txBox="1"/>
              <p:nvPr/>
            </p:nvSpPr>
            <p:spPr>
              <a:xfrm>
                <a:off x="1857286" y="2596800"/>
                <a:ext cx="751114" cy="369332"/>
              </a:xfrm>
              <a:prstGeom prst="rect">
                <a:avLst/>
              </a:prstGeom>
              <a:noFill/>
            </p:spPr>
            <p:txBody>
              <a:bodyPr wrap="square" rtlCol="0">
                <a:spAutoFit/>
              </a:bodyPr>
              <a:lstStyle/>
              <a:p>
                <a:r>
                  <a:rPr lang="en-GB"/>
                  <a:t>Seed</a:t>
                </a:r>
              </a:p>
            </p:txBody>
          </p:sp>
        </p:grpSp>
      </p:grpSp>
      <p:sp>
        <p:nvSpPr>
          <p:cNvPr id="41" name="TextBox 40">
            <a:extLst>
              <a:ext uri="{FF2B5EF4-FFF2-40B4-BE49-F238E27FC236}">
                <a16:creationId xmlns:a16="http://schemas.microsoft.com/office/drawing/2014/main" id="{84989328-08A2-E71D-B5D5-13A400E504DF}"/>
              </a:ext>
            </a:extLst>
          </p:cNvPr>
          <p:cNvSpPr txBox="1"/>
          <p:nvPr/>
        </p:nvSpPr>
        <p:spPr>
          <a:xfrm>
            <a:off x="1567834" y="4433911"/>
            <a:ext cx="2828409" cy="1200329"/>
          </a:xfrm>
          <a:prstGeom prst="rect">
            <a:avLst/>
          </a:prstGeom>
          <a:noFill/>
        </p:spPr>
        <p:txBody>
          <a:bodyPr wrap="square" rtlCol="0">
            <a:spAutoFit/>
          </a:bodyPr>
          <a:lstStyle/>
          <a:p>
            <a:pPr algn="ctr"/>
            <a:r>
              <a:rPr lang="en-GB"/>
              <a:t>In addition, by providing the right </a:t>
            </a:r>
            <a:r>
              <a:rPr lang="en-GB" b="1"/>
              <a:t>FOUNDATIONS</a:t>
            </a:r>
            <a:r>
              <a:rPr lang="en-GB"/>
              <a:t> you increase the chances that the seed will grow.</a:t>
            </a:r>
          </a:p>
        </p:txBody>
      </p:sp>
      <p:sp>
        <p:nvSpPr>
          <p:cNvPr id="42" name="TextBox 41">
            <a:extLst>
              <a:ext uri="{FF2B5EF4-FFF2-40B4-BE49-F238E27FC236}">
                <a16:creationId xmlns:a16="http://schemas.microsoft.com/office/drawing/2014/main" id="{AE6A90D1-C691-22CD-EA7B-AA6C0171CEEC}"/>
              </a:ext>
            </a:extLst>
          </p:cNvPr>
          <p:cNvSpPr txBox="1"/>
          <p:nvPr/>
        </p:nvSpPr>
        <p:spPr>
          <a:xfrm>
            <a:off x="8005578" y="4268633"/>
            <a:ext cx="3800240" cy="1477328"/>
          </a:xfrm>
          <a:prstGeom prst="rect">
            <a:avLst/>
          </a:prstGeom>
          <a:noFill/>
        </p:spPr>
        <p:txBody>
          <a:bodyPr wrap="square" rtlCol="0">
            <a:spAutoFit/>
          </a:bodyPr>
          <a:lstStyle/>
          <a:p>
            <a:pPr algn="ctr"/>
            <a:r>
              <a:rPr lang="en-GB"/>
              <a:t>Building a team to work together, having money to spend, and a way of measuring success so you can update your plans, will help </a:t>
            </a:r>
            <a:r>
              <a:rPr lang="en-GB" b="1"/>
              <a:t>SUSTAIN AND GROW </a:t>
            </a:r>
            <a:r>
              <a:rPr lang="en-GB"/>
              <a:t>the crop.</a:t>
            </a:r>
          </a:p>
        </p:txBody>
      </p:sp>
      <p:sp>
        <p:nvSpPr>
          <p:cNvPr id="20" name="TextBox 19">
            <a:extLst>
              <a:ext uri="{FF2B5EF4-FFF2-40B4-BE49-F238E27FC236}">
                <a16:creationId xmlns:a16="http://schemas.microsoft.com/office/drawing/2014/main" id="{291A7E7A-9010-40BA-2839-89E195EF9BEC}"/>
              </a:ext>
            </a:extLst>
          </p:cNvPr>
          <p:cNvSpPr txBox="1"/>
          <p:nvPr/>
        </p:nvSpPr>
        <p:spPr>
          <a:xfrm>
            <a:off x="2051122" y="3636290"/>
            <a:ext cx="193865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cs typeface="Calibri"/>
              </a:rPr>
              <a:t>CAPABILITY</a:t>
            </a:r>
          </a:p>
        </p:txBody>
      </p:sp>
      <p:grpSp>
        <p:nvGrpSpPr>
          <p:cNvPr id="2" name="Group 1">
            <a:extLst>
              <a:ext uri="{FF2B5EF4-FFF2-40B4-BE49-F238E27FC236}">
                <a16:creationId xmlns:a16="http://schemas.microsoft.com/office/drawing/2014/main" id="{B3E5B94A-10FE-CDD2-29F5-4BDB05A38819}"/>
              </a:ext>
            </a:extLst>
          </p:cNvPr>
          <p:cNvGrpSpPr/>
          <p:nvPr/>
        </p:nvGrpSpPr>
        <p:grpSpPr>
          <a:xfrm>
            <a:off x="3902820" y="3543203"/>
            <a:ext cx="2765139" cy="574613"/>
            <a:chOff x="3902820" y="3543203"/>
            <a:chExt cx="2765139" cy="574613"/>
          </a:xfrm>
        </p:grpSpPr>
        <p:sp>
          <p:nvSpPr>
            <p:cNvPr id="21" name="TextBox 20">
              <a:extLst>
                <a:ext uri="{FF2B5EF4-FFF2-40B4-BE49-F238E27FC236}">
                  <a16:creationId xmlns:a16="http://schemas.microsoft.com/office/drawing/2014/main" id="{C301449F-AF06-7DF9-C287-A681FD9A1816}"/>
                </a:ext>
              </a:extLst>
            </p:cNvPr>
            <p:cNvSpPr txBox="1"/>
            <p:nvPr/>
          </p:nvSpPr>
          <p:spPr>
            <a:xfrm>
              <a:off x="4426875" y="3645844"/>
              <a:ext cx="2241084"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cs typeface="Calibri"/>
                </a:rPr>
                <a:t>OPPORTUNITY</a:t>
              </a:r>
            </a:p>
          </p:txBody>
        </p:sp>
        <p:sp>
          <p:nvSpPr>
            <p:cNvPr id="4" name="Cross 3">
              <a:extLst>
                <a:ext uri="{FF2B5EF4-FFF2-40B4-BE49-F238E27FC236}">
                  <a16:creationId xmlns:a16="http://schemas.microsoft.com/office/drawing/2014/main" id="{3D91C1D2-F7BE-0BE2-BC11-630864B06C89}"/>
                </a:ext>
              </a:extLst>
            </p:cNvPr>
            <p:cNvSpPr/>
            <p:nvPr/>
          </p:nvSpPr>
          <p:spPr>
            <a:xfrm>
              <a:off x="3902820" y="3543203"/>
              <a:ext cx="611845" cy="574613"/>
            </a:xfrm>
            <a:prstGeom prst="plus">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9" name="Group 8">
            <a:extLst>
              <a:ext uri="{FF2B5EF4-FFF2-40B4-BE49-F238E27FC236}">
                <a16:creationId xmlns:a16="http://schemas.microsoft.com/office/drawing/2014/main" id="{3AA2A694-3860-2908-F441-66109A5D5774}"/>
              </a:ext>
            </a:extLst>
          </p:cNvPr>
          <p:cNvGrpSpPr/>
          <p:nvPr/>
        </p:nvGrpSpPr>
        <p:grpSpPr>
          <a:xfrm>
            <a:off x="6612728" y="3547351"/>
            <a:ext cx="2499715" cy="574613"/>
            <a:chOff x="6612728" y="3547351"/>
            <a:chExt cx="2499715" cy="574613"/>
          </a:xfrm>
        </p:grpSpPr>
        <p:sp>
          <p:nvSpPr>
            <p:cNvPr id="22" name="TextBox 21">
              <a:extLst>
                <a:ext uri="{FF2B5EF4-FFF2-40B4-BE49-F238E27FC236}">
                  <a16:creationId xmlns:a16="http://schemas.microsoft.com/office/drawing/2014/main" id="{F99354A3-F0F5-33FF-A8D1-92E38BEAF106}"/>
                </a:ext>
              </a:extLst>
            </p:cNvPr>
            <p:cNvSpPr txBox="1"/>
            <p:nvPr/>
          </p:nvSpPr>
          <p:spPr>
            <a:xfrm>
              <a:off x="7173786" y="3639685"/>
              <a:ext cx="1938657"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cs typeface="Calibri"/>
                </a:rPr>
                <a:t>MOTIVATION</a:t>
              </a:r>
            </a:p>
          </p:txBody>
        </p:sp>
        <p:sp>
          <p:nvSpPr>
            <p:cNvPr id="3" name="Cross 2">
              <a:extLst>
                <a:ext uri="{FF2B5EF4-FFF2-40B4-BE49-F238E27FC236}">
                  <a16:creationId xmlns:a16="http://schemas.microsoft.com/office/drawing/2014/main" id="{EA2DC56F-1745-9883-2BC0-C1D4DB5160AD}"/>
                </a:ext>
              </a:extLst>
            </p:cNvPr>
            <p:cNvSpPr/>
            <p:nvPr/>
          </p:nvSpPr>
          <p:spPr>
            <a:xfrm>
              <a:off x="6612728" y="3547351"/>
              <a:ext cx="611845" cy="574613"/>
            </a:xfrm>
            <a:prstGeom prst="plus">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C1396527-A4BA-5B04-716F-DB2024014BB3}"/>
              </a:ext>
            </a:extLst>
          </p:cNvPr>
          <p:cNvGrpSpPr/>
          <p:nvPr/>
        </p:nvGrpSpPr>
        <p:grpSpPr>
          <a:xfrm>
            <a:off x="9153441" y="3616327"/>
            <a:ext cx="2444093" cy="369332"/>
            <a:chOff x="9153441" y="3616327"/>
            <a:chExt cx="2444093" cy="369332"/>
          </a:xfrm>
        </p:grpSpPr>
        <p:sp>
          <p:nvSpPr>
            <p:cNvPr id="32" name="Rectangle 31">
              <a:extLst>
                <a:ext uri="{FF2B5EF4-FFF2-40B4-BE49-F238E27FC236}">
                  <a16:creationId xmlns:a16="http://schemas.microsoft.com/office/drawing/2014/main" id="{1ED907DD-1587-D013-533C-34FF37E652F2}"/>
                </a:ext>
              </a:extLst>
            </p:cNvPr>
            <p:cNvSpPr/>
            <p:nvPr/>
          </p:nvSpPr>
          <p:spPr>
            <a:xfrm>
              <a:off x="9153441" y="3645844"/>
              <a:ext cx="474142" cy="106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04892B80-D745-6931-03ED-57B34E8893F5}"/>
                </a:ext>
              </a:extLst>
            </p:cNvPr>
            <p:cNvSpPr txBox="1"/>
            <p:nvPr/>
          </p:nvSpPr>
          <p:spPr>
            <a:xfrm>
              <a:off x="9515312" y="3616327"/>
              <a:ext cx="2082222"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b="1">
                  <a:cs typeface="Calibri"/>
                </a:rPr>
                <a:t>BEHAVIOUR</a:t>
              </a:r>
            </a:p>
          </p:txBody>
        </p:sp>
        <p:sp>
          <p:nvSpPr>
            <p:cNvPr id="25" name="Rectangle 24">
              <a:extLst>
                <a:ext uri="{FF2B5EF4-FFF2-40B4-BE49-F238E27FC236}">
                  <a16:creationId xmlns:a16="http://schemas.microsoft.com/office/drawing/2014/main" id="{7F58793D-39A7-18D0-9CC9-5F4ABC540D2C}"/>
                </a:ext>
              </a:extLst>
            </p:cNvPr>
            <p:cNvSpPr/>
            <p:nvPr/>
          </p:nvSpPr>
          <p:spPr>
            <a:xfrm>
              <a:off x="9154738" y="3863635"/>
              <a:ext cx="474142" cy="106676"/>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TextBox 44">
            <a:extLst>
              <a:ext uri="{FF2B5EF4-FFF2-40B4-BE49-F238E27FC236}">
                <a16:creationId xmlns:a16="http://schemas.microsoft.com/office/drawing/2014/main" id="{AC2BA07F-4556-C1FB-3292-7523B7B61E26}"/>
              </a:ext>
            </a:extLst>
          </p:cNvPr>
          <p:cNvSpPr txBox="1"/>
          <p:nvPr/>
        </p:nvSpPr>
        <p:spPr>
          <a:xfrm>
            <a:off x="1725978" y="6156974"/>
            <a:ext cx="8868027" cy="646331"/>
          </a:xfrm>
          <a:prstGeom prst="rect">
            <a:avLst/>
          </a:prstGeom>
          <a:noFill/>
        </p:spPr>
        <p:txBody>
          <a:bodyPr wrap="square" rtlCol="0">
            <a:spAutoFit/>
          </a:bodyPr>
          <a:lstStyle/>
          <a:p>
            <a:r>
              <a:rPr lang="en-GB" sz="1800" b="1">
                <a:hlinkClick r:id="rId7"/>
              </a:rPr>
              <a:t>Click here </a:t>
            </a:r>
            <a:r>
              <a:rPr lang="en-GB" sz="1800"/>
              <a:t>for further information about the COM-B Model for Behaviour Change</a:t>
            </a:r>
          </a:p>
          <a:p>
            <a:endParaRPr lang="en-GB"/>
          </a:p>
        </p:txBody>
      </p:sp>
      <p:sp>
        <p:nvSpPr>
          <p:cNvPr id="26" name="TextBox 25">
            <a:extLst>
              <a:ext uri="{FF2B5EF4-FFF2-40B4-BE49-F238E27FC236}">
                <a16:creationId xmlns:a16="http://schemas.microsoft.com/office/drawing/2014/main" id="{BA2223F5-434B-9018-97C5-CB4B4C107FA0}"/>
              </a:ext>
            </a:extLst>
          </p:cNvPr>
          <p:cNvSpPr txBox="1"/>
          <p:nvPr/>
        </p:nvSpPr>
        <p:spPr>
          <a:xfrm>
            <a:off x="765829" y="1362222"/>
            <a:ext cx="10285347" cy="646331"/>
          </a:xfrm>
          <a:prstGeom prst="rect">
            <a:avLst/>
          </a:prstGeom>
          <a:noFill/>
        </p:spPr>
        <p:txBody>
          <a:bodyPr wrap="square" lIns="91440" tIns="45720" rIns="91440" bIns="45720" rtlCol="0" anchor="t">
            <a:spAutoFit/>
          </a:bodyPr>
          <a:lstStyle/>
          <a:p>
            <a:r>
              <a:rPr lang="en-GB"/>
              <a:t>Understanding the basics of behaviour change theory will help to make sure your work to improve integration addresses the individual barriers preventing people trying different ways of getting around. </a:t>
            </a:r>
          </a:p>
        </p:txBody>
      </p:sp>
      <p:grpSp>
        <p:nvGrpSpPr>
          <p:cNvPr id="31" name="Group 30">
            <a:extLst>
              <a:ext uri="{FF2B5EF4-FFF2-40B4-BE49-F238E27FC236}">
                <a16:creationId xmlns:a16="http://schemas.microsoft.com/office/drawing/2014/main" id="{665BD85B-7931-C333-DA20-33F181C21F97}"/>
              </a:ext>
            </a:extLst>
          </p:cNvPr>
          <p:cNvGrpSpPr/>
          <p:nvPr/>
        </p:nvGrpSpPr>
        <p:grpSpPr>
          <a:xfrm>
            <a:off x="10167267" y="6375706"/>
            <a:ext cx="1664473" cy="276999"/>
            <a:chOff x="10167267" y="6375706"/>
            <a:chExt cx="1664473" cy="276999"/>
          </a:xfrm>
        </p:grpSpPr>
        <p:sp>
          <p:nvSpPr>
            <p:cNvPr id="36" name="TextBox 35">
              <a:extLst>
                <a:ext uri="{FF2B5EF4-FFF2-40B4-BE49-F238E27FC236}">
                  <a16:creationId xmlns:a16="http://schemas.microsoft.com/office/drawing/2014/main" id="{8D1ACF4C-681B-1C00-3C20-072F660B53C1}"/>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8"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39" name="Straight Arrow Connector 38">
              <a:hlinkClick r:id="rId8" action="ppaction://hlinksldjump"/>
              <a:extLst>
                <a:ext uri="{FF2B5EF4-FFF2-40B4-BE49-F238E27FC236}">
                  <a16:creationId xmlns:a16="http://schemas.microsoft.com/office/drawing/2014/main" id="{D798FF7C-3290-4CA8-80CA-F98A7936482D}"/>
                </a:ext>
              </a:extLst>
            </p:cNvPr>
            <p:cNvCxnSpPr>
              <a:cxnSpLocks/>
              <a:stCxn id="36"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pic>
        <p:nvPicPr>
          <p:cNvPr id="47" name="Picture 46" descr="A greenhouse with plants in it&#10;&#10;Description automatically generated">
            <a:extLst>
              <a:ext uri="{FF2B5EF4-FFF2-40B4-BE49-F238E27FC236}">
                <a16:creationId xmlns:a16="http://schemas.microsoft.com/office/drawing/2014/main" id="{BF631692-390E-D262-C1EF-3DE75CFA3A6C}"/>
              </a:ext>
            </a:extLst>
          </p:cNvPr>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4483607" y="2256478"/>
            <a:ext cx="2026334" cy="1291266"/>
          </a:xfrm>
          <a:prstGeom prst="rect">
            <a:avLst/>
          </a:prstGeom>
        </p:spPr>
      </p:pic>
      <p:pic>
        <p:nvPicPr>
          <p:cNvPr id="51" name="Picture 50" descr="A red watering can with a handle&#10;&#10;Description automatically generated">
            <a:extLst>
              <a:ext uri="{FF2B5EF4-FFF2-40B4-BE49-F238E27FC236}">
                <a16:creationId xmlns:a16="http://schemas.microsoft.com/office/drawing/2014/main" id="{4A2CA99E-59D6-B03F-5A16-25407BADFB59}"/>
              </a:ext>
            </a:extLst>
          </p:cNvPr>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7127436" y="2023752"/>
            <a:ext cx="1595396" cy="1624859"/>
          </a:xfrm>
          <a:prstGeom prst="rect">
            <a:avLst/>
          </a:prstGeom>
        </p:spPr>
      </p:pic>
      <p:pic>
        <p:nvPicPr>
          <p:cNvPr id="53" name="Picture 52" descr="A cartoon sunflower with green leaves&#10;&#10;Description automatically generated">
            <a:extLst>
              <a:ext uri="{FF2B5EF4-FFF2-40B4-BE49-F238E27FC236}">
                <a16:creationId xmlns:a16="http://schemas.microsoft.com/office/drawing/2014/main" id="{09DF425B-71C0-1878-7BFB-332DE4198510}"/>
              </a:ext>
            </a:extLst>
          </p:cNvPr>
          <p:cNvPicPr>
            <a:picLocks noChangeAspect="1"/>
          </p:cNvPicPr>
          <p:nvPr/>
        </p:nvPicPr>
        <p:blipFill>
          <a:blip r:embed="rId11" cstate="screen">
            <a:extLst>
              <a:ext uri="{28A0092B-C50C-407E-A947-70E740481C1C}">
                <a14:useLocalDpi xmlns:a14="http://schemas.microsoft.com/office/drawing/2010/main"/>
              </a:ext>
            </a:extLst>
          </a:blip>
          <a:stretch>
            <a:fillRect/>
          </a:stretch>
        </p:blipFill>
        <p:spPr>
          <a:xfrm>
            <a:off x="10159575" y="1948675"/>
            <a:ext cx="664512" cy="1686719"/>
          </a:xfrm>
          <a:prstGeom prst="rect">
            <a:avLst/>
          </a:prstGeom>
        </p:spPr>
      </p:pic>
      <p:pic>
        <p:nvPicPr>
          <p:cNvPr id="55" name="Picture 54" descr="A cartoon of a potted plant&#10;&#10;Description automatically generated">
            <a:extLst>
              <a:ext uri="{FF2B5EF4-FFF2-40B4-BE49-F238E27FC236}">
                <a16:creationId xmlns:a16="http://schemas.microsoft.com/office/drawing/2014/main" id="{BDEE859C-E065-6ED0-18C4-340695A9274F}"/>
              </a:ext>
            </a:extLst>
          </p:cNvPr>
          <p:cNvPicPr>
            <a:picLocks noChangeAspect="1"/>
          </p:cNvPicPr>
          <p:nvPr/>
        </p:nvPicPr>
        <p:blipFill>
          <a:blip r:embed="rId12" cstate="screen">
            <a:extLst>
              <a:ext uri="{28A0092B-C50C-407E-A947-70E740481C1C}">
                <a14:useLocalDpi xmlns:a14="http://schemas.microsoft.com/office/drawing/2010/main"/>
              </a:ext>
            </a:extLst>
          </a:blip>
          <a:stretch>
            <a:fillRect/>
          </a:stretch>
        </p:blipFill>
        <p:spPr>
          <a:xfrm>
            <a:off x="234775" y="4301522"/>
            <a:ext cx="1417046" cy="1507049"/>
          </a:xfrm>
          <a:prstGeom prst="rect">
            <a:avLst/>
          </a:prstGeom>
        </p:spPr>
      </p:pic>
      <p:pic>
        <p:nvPicPr>
          <p:cNvPr id="57" name="Picture 56" descr="A group of people holding vegetables and a wheelbarrow&#10;&#10;Description automatically generated">
            <a:extLst>
              <a:ext uri="{FF2B5EF4-FFF2-40B4-BE49-F238E27FC236}">
                <a16:creationId xmlns:a16="http://schemas.microsoft.com/office/drawing/2014/main" id="{2BB70A6D-5CF1-643C-9A4D-66B5B42B1791}"/>
              </a:ext>
            </a:extLst>
          </p:cNvPr>
          <p:cNvPicPr>
            <a:picLocks noChangeAspect="1"/>
          </p:cNvPicPr>
          <p:nvPr/>
        </p:nvPicPr>
        <p:blipFill>
          <a:blip r:embed="rId13" cstate="screen">
            <a:extLst>
              <a:ext uri="{28A0092B-C50C-407E-A947-70E740481C1C}">
                <a14:useLocalDpi xmlns:a14="http://schemas.microsoft.com/office/drawing/2010/main"/>
              </a:ext>
            </a:extLst>
          </a:blip>
          <a:stretch>
            <a:fillRect/>
          </a:stretch>
        </p:blipFill>
        <p:spPr>
          <a:xfrm>
            <a:off x="4922229" y="4253013"/>
            <a:ext cx="1468652" cy="829098"/>
          </a:xfrm>
          <a:prstGeom prst="rect">
            <a:avLst/>
          </a:prstGeom>
        </p:spPr>
      </p:pic>
      <p:pic>
        <p:nvPicPr>
          <p:cNvPr id="59" name="Picture 58" descr="Stacks of money and coins&#10;&#10;Description automatically generated">
            <a:extLst>
              <a:ext uri="{FF2B5EF4-FFF2-40B4-BE49-F238E27FC236}">
                <a16:creationId xmlns:a16="http://schemas.microsoft.com/office/drawing/2014/main" id="{DF1D1FBC-0F44-BCF3-8932-8F844BC2F928}"/>
              </a:ext>
            </a:extLst>
          </p:cNvPr>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6590623" y="4256903"/>
            <a:ext cx="944608" cy="855026"/>
          </a:xfrm>
          <a:prstGeom prst="rect">
            <a:avLst/>
          </a:prstGeom>
        </p:spPr>
      </p:pic>
      <p:pic>
        <p:nvPicPr>
          <p:cNvPr id="61" name="Picture 60" descr="A green scale with a bowl&#10;&#10;Description automatically generated">
            <a:extLst>
              <a:ext uri="{FF2B5EF4-FFF2-40B4-BE49-F238E27FC236}">
                <a16:creationId xmlns:a16="http://schemas.microsoft.com/office/drawing/2014/main" id="{3C2DEA42-417E-670B-22D2-8155BBEC1794}"/>
              </a:ext>
            </a:extLst>
          </p:cNvPr>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5467584" y="5114865"/>
            <a:ext cx="599175" cy="979960"/>
          </a:xfrm>
          <a:prstGeom prst="rect">
            <a:avLst/>
          </a:prstGeom>
        </p:spPr>
      </p:pic>
    </p:spTree>
    <p:extLst>
      <p:ext uri="{BB962C8B-B14F-4D97-AF65-F5344CB8AC3E}">
        <p14:creationId xmlns:p14="http://schemas.microsoft.com/office/powerpoint/2010/main" val="260525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2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53"/>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5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5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59"/>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6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61"/>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 grpId="0"/>
      <p:bldP spid="42" grpId="0"/>
      <p:bldP spid="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AD9CE4A4-444B-4A67-AA98-3086A63B9739}"/>
              </a:ext>
            </a:extLst>
          </p:cNvPr>
          <p:cNvCxnSpPr>
            <a:cxnSpLocks/>
          </p:cNvCxnSpPr>
          <p:nvPr/>
        </p:nvCxnSpPr>
        <p:spPr>
          <a:xfrm>
            <a:off x="0" y="6664200"/>
            <a:ext cx="9798558"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0008010A-F5B8-4B62-BABA-EDEBE3ECD554}"/>
              </a:ext>
            </a:extLst>
          </p:cNvPr>
          <p:cNvCxnSpPr>
            <a:cxnSpLocks/>
          </p:cNvCxnSpPr>
          <p:nvPr/>
        </p:nvCxnSpPr>
        <p:spPr>
          <a:xfrm>
            <a:off x="0" y="6596130"/>
            <a:ext cx="9795731" cy="0"/>
          </a:xfrm>
          <a:prstGeom prst="line">
            <a:avLst/>
          </a:prstGeom>
          <a:ln w="19050">
            <a:solidFill>
              <a:srgbClr val="6DD61F"/>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85FCA32A-99D3-4B42-B26C-8C82E7A1C51D}"/>
              </a:ext>
            </a:extLst>
          </p:cNvPr>
          <p:cNvSpPr/>
          <p:nvPr/>
        </p:nvSpPr>
        <p:spPr>
          <a:xfrm>
            <a:off x="9715602" y="65474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Oval 14">
            <a:extLst>
              <a:ext uri="{FF2B5EF4-FFF2-40B4-BE49-F238E27FC236}">
                <a16:creationId xmlns:a16="http://schemas.microsoft.com/office/drawing/2014/main" id="{C539ACB4-FABC-4215-BC6D-690E1501DD07}"/>
              </a:ext>
            </a:extLst>
          </p:cNvPr>
          <p:cNvSpPr/>
          <p:nvPr/>
        </p:nvSpPr>
        <p:spPr>
          <a:xfrm>
            <a:off x="6689954"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a:extLst>
              <a:ext uri="{FF2B5EF4-FFF2-40B4-BE49-F238E27FC236}">
                <a16:creationId xmlns:a16="http://schemas.microsoft.com/office/drawing/2014/main" id="{FA300C1F-5280-4D9B-B18B-A48D5C6ED512}"/>
              </a:ext>
            </a:extLst>
          </p:cNvPr>
          <p:cNvSpPr/>
          <p:nvPr/>
        </p:nvSpPr>
        <p:spPr>
          <a:xfrm>
            <a:off x="3664306" y="6547494"/>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a:extLst>
              <a:ext uri="{FF2B5EF4-FFF2-40B4-BE49-F238E27FC236}">
                <a16:creationId xmlns:a16="http://schemas.microsoft.com/office/drawing/2014/main" id="{BD8A9730-3C2A-4CF5-9C44-C2A758FF820F}"/>
              </a:ext>
            </a:extLst>
          </p:cNvPr>
          <p:cNvSpPr/>
          <p:nvPr/>
        </p:nvSpPr>
        <p:spPr>
          <a:xfrm>
            <a:off x="638658" y="6550796"/>
            <a:ext cx="160257" cy="160257"/>
          </a:xfrm>
          <a:prstGeom prst="ellipse">
            <a:avLst/>
          </a:prstGeom>
          <a:solidFill>
            <a:srgbClr val="003DA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 name="Picture 1" descr="A picture containing drawing, food, room&#10;&#10;Description automatically generated">
            <a:extLst>
              <a:ext uri="{FF2B5EF4-FFF2-40B4-BE49-F238E27FC236}">
                <a16:creationId xmlns:a16="http://schemas.microsoft.com/office/drawing/2014/main" id="{F6AA825F-73E7-6FC5-D645-84296A8158A6}"/>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363210" y="289787"/>
            <a:ext cx="1606278" cy="1020853"/>
          </a:xfrm>
          <a:prstGeom prst="rect">
            <a:avLst/>
          </a:prstGeom>
        </p:spPr>
      </p:pic>
      <p:sp>
        <p:nvSpPr>
          <p:cNvPr id="25" name="TextBox 24">
            <a:extLst>
              <a:ext uri="{FF2B5EF4-FFF2-40B4-BE49-F238E27FC236}">
                <a16:creationId xmlns:a16="http://schemas.microsoft.com/office/drawing/2014/main" id="{9062E2D8-9856-0911-0362-17C646E068F5}"/>
              </a:ext>
            </a:extLst>
          </p:cNvPr>
          <p:cNvSpPr txBox="1"/>
          <p:nvPr/>
        </p:nvSpPr>
        <p:spPr>
          <a:xfrm>
            <a:off x="763472" y="650028"/>
            <a:ext cx="12013220" cy="584775"/>
          </a:xfrm>
          <a:prstGeom prst="rect">
            <a:avLst/>
          </a:prstGeom>
          <a:noFill/>
        </p:spPr>
        <p:txBody>
          <a:bodyPr wrap="square" lIns="91440" tIns="45720" rIns="91440" bIns="45720" rtlCol="0" anchor="t">
            <a:spAutoFit/>
          </a:bodyPr>
          <a:lstStyle/>
          <a:p>
            <a:r>
              <a:rPr lang="en-US" sz="3200">
                <a:solidFill>
                  <a:srgbClr val="6DD61F"/>
                </a:solidFill>
                <a:latin typeface="Arial Rounded MT Bold"/>
              </a:rPr>
              <a:t>A model for designing your activities	</a:t>
            </a:r>
          </a:p>
        </p:txBody>
      </p:sp>
      <p:grpSp>
        <p:nvGrpSpPr>
          <p:cNvPr id="33" name="Group 32">
            <a:extLst>
              <a:ext uri="{FF2B5EF4-FFF2-40B4-BE49-F238E27FC236}">
                <a16:creationId xmlns:a16="http://schemas.microsoft.com/office/drawing/2014/main" id="{A6C889E2-C3BF-6DD5-5157-A3AE8AC5938E}"/>
              </a:ext>
            </a:extLst>
          </p:cNvPr>
          <p:cNvGrpSpPr/>
          <p:nvPr/>
        </p:nvGrpSpPr>
        <p:grpSpPr>
          <a:xfrm>
            <a:off x="2394255" y="2620171"/>
            <a:ext cx="6931890" cy="3336945"/>
            <a:chOff x="1903051" y="2213835"/>
            <a:chExt cx="7426896" cy="3749015"/>
          </a:xfrm>
        </p:grpSpPr>
        <p:sp>
          <p:nvSpPr>
            <p:cNvPr id="26" name="Rectangle 25">
              <a:extLst>
                <a:ext uri="{FF2B5EF4-FFF2-40B4-BE49-F238E27FC236}">
                  <a16:creationId xmlns:a16="http://schemas.microsoft.com/office/drawing/2014/main" id="{4E9AEC61-329E-D2CC-A92F-81B93489CE51}"/>
                </a:ext>
              </a:extLst>
            </p:cNvPr>
            <p:cNvSpPr/>
            <p:nvPr/>
          </p:nvSpPr>
          <p:spPr>
            <a:xfrm>
              <a:off x="1903051" y="2213835"/>
              <a:ext cx="7426896" cy="3749015"/>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TextBox 28">
              <a:extLst>
                <a:ext uri="{FF2B5EF4-FFF2-40B4-BE49-F238E27FC236}">
                  <a16:creationId xmlns:a16="http://schemas.microsoft.com/office/drawing/2014/main" id="{96D89BBB-3584-2009-D182-BD20EAE2CBA6}"/>
                </a:ext>
              </a:extLst>
            </p:cNvPr>
            <p:cNvSpPr txBox="1"/>
            <p:nvPr/>
          </p:nvSpPr>
          <p:spPr>
            <a:xfrm>
              <a:off x="3520611" y="2312085"/>
              <a:ext cx="4286148" cy="584775"/>
            </a:xfrm>
            <a:prstGeom prst="rect">
              <a:avLst/>
            </a:prstGeom>
            <a:noFill/>
          </p:spPr>
          <p:txBody>
            <a:bodyPr wrap="square" rtlCol="0">
              <a:spAutoFit/>
            </a:bodyPr>
            <a:lstStyle/>
            <a:p>
              <a:pPr algn="ctr"/>
              <a:r>
                <a:rPr lang="en-GB" sz="1600" b="1">
                  <a:solidFill>
                    <a:schemeClr val="bg1"/>
                  </a:solidFill>
                </a:rPr>
                <a:t>SUSTAIN AND GROW</a:t>
              </a:r>
            </a:p>
            <a:p>
              <a:pPr algn="ctr"/>
              <a:r>
                <a:rPr lang="en-GB" sz="1600" i="1">
                  <a:solidFill>
                    <a:schemeClr val="bg1"/>
                  </a:solidFill>
                </a:rPr>
                <a:t>Ongoing improvement</a:t>
              </a:r>
            </a:p>
          </p:txBody>
        </p:sp>
      </p:grpSp>
      <p:grpSp>
        <p:nvGrpSpPr>
          <p:cNvPr id="5" name="Group 4">
            <a:extLst>
              <a:ext uri="{FF2B5EF4-FFF2-40B4-BE49-F238E27FC236}">
                <a16:creationId xmlns:a16="http://schemas.microsoft.com/office/drawing/2014/main" id="{AB25C059-0541-2633-60AB-5E9F53607AB7}"/>
              </a:ext>
            </a:extLst>
          </p:cNvPr>
          <p:cNvGrpSpPr/>
          <p:nvPr/>
        </p:nvGrpSpPr>
        <p:grpSpPr>
          <a:xfrm>
            <a:off x="2892067" y="5203274"/>
            <a:ext cx="6100971" cy="702191"/>
            <a:chOff x="2136572" y="5467104"/>
            <a:chExt cx="7672484" cy="1388810"/>
          </a:xfrm>
          <a:solidFill>
            <a:srgbClr val="FF0000"/>
          </a:solidFill>
        </p:grpSpPr>
        <p:sp>
          <p:nvSpPr>
            <p:cNvPr id="3" name="Rectangle 2">
              <a:extLst>
                <a:ext uri="{FF2B5EF4-FFF2-40B4-BE49-F238E27FC236}">
                  <a16:creationId xmlns:a16="http://schemas.microsoft.com/office/drawing/2014/main" id="{E3ECC390-F196-9265-AA7E-282AC379BAE5}"/>
                </a:ext>
              </a:extLst>
            </p:cNvPr>
            <p:cNvSpPr/>
            <p:nvPr/>
          </p:nvSpPr>
          <p:spPr>
            <a:xfrm>
              <a:off x="2136572" y="5467104"/>
              <a:ext cx="7672484" cy="1388810"/>
            </a:xfrm>
            <a:prstGeom prst="rect">
              <a:avLst/>
            </a:prstGeom>
            <a:grp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TextBox 3">
              <a:extLst>
                <a:ext uri="{FF2B5EF4-FFF2-40B4-BE49-F238E27FC236}">
                  <a16:creationId xmlns:a16="http://schemas.microsoft.com/office/drawing/2014/main" id="{DC907090-135B-49EB-987E-A8E2E3789C02}"/>
                </a:ext>
              </a:extLst>
            </p:cNvPr>
            <p:cNvSpPr txBox="1"/>
            <p:nvPr/>
          </p:nvSpPr>
          <p:spPr>
            <a:xfrm>
              <a:off x="3847318" y="5595542"/>
              <a:ext cx="3911600" cy="1029458"/>
            </a:xfrm>
            <a:prstGeom prst="rect">
              <a:avLst/>
            </a:prstGeom>
            <a:grpFill/>
          </p:spPr>
          <p:txBody>
            <a:bodyPr wrap="square" rtlCol="0">
              <a:spAutoFit/>
            </a:bodyPr>
            <a:lstStyle/>
            <a:p>
              <a:pPr algn="ctr"/>
              <a:r>
                <a:rPr lang="en-GB" sz="1600" b="1"/>
                <a:t>FOUNDATIONS</a:t>
              </a:r>
            </a:p>
            <a:p>
              <a:pPr algn="ctr"/>
              <a:r>
                <a:rPr lang="en-GB" sz="1600" i="1"/>
                <a:t>Supported and encouraged</a:t>
              </a:r>
            </a:p>
          </p:txBody>
        </p:sp>
      </p:grpSp>
      <p:grpSp>
        <p:nvGrpSpPr>
          <p:cNvPr id="11" name="Group 10">
            <a:extLst>
              <a:ext uri="{FF2B5EF4-FFF2-40B4-BE49-F238E27FC236}">
                <a16:creationId xmlns:a16="http://schemas.microsoft.com/office/drawing/2014/main" id="{D790FF5B-7692-3E3C-CB77-494DCE6A9BF7}"/>
              </a:ext>
            </a:extLst>
          </p:cNvPr>
          <p:cNvGrpSpPr/>
          <p:nvPr/>
        </p:nvGrpSpPr>
        <p:grpSpPr>
          <a:xfrm>
            <a:off x="2917114" y="4139432"/>
            <a:ext cx="1926484" cy="980890"/>
            <a:chOff x="-575462" y="4864706"/>
            <a:chExt cx="2428240" cy="1245602"/>
          </a:xfrm>
        </p:grpSpPr>
        <p:sp>
          <p:nvSpPr>
            <p:cNvPr id="9" name="Rectangle 8">
              <a:extLst>
                <a:ext uri="{FF2B5EF4-FFF2-40B4-BE49-F238E27FC236}">
                  <a16:creationId xmlns:a16="http://schemas.microsoft.com/office/drawing/2014/main" id="{BF5D6D62-FF3A-D66F-F0A3-4BF1603F4264}"/>
                </a:ext>
              </a:extLst>
            </p:cNvPr>
            <p:cNvSpPr/>
            <p:nvPr/>
          </p:nvSpPr>
          <p:spPr>
            <a:xfrm>
              <a:off x="-575462" y="4864706"/>
              <a:ext cx="2428240" cy="1245602"/>
            </a:xfrm>
            <a:prstGeom prst="rect">
              <a:avLst/>
            </a:prstGeom>
            <a:solidFill>
              <a:srgbClr val="92D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D273A9E1-DC75-3880-336E-ADB2E6FEE931}"/>
                </a:ext>
              </a:extLst>
            </p:cNvPr>
            <p:cNvSpPr txBox="1"/>
            <p:nvPr/>
          </p:nvSpPr>
          <p:spPr>
            <a:xfrm>
              <a:off x="-164700" y="5132850"/>
              <a:ext cx="1712663" cy="742588"/>
            </a:xfrm>
            <a:prstGeom prst="rect">
              <a:avLst/>
            </a:prstGeom>
            <a:solidFill>
              <a:srgbClr val="92D050"/>
            </a:solidFill>
          </p:spPr>
          <p:txBody>
            <a:bodyPr wrap="square" rtlCol="0">
              <a:spAutoFit/>
            </a:bodyPr>
            <a:lstStyle/>
            <a:p>
              <a:pPr algn="ctr"/>
              <a:r>
                <a:rPr lang="en-GB" sz="1600" b="1"/>
                <a:t>CAPABILITY</a:t>
              </a:r>
            </a:p>
            <a:p>
              <a:pPr algn="ctr"/>
              <a:r>
                <a:rPr lang="en-GB" sz="1600" i="1"/>
                <a:t>Being able to</a:t>
              </a:r>
            </a:p>
          </p:txBody>
        </p:sp>
      </p:grpSp>
      <p:grpSp>
        <p:nvGrpSpPr>
          <p:cNvPr id="13" name="Group 12">
            <a:extLst>
              <a:ext uri="{FF2B5EF4-FFF2-40B4-BE49-F238E27FC236}">
                <a16:creationId xmlns:a16="http://schemas.microsoft.com/office/drawing/2014/main" id="{3DDF7554-2853-4CF3-8BF6-B28F041CEC2B}"/>
              </a:ext>
            </a:extLst>
          </p:cNvPr>
          <p:cNvGrpSpPr/>
          <p:nvPr/>
        </p:nvGrpSpPr>
        <p:grpSpPr>
          <a:xfrm>
            <a:off x="4979311" y="4132435"/>
            <a:ext cx="1926484" cy="983828"/>
            <a:chOff x="-267588" y="5071658"/>
            <a:chExt cx="2428240" cy="1249334"/>
          </a:xfrm>
        </p:grpSpPr>
        <p:sp>
          <p:nvSpPr>
            <p:cNvPr id="14" name="Rectangle 13">
              <a:extLst>
                <a:ext uri="{FF2B5EF4-FFF2-40B4-BE49-F238E27FC236}">
                  <a16:creationId xmlns:a16="http://schemas.microsoft.com/office/drawing/2014/main" id="{D3E15BB4-8F97-C062-D733-0C9F33DBFF27}"/>
                </a:ext>
              </a:extLst>
            </p:cNvPr>
            <p:cNvSpPr/>
            <p:nvPr/>
          </p:nvSpPr>
          <p:spPr>
            <a:xfrm>
              <a:off x="-267588" y="5071658"/>
              <a:ext cx="2428240" cy="1249334"/>
            </a:xfrm>
            <a:prstGeom prst="rect">
              <a:avLst/>
            </a:prstGeom>
            <a:solidFill>
              <a:srgbClr val="FFFF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TextBox 17">
              <a:extLst>
                <a:ext uri="{FF2B5EF4-FFF2-40B4-BE49-F238E27FC236}">
                  <a16:creationId xmlns:a16="http://schemas.microsoft.com/office/drawing/2014/main" id="{94A1205E-B20B-AD32-104E-34A487AE598D}"/>
                </a:ext>
              </a:extLst>
            </p:cNvPr>
            <p:cNvSpPr txBox="1"/>
            <p:nvPr/>
          </p:nvSpPr>
          <p:spPr>
            <a:xfrm>
              <a:off x="21662" y="5164878"/>
              <a:ext cx="1967930" cy="939271"/>
            </a:xfrm>
            <a:prstGeom prst="rect">
              <a:avLst/>
            </a:prstGeom>
            <a:solidFill>
              <a:srgbClr val="FFFF00"/>
            </a:solidFill>
          </p:spPr>
          <p:txBody>
            <a:bodyPr wrap="square" rtlCol="0">
              <a:spAutoFit/>
            </a:bodyPr>
            <a:lstStyle/>
            <a:p>
              <a:pPr algn="ctr"/>
              <a:r>
                <a:rPr lang="en-GB" sz="1600" b="1"/>
                <a:t>OPPORTUNITY</a:t>
              </a:r>
            </a:p>
            <a:p>
              <a:pPr algn="ctr"/>
              <a:r>
                <a:rPr lang="en-GB" sz="1600" i="1"/>
                <a:t>Having the chance</a:t>
              </a:r>
            </a:p>
          </p:txBody>
        </p:sp>
      </p:grpSp>
      <p:grpSp>
        <p:nvGrpSpPr>
          <p:cNvPr id="22" name="Group 21">
            <a:extLst>
              <a:ext uri="{FF2B5EF4-FFF2-40B4-BE49-F238E27FC236}">
                <a16:creationId xmlns:a16="http://schemas.microsoft.com/office/drawing/2014/main" id="{007B4192-10D2-EEB8-F916-794F73AC0712}"/>
              </a:ext>
            </a:extLst>
          </p:cNvPr>
          <p:cNvGrpSpPr/>
          <p:nvPr/>
        </p:nvGrpSpPr>
        <p:grpSpPr>
          <a:xfrm>
            <a:off x="4361904" y="3286474"/>
            <a:ext cx="3161295" cy="769730"/>
            <a:chOff x="3927787" y="5045881"/>
            <a:chExt cx="3984658" cy="977458"/>
          </a:xfrm>
        </p:grpSpPr>
        <p:sp>
          <p:nvSpPr>
            <p:cNvPr id="23" name="Rectangle 22">
              <a:extLst>
                <a:ext uri="{FF2B5EF4-FFF2-40B4-BE49-F238E27FC236}">
                  <a16:creationId xmlns:a16="http://schemas.microsoft.com/office/drawing/2014/main" id="{D6A52241-0D03-FDBE-9BBB-3B70614CD447}"/>
                </a:ext>
              </a:extLst>
            </p:cNvPr>
            <p:cNvSpPr/>
            <p:nvPr/>
          </p:nvSpPr>
          <p:spPr>
            <a:xfrm>
              <a:off x="3927787" y="5045881"/>
              <a:ext cx="3911601" cy="977458"/>
            </a:xfrm>
            <a:prstGeom prst="rect">
              <a:avLst/>
            </a:prstGeom>
            <a:solidFill>
              <a:srgbClr val="00B0F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TextBox 23">
              <a:extLst>
                <a:ext uri="{FF2B5EF4-FFF2-40B4-BE49-F238E27FC236}">
                  <a16:creationId xmlns:a16="http://schemas.microsoft.com/office/drawing/2014/main" id="{BDA6999A-1FB0-B8BF-A25C-244485134BA2}"/>
                </a:ext>
              </a:extLst>
            </p:cNvPr>
            <p:cNvSpPr txBox="1"/>
            <p:nvPr/>
          </p:nvSpPr>
          <p:spPr>
            <a:xfrm>
              <a:off x="4000845" y="5180497"/>
              <a:ext cx="3911600" cy="660966"/>
            </a:xfrm>
            <a:prstGeom prst="rect">
              <a:avLst/>
            </a:prstGeom>
            <a:noFill/>
          </p:spPr>
          <p:txBody>
            <a:bodyPr wrap="square" rtlCol="0">
              <a:spAutoFit/>
            </a:bodyPr>
            <a:lstStyle/>
            <a:p>
              <a:pPr algn="ctr"/>
              <a:r>
                <a:rPr lang="en-GB" sz="1600" b="1"/>
                <a:t>BEHAVIOUR</a:t>
              </a:r>
            </a:p>
            <a:p>
              <a:pPr algn="ctr"/>
              <a:r>
                <a:rPr lang="en-GB" sz="1600" i="1"/>
                <a:t>More people, more often</a:t>
              </a:r>
            </a:p>
          </p:txBody>
        </p:sp>
      </p:grpSp>
      <p:grpSp>
        <p:nvGrpSpPr>
          <p:cNvPr id="37" name="Group 36">
            <a:extLst>
              <a:ext uri="{FF2B5EF4-FFF2-40B4-BE49-F238E27FC236}">
                <a16:creationId xmlns:a16="http://schemas.microsoft.com/office/drawing/2014/main" id="{6FD4BE85-F6D3-5DBA-94B6-661C3649EF6E}"/>
              </a:ext>
            </a:extLst>
          </p:cNvPr>
          <p:cNvGrpSpPr/>
          <p:nvPr/>
        </p:nvGrpSpPr>
        <p:grpSpPr>
          <a:xfrm>
            <a:off x="2248877" y="2469069"/>
            <a:ext cx="7284846" cy="3869739"/>
            <a:chOff x="2248877" y="2469069"/>
            <a:chExt cx="7284846" cy="3869739"/>
          </a:xfrm>
        </p:grpSpPr>
        <p:sp>
          <p:nvSpPr>
            <p:cNvPr id="6" name="Rectangle 5">
              <a:extLst>
                <a:ext uri="{FF2B5EF4-FFF2-40B4-BE49-F238E27FC236}">
                  <a16:creationId xmlns:a16="http://schemas.microsoft.com/office/drawing/2014/main" id="{1B274981-4FF2-FB99-A71D-667A19A3110E}"/>
                </a:ext>
              </a:extLst>
            </p:cNvPr>
            <p:cNvSpPr/>
            <p:nvPr/>
          </p:nvSpPr>
          <p:spPr>
            <a:xfrm>
              <a:off x="2248877" y="2469069"/>
              <a:ext cx="7284846" cy="3869739"/>
            </a:xfrm>
            <a:prstGeom prst="rect">
              <a:avLst/>
            </a:prstGeom>
            <a:noFill/>
            <a:ln w="57150">
              <a:solidFill>
                <a:srgbClr val="7030A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TextBox 27">
              <a:extLst>
                <a:ext uri="{FF2B5EF4-FFF2-40B4-BE49-F238E27FC236}">
                  <a16:creationId xmlns:a16="http://schemas.microsoft.com/office/drawing/2014/main" id="{FE459ADD-991F-C7AA-067C-85833579BD08}"/>
                </a:ext>
              </a:extLst>
            </p:cNvPr>
            <p:cNvSpPr txBox="1"/>
            <p:nvPr/>
          </p:nvSpPr>
          <p:spPr>
            <a:xfrm>
              <a:off x="2279557" y="5957524"/>
              <a:ext cx="7056113" cy="369332"/>
            </a:xfrm>
            <a:prstGeom prst="rect">
              <a:avLst/>
            </a:prstGeom>
            <a:noFill/>
          </p:spPr>
          <p:txBody>
            <a:bodyPr wrap="square">
              <a:spAutoFit/>
            </a:bodyPr>
            <a:lstStyle/>
            <a:p>
              <a:pPr algn="ctr"/>
              <a:r>
                <a:rPr lang="en-GB" b="1"/>
                <a:t>COMMUNITY ENGAGEMENT</a:t>
              </a:r>
            </a:p>
          </p:txBody>
        </p:sp>
      </p:grpSp>
      <p:sp>
        <p:nvSpPr>
          <p:cNvPr id="31" name="TextBox 30">
            <a:extLst>
              <a:ext uri="{FF2B5EF4-FFF2-40B4-BE49-F238E27FC236}">
                <a16:creationId xmlns:a16="http://schemas.microsoft.com/office/drawing/2014/main" id="{0811918B-84EF-96BE-E2C7-05E9B32FD9D5}"/>
              </a:ext>
            </a:extLst>
          </p:cNvPr>
          <p:cNvSpPr txBox="1"/>
          <p:nvPr/>
        </p:nvSpPr>
        <p:spPr>
          <a:xfrm>
            <a:off x="798915" y="1355128"/>
            <a:ext cx="10184771" cy="923330"/>
          </a:xfrm>
          <a:prstGeom prst="rect">
            <a:avLst/>
          </a:prstGeom>
          <a:noFill/>
        </p:spPr>
        <p:txBody>
          <a:bodyPr wrap="square" lIns="91440" tIns="45720" rIns="91440" bIns="45720" rtlCol="0" anchor="t">
            <a:spAutoFit/>
          </a:bodyPr>
          <a:lstStyle/>
          <a:p>
            <a:r>
              <a:rPr lang="en-GB"/>
              <a:t>This theory of behaviour change, alongside the key principle of community engagement to bring people together and inspire collective change, is the basis for our recommended approach. This is illustrated below and will be explained further through our </a:t>
            </a:r>
            <a:r>
              <a:rPr lang="en-GB" b="1"/>
              <a:t>ten </a:t>
            </a:r>
            <a:r>
              <a:rPr lang="en-US" b="1"/>
              <a:t>steps to better integrated transport</a:t>
            </a:r>
            <a:r>
              <a:rPr lang="en-GB"/>
              <a:t>.</a:t>
            </a:r>
            <a:endParaRPr lang="en-US"/>
          </a:p>
        </p:txBody>
      </p:sp>
      <p:grpSp>
        <p:nvGrpSpPr>
          <p:cNvPr id="34" name="Group 33">
            <a:extLst>
              <a:ext uri="{FF2B5EF4-FFF2-40B4-BE49-F238E27FC236}">
                <a16:creationId xmlns:a16="http://schemas.microsoft.com/office/drawing/2014/main" id="{6878EBB6-3F22-3B1C-B25F-BE39E4F8625B}"/>
              </a:ext>
            </a:extLst>
          </p:cNvPr>
          <p:cNvGrpSpPr/>
          <p:nvPr/>
        </p:nvGrpSpPr>
        <p:grpSpPr>
          <a:xfrm>
            <a:off x="10167267" y="6375706"/>
            <a:ext cx="1664473" cy="276999"/>
            <a:chOff x="10167267" y="6375706"/>
            <a:chExt cx="1664473" cy="276999"/>
          </a:xfrm>
        </p:grpSpPr>
        <p:sp>
          <p:nvSpPr>
            <p:cNvPr id="35" name="TextBox 34">
              <a:extLst>
                <a:ext uri="{FF2B5EF4-FFF2-40B4-BE49-F238E27FC236}">
                  <a16:creationId xmlns:a16="http://schemas.microsoft.com/office/drawing/2014/main" id="{2D198BAC-FC34-A024-F565-30EF92A0558C}"/>
                </a:ext>
              </a:extLst>
            </p:cNvPr>
            <p:cNvSpPr txBox="1"/>
            <p:nvPr/>
          </p:nvSpPr>
          <p:spPr>
            <a:xfrm>
              <a:off x="10398092" y="6375706"/>
              <a:ext cx="1433648" cy="276999"/>
            </a:xfrm>
            <a:prstGeom prst="rect">
              <a:avLst/>
            </a:prstGeom>
            <a:noFill/>
          </p:spPr>
          <p:txBody>
            <a:bodyPr wrap="square">
              <a:spAutoFit/>
            </a:bodyPr>
            <a:lstStyle/>
            <a:p>
              <a:r>
                <a:rPr lang="en-US" sz="1200" u="sng">
                  <a:solidFill>
                    <a:srgbClr val="6DD61F"/>
                  </a:solidFill>
                  <a:latin typeface="Arial Rounded MT Bold" panose="020F0704030504030204" pitchFamily="34" charset="77"/>
                  <a:hlinkClick r:id="rId4" action="ppaction://hlinksldjump">
                    <a:extLst>
                      <a:ext uri="{A12FA001-AC4F-418D-AE19-62706E023703}">
                        <ahyp:hlinkClr xmlns:ahyp="http://schemas.microsoft.com/office/drawing/2018/hyperlinkcolor" val="tx"/>
                      </a:ext>
                    </a:extLst>
                  </a:hlinkClick>
                </a:rPr>
                <a:t>Back to contents</a:t>
              </a:r>
              <a:endParaRPr lang="en-GB" sz="1200" u="sng">
                <a:solidFill>
                  <a:srgbClr val="6DD61F"/>
                </a:solidFill>
              </a:endParaRPr>
            </a:p>
          </p:txBody>
        </p:sp>
        <p:cxnSp>
          <p:nvCxnSpPr>
            <p:cNvPr id="36" name="Straight Arrow Connector 35">
              <a:hlinkClick r:id="rId4" action="ppaction://hlinksldjump"/>
              <a:extLst>
                <a:ext uri="{FF2B5EF4-FFF2-40B4-BE49-F238E27FC236}">
                  <a16:creationId xmlns:a16="http://schemas.microsoft.com/office/drawing/2014/main" id="{C664D859-B6CD-CF62-804B-8E7EEFC27FED}"/>
                </a:ext>
              </a:extLst>
            </p:cNvPr>
            <p:cNvCxnSpPr>
              <a:cxnSpLocks/>
              <a:stCxn id="35" idx="1"/>
            </p:cNvCxnSpPr>
            <p:nvPr/>
          </p:nvCxnSpPr>
          <p:spPr>
            <a:xfrm flipH="1" flipV="1">
              <a:off x="10167267" y="6514205"/>
              <a:ext cx="230825" cy="1"/>
            </a:xfrm>
            <a:prstGeom prst="straightConnector1">
              <a:avLst/>
            </a:prstGeom>
            <a:ln w="38100">
              <a:solidFill>
                <a:srgbClr val="6DD61F"/>
              </a:solidFill>
              <a:tailEnd type="triangle"/>
            </a:ln>
          </p:spPr>
          <p:style>
            <a:lnRef idx="2">
              <a:schemeClr val="accent1"/>
            </a:lnRef>
            <a:fillRef idx="0">
              <a:schemeClr val="accent1"/>
            </a:fillRef>
            <a:effectRef idx="1">
              <a:schemeClr val="accent1"/>
            </a:effectRef>
            <a:fontRef idx="minor">
              <a:schemeClr val="tx1"/>
            </a:fontRef>
          </p:style>
        </p:cxnSp>
      </p:grpSp>
      <p:grpSp>
        <p:nvGrpSpPr>
          <p:cNvPr id="32" name="Group 31">
            <a:extLst>
              <a:ext uri="{FF2B5EF4-FFF2-40B4-BE49-F238E27FC236}">
                <a16:creationId xmlns:a16="http://schemas.microsoft.com/office/drawing/2014/main" id="{A4818328-381F-9BA7-C4C7-102B8EB3CB51}"/>
              </a:ext>
            </a:extLst>
          </p:cNvPr>
          <p:cNvGrpSpPr/>
          <p:nvPr/>
        </p:nvGrpSpPr>
        <p:grpSpPr>
          <a:xfrm>
            <a:off x="7033654" y="4132435"/>
            <a:ext cx="1926484" cy="983828"/>
            <a:chOff x="7033654" y="4132435"/>
            <a:chExt cx="1926484" cy="983828"/>
          </a:xfrm>
        </p:grpSpPr>
        <p:sp>
          <p:nvSpPr>
            <p:cNvPr id="27" name="Rectangle 26">
              <a:extLst>
                <a:ext uri="{FF2B5EF4-FFF2-40B4-BE49-F238E27FC236}">
                  <a16:creationId xmlns:a16="http://schemas.microsoft.com/office/drawing/2014/main" id="{CEA9362B-6CFA-67AB-6E28-98A8613545CE}"/>
                </a:ext>
              </a:extLst>
            </p:cNvPr>
            <p:cNvSpPr/>
            <p:nvPr/>
          </p:nvSpPr>
          <p:spPr>
            <a:xfrm>
              <a:off x="7033654" y="4132435"/>
              <a:ext cx="1926484" cy="983828"/>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TextBox 29">
              <a:extLst>
                <a:ext uri="{FF2B5EF4-FFF2-40B4-BE49-F238E27FC236}">
                  <a16:creationId xmlns:a16="http://schemas.microsoft.com/office/drawing/2014/main" id="{FEC94006-EC2B-B4CC-0F0E-CE0FA7699F7A}"/>
                </a:ext>
              </a:extLst>
            </p:cNvPr>
            <p:cNvSpPr txBox="1"/>
            <p:nvPr/>
          </p:nvSpPr>
          <p:spPr>
            <a:xfrm>
              <a:off x="7216251" y="4350591"/>
              <a:ext cx="1561290" cy="584775"/>
            </a:xfrm>
            <a:prstGeom prst="rect">
              <a:avLst/>
            </a:prstGeom>
            <a:noFill/>
          </p:spPr>
          <p:txBody>
            <a:bodyPr wrap="square" rtlCol="0">
              <a:spAutoFit/>
            </a:bodyPr>
            <a:lstStyle/>
            <a:p>
              <a:pPr algn="ctr"/>
              <a:r>
                <a:rPr lang="en-GB" sz="1600" b="1"/>
                <a:t>MOTIVATION</a:t>
              </a:r>
            </a:p>
            <a:p>
              <a:pPr algn="ctr"/>
              <a:r>
                <a:rPr lang="en-GB" sz="1600" i="1"/>
                <a:t>Wanting to</a:t>
              </a:r>
            </a:p>
          </p:txBody>
        </p:sp>
      </p:grpSp>
    </p:spTree>
    <p:extLst>
      <p:ext uri="{BB962C8B-B14F-4D97-AF65-F5344CB8AC3E}">
        <p14:creationId xmlns:p14="http://schemas.microsoft.com/office/powerpoint/2010/main" val="18709684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f70fc51b-0922-43dc-875f-7a3366134006" xsi:nil="true"/>
    <lcf76f155ced4ddcb4097134ff3c332f xmlns="104a47f3-9bf8-4a09-909e-697f2ff45180">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B4D4C8B5418364D8D779720870E289A" ma:contentTypeVersion="18" ma:contentTypeDescription="Create a new document." ma:contentTypeScope="" ma:versionID="726d3925d83d17eeaf71f31b4f5ad40a">
  <xsd:schema xmlns:xsd="http://www.w3.org/2001/XMLSchema" xmlns:xs="http://www.w3.org/2001/XMLSchema" xmlns:p="http://schemas.microsoft.com/office/2006/metadata/properties" xmlns:ns2="104a47f3-9bf8-4a09-909e-697f2ff45180" xmlns:ns3="f70fc51b-0922-43dc-875f-7a3366134006" targetNamespace="http://schemas.microsoft.com/office/2006/metadata/properties" ma:root="true" ma:fieldsID="d3aef45aa2031ef6b3470c18483c5018" ns2:_="" ns3:_="">
    <xsd:import namespace="104a47f3-9bf8-4a09-909e-697f2ff45180"/>
    <xsd:import namespace="f70fc51b-0922-43dc-875f-7a336613400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Location" minOccurs="0"/>
                <xsd:element ref="ns2:MediaServiceOCR" minOccurs="0"/>
                <xsd:element ref="ns2:MediaServiceAutoKeyPoints" minOccurs="0"/>
                <xsd:element ref="ns2:MediaServiceKeyPoints"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4a47f3-9bf8-4a09-909e-697f2ff4518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18"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33c67136-3742-4b7c-9ff6-53771da8d31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70fc51b-0922-43dc-875f-7a3366134006"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71ccd247-f873-479e-8766-d4e87f18d8b3}" ma:internalName="TaxCatchAll" ma:showField="CatchAllData" ma:web="f70fc51b-0922-43dc-875f-7a336613400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9EA1C37-4130-4EEB-9DD4-1EDA12A876D7}">
  <ds:schemaRefs>
    <ds:schemaRef ds:uri="http://schemas.microsoft.com/sharepoint/v3/contenttype/forms"/>
  </ds:schemaRefs>
</ds:datastoreItem>
</file>

<file path=customXml/itemProps2.xml><?xml version="1.0" encoding="utf-8"?>
<ds:datastoreItem xmlns:ds="http://schemas.openxmlformats.org/officeDocument/2006/customXml" ds:itemID="{60874DE4-C40C-48C6-A777-2222C2A9D227}">
  <ds:schemaRefs>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104a47f3-9bf8-4a09-909e-697f2ff45180"/>
    <ds:schemaRef ds:uri="http://purl.org/dc/terms/"/>
    <ds:schemaRef ds:uri="f70fc51b-0922-43dc-875f-7a3366134006"/>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24FA2028-E05E-49AD-BD2B-F2A10A44AF22}">
  <ds:schemaRefs>
    <ds:schemaRef ds:uri="104a47f3-9bf8-4a09-909e-697f2ff45180"/>
    <ds:schemaRef ds:uri="f70fc51b-0922-43dc-875f-7a3366134006"/>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otalTime>13</TotalTime>
  <Words>3957</Words>
  <Application>Microsoft Office PowerPoint</Application>
  <PresentationFormat>Widescreen</PresentationFormat>
  <Paragraphs>302</Paragraphs>
  <Slides>24</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24</vt:i4>
      </vt:variant>
    </vt:vector>
  </HeadingPairs>
  <TitlesOfParts>
    <vt:vector size="31" baseType="lpstr">
      <vt:lpstr>Aptos</vt:lpstr>
      <vt:lpstr>Aptos Display</vt:lpstr>
      <vt:lpstr>Arial</vt:lpstr>
      <vt:lpstr>Arial Rounded MT Bold</vt:lpstr>
      <vt:lpstr>Calibri</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Gary Shipp</dc:creator>
  <cp:lastModifiedBy>Gary Shipp</cp:lastModifiedBy>
  <cp:revision>1</cp:revision>
  <dcterms:created xsi:type="dcterms:W3CDTF">2024-11-08T10:03:30Z</dcterms:created>
  <dcterms:modified xsi:type="dcterms:W3CDTF">2025-01-21T16:27:27Z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0x010100DB4D4C8B5418364D8D779720870E289A</vt:lpwstr>
  </property>
  <property fmtid="{D5CDD505-2E9C-101B-9397-08002B2CF9AE}" pid="3" name="MediaServiceImageTags">
    <vt:lpwstr/>
  </property>
</Properties>
</file>