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Lora Bold Italics" charset="1" panose="00000800000000000000"/>
      <p:regular r:id="rId7"/>
    </p:embeddedFont>
    <p:embeddedFont>
      <p:font typeface="Lora Bold" charset="1" panose="00000800000000000000"/>
      <p:regular r:id="rId8"/>
    </p:embeddedFont>
    <p:embeddedFont>
      <p:font typeface="Courgette" charset="1" panose="02000603070400060004"/>
      <p:regular r:id="rId9"/>
    </p:embeddedFont>
    <p:embeddedFont>
      <p:font typeface="Brightwall" charset="1" panose="02000500000000000000"/>
      <p:regular r:id="rId10"/>
    </p:embeddedFont>
    <p:embeddedFont>
      <p:font typeface="Lora" charset="1" panose="00000500000000000000"/>
      <p:regular r:id="rId11"/>
    </p:embeddedFont>
    <p:embeddedFont>
      <p:font typeface="Aller Light" charset="1" panose="02000503000000020004"/>
      <p:regular r:id="rId12"/>
    </p:embeddedFont>
    <p:embeddedFont>
      <p:font typeface="Atten New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3.fntdata"/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12" Type="http://schemas.openxmlformats.org/officeDocument/2006/relationships/font" Target="fonts/font12.fntdata"/><Relationship Id="rId7" Type="http://schemas.openxmlformats.org/officeDocument/2006/relationships/font" Target="fonts/font7.fntdata"/><Relationship Id="rId2" Type="http://schemas.openxmlformats.org/officeDocument/2006/relationships/presProps" Target="presProps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11" Type="http://schemas.openxmlformats.org/officeDocument/2006/relationships/font" Target="fonts/font11.fntdata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15" Type="http://schemas.openxmlformats.org/officeDocument/2006/relationships/customXml" Target="../customXml/item2.xml"/><Relationship Id="rId10" Type="http://schemas.openxmlformats.org/officeDocument/2006/relationships/font" Target="fonts/font10.fntdata"/><Relationship Id="rId4" Type="http://schemas.openxmlformats.org/officeDocument/2006/relationships/theme" Target="theme/theme1.xml"/><Relationship Id="rId9" Type="http://schemas.openxmlformats.org/officeDocument/2006/relationships/font" Target="fonts/font9.fntdata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14" Target="../media/image13.svg" Type="http://schemas.openxmlformats.org/officeDocument/2006/relationships/image"/><Relationship Id="rId15" Target="../media/image14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1949438" y="7231665"/>
            <a:ext cx="6090564" cy="3798989"/>
          </a:xfrm>
          <a:custGeom>
            <a:avLst/>
            <a:gdLst/>
            <a:ahLst/>
            <a:cxnLst/>
            <a:rect r="r" b="b" t="t" l="l"/>
            <a:pathLst>
              <a:path h="3798989" w="6090564">
                <a:moveTo>
                  <a:pt x="6090563" y="0"/>
                </a:moveTo>
                <a:lnTo>
                  <a:pt x="0" y="0"/>
                </a:lnTo>
                <a:lnTo>
                  <a:pt x="0" y="3798989"/>
                </a:lnTo>
                <a:lnTo>
                  <a:pt x="6090563" y="3798989"/>
                </a:lnTo>
                <a:lnTo>
                  <a:pt x="6090563" y="0"/>
                </a:lnTo>
                <a:close/>
              </a:path>
            </a:pathLst>
          </a:custGeom>
          <a:blipFill>
            <a:blip r:embed="rId2">
              <a:alphaModFix amt="12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36311" y="6580326"/>
            <a:ext cx="2301563" cy="2301563"/>
          </a:xfrm>
          <a:prstGeom prst="rect">
            <a:avLst/>
          </a:prstGeom>
        </p:spPr>
      </p:pic>
      <p:sp>
        <p:nvSpPr>
          <p:cNvPr name="TextBox 4" id="4"/>
          <p:cNvSpPr txBox="true"/>
          <p:nvPr/>
        </p:nvSpPr>
        <p:spPr>
          <a:xfrm rot="0">
            <a:off x="2212850" y="7215776"/>
            <a:ext cx="5239150" cy="5153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45"/>
              </a:lnSpc>
              <a:spcBef>
                <a:spcPct val="0"/>
              </a:spcBef>
            </a:pPr>
            <a:r>
              <a:rPr lang="en-US" b="true" sz="2961" i="true">
                <a:solidFill>
                  <a:srgbClr val="E10140"/>
                </a:solidFill>
                <a:latin typeface="Lora Bold Italics"/>
                <a:ea typeface="Lora Bold Italics"/>
                <a:cs typeface="Lora Bold Italics"/>
                <a:sym typeface="Lora Bold Italics"/>
              </a:rPr>
              <a:t>Insert your web address</a:t>
            </a:r>
          </a:p>
        </p:txBody>
      </p:sp>
      <p:sp>
        <p:nvSpPr>
          <p:cNvPr name="Freeform 5" id="5"/>
          <p:cNvSpPr/>
          <p:nvPr/>
        </p:nvSpPr>
        <p:spPr>
          <a:xfrm flipH="true" flipV="false" rot="-858667">
            <a:off x="2285424" y="7735004"/>
            <a:ext cx="1059055" cy="720157"/>
          </a:xfrm>
          <a:custGeom>
            <a:avLst/>
            <a:gdLst/>
            <a:ahLst/>
            <a:cxnLst/>
            <a:rect r="r" b="b" t="t" l="l"/>
            <a:pathLst>
              <a:path h="720157" w="1059055">
                <a:moveTo>
                  <a:pt x="1059055" y="0"/>
                </a:moveTo>
                <a:lnTo>
                  <a:pt x="0" y="0"/>
                </a:lnTo>
                <a:lnTo>
                  <a:pt x="0" y="720158"/>
                </a:lnTo>
                <a:lnTo>
                  <a:pt x="1059055" y="720158"/>
                </a:lnTo>
                <a:lnTo>
                  <a:pt x="1059055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0" y="0"/>
            <a:ext cx="7560000" cy="4355567"/>
            <a:chOff x="0" y="0"/>
            <a:chExt cx="2709333" cy="156093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709333" cy="1560937"/>
            </a:xfrm>
            <a:custGeom>
              <a:avLst/>
              <a:gdLst/>
              <a:ahLst/>
              <a:cxnLst/>
              <a:rect r="r" b="b" t="t" l="l"/>
              <a:pathLst>
                <a:path h="1560937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1560937"/>
                  </a:lnTo>
                  <a:lnTo>
                    <a:pt x="0" y="1560937"/>
                  </a:lnTo>
                  <a:close/>
                </a:path>
              </a:pathLst>
            </a:custGeom>
            <a:solidFill>
              <a:srgbClr val="5E40BD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2709333" cy="15799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1297683" y="3229554"/>
            <a:ext cx="498636" cy="767133"/>
          </a:xfrm>
          <a:custGeom>
            <a:avLst/>
            <a:gdLst/>
            <a:ahLst/>
            <a:cxnLst/>
            <a:rect r="r" b="b" t="t" l="l"/>
            <a:pathLst>
              <a:path h="767133" w="498636">
                <a:moveTo>
                  <a:pt x="0" y="0"/>
                </a:moveTo>
                <a:lnTo>
                  <a:pt x="498636" y="0"/>
                </a:lnTo>
                <a:lnTo>
                  <a:pt x="498636" y="767132"/>
                </a:lnTo>
                <a:lnTo>
                  <a:pt x="0" y="767132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463896" y="3224382"/>
            <a:ext cx="901962" cy="772305"/>
          </a:xfrm>
          <a:custGeom>
            <a:avLst/>
            <a:gdLst/>
            <a:ahLst/>
            <a:cxnLst/>
            <a:rect r="r" b="b" t="t" l="l"/>
            <a:pathLst>
              <a:path h="772305" w="901962">
                <a:moveTo>
                  <a:pt x="0" y="0"/>
                </a:moveTo>
                <a:lnTo>
                  <a:pt x="901962" y="0"/>
                </a:lnTo>
                <a:lnTo>
                  <a:pt x="901962" y="772304"/>
                </a:lnTo>
                <a:lnTo>
                  <a:pt x="0" y="772304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288874" y="3217492"/>
            <a:ext cx="782081" cy="772305"/>
          </a:xfrm>
          <a:custGeom>
            <a:avLst/>
            <a:gdLst/>
            <a:ahLst/>
            <a:cxnLst/>
            <a:rect r="r" b="b" t="t" l="l"/>
            <a:pathLst>
              <a:path h="772305" w="782081">
                <a:moveTo>
                  <a:pt x="0" y="0"/>
                </a:moveTo>
                <a:lnTo>
                  <a:pt x="782081" y="0"/>
                </a:lnTo>
                <a:lnTo>
                  <a:pt x="782081" y="772305"/>
                </a:lnTo>
                <a:lnTo>
                  <a:pt x="0" y="772305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550769" y="3197063"/>
            <a:ext cx="781123" cy="774022"/>
          </a:xfrm>
          <a:custGeom>
            <a:avLst/>
            <a:gdLst/>
            <a:ahLst/>
            <a:cxnLst/>
            <a:rect r="r" b="b" t="t" l="l"/>
            <a:pathLst>
              <a:path h="774022" w="781123">
                <a:moveTo>
                  <a:pt x="0" y="0"/>
                </a:moveTo>
                <a:lnTo>
                  <a:pt x="781123" y="0"/>
                </a:lnTo>
                <a:lnTo>
                  <a:pt x="781123" y="774022"/>
                </a:lnTo>
                <a:lnTo>
                  <a:pt x="0" y="774022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0" y="9636548"/>
            <a:ext cx="7560000" cy="1043301"/>
            <a:chOff x="0" y="0"/>
            <a:chExt cx="2709333" cy="373896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709333" cy="373896"/>
            </a:xfrm>
            <a:custGeom>
              <a:avLst/>
              <a:gdLst/>
              <a:ahLst/>
              <a:cxnLst/>
              <a:rect r="r" b="b" t="t" l="l"/>
              <a:pathLst>
                <a:path h="373896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373896"/>
                  </a:lnTo>
                  <a:lnTo>
                    <a:pt x="0" y="373896"/>
                  </a:lnTo>
                  <a:close/>
                </a:path>
              </a:pathLst>
            </a:custGeom>
            <a:solidFill>
              <a:srgbClr val="5E40BD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19050"/>
              <a:ext cx="2709333" cy="3929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0">
            <a:off x="218427" y="9712511"/>
            <a:ext cx="1321461" cy="839840"/>
          </a:xfrm>
          <a:custGeom>
            <a:avLst/>
            <a:gdLst/>
            <a:ahLst/>
            <a:cxnLst/>
            <a:rect r="r" b="b" t="t" l="l"/>
            <a:pathLst>
              <a:path h="839840" w="1321461">
                <a:moveTo>
                  <a:pt x="0" y="0"/>
                </a:moveTo>
                <a:lnTo>
                  <a:pt x="1321461" y="0"/>
                </a:lnTo>
                <a:lnTo>
                  <a:pt x="1321461" y="839840"/>
                </a:lnTo>
                <a:lnTo>
                  <a:pt x="0" y="83984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28108" y="4486448"/>
            <a:ext cx="7103784" cy="7965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81"/>
              </a:lnSpc>
            </a:pPr>
            <a:r>
              <a:rPr lang="en-US" b="true" sz="2565">
                <a:solidFill>
                  <a:srgbClr val="5E40BD"/>
                </a:solidFill>
                <a:latin typeface="Lora Bold"/>
                <a:ea typeface="Lora Bold"/>
                <a:cs typeface="Lora Bold"/>
                <a:sym typeface="Lora Bold"/>
              </a:rPr>
              <a:t>Discover great days out for everyone near to the station </a:t>
            </a:r>
            <a:r>
              <a:rPr lang="en-US" sz="2565" b="true">
                <a:solidFill>
                  <a:srgbClr val="E10140"/>
                </a:solidFill>
                <a:latin typeface="Lora Bold"/>
                <a:ea typeface="Lora Bold"/>
                <a:cs typeface="Lora Bold"/>
                <a:sym typeface="Lora Bold"/>
              </a:rPr>
              <a:t>[insert name of station or route]</a:t>
            </a:r>
            <a:r>
              <a:rPr lang="en-US" b="true" sz="2565">
                <a:solidFill>
                  <a:srgbClr val="5E40BD"/>
                </a:solidFill>
                <a:latin typeface="Lora Bold"/>
                <a:ea typeface="Lora Bold"/>
                <a:cs typeface="Lora Bold"/>
                <a:sym typeface="Lora Bold"/>
              </a:rPr>
              <a:t>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12850" y="2966722"/>
            <a:ext cx="3134300" cy="1110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477"/>
              </a:lnSpc>
            </a:pPr>
            <a:r>
              <a:rPr lang="en-US" sz="6769">
                <a:solidFill>
                  <a:srgbClr val="F5C25C"/>
                </a:solidFill>
                <a:latin typeface="Courgette"/>
                <a:ea typeface="Courgette"/>
                <a:cs typeface="Courgette"/>
                <a:sym typeface="Courgette"/>
              </a:rPr>
              <a:t>by train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449947" y="8265470"/>
            <a:ext cx="1159885" cy="409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35"/>
              </a:lnSpc>
            </a:pPr>
            <a:r>
              <a:rPr lang="en-US" sz="2382">
                <a:solidFill>
                  <a:srgbClr val="5E40BD"/>
                </a:solidFill>
                <a:latin typeface="Brightwall"/>
                <a:ea typeface="Brightwall"/>
                <a:cs typeface="Brightwall"/>
                <a:sym typeface="Brightwall"/>
              </a:rPr>
              <a:t>Scan me!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212850" y="6835425"/>
            <a:ext cx="2090010" cy="396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5E40BD"/>
                </a:solidFill>
                <a:latin typeface="Lora"/>
                <a:ea typeface="Lora"/>
                <a:cs typeface="Lora"/>
                <a:sym typeface="Lora"/>
              </a:rPr>
              <a:t>Explore more: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28108" y="-67235"/>
            <a:ext cx="7103784" cy="1892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542"/>
              </a:lnSpc>
            </a:pPr>
            <a:r>
              <a:rPr lang="en-US" b="true" sz="11102">
                <a:solidFill>
                  <a:srgbClr val="FFFFFF"/>
                </a:solidFill>
                <a:latin typeface="Lora Bold"/>
                <a:ea typeface="Lora Bold"/>
                <a:cs typeface="Lora Bold"/>
                <a:sym typeface="Lora Bold"/>
              </a:rPr>
              <a:t>Accessible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52559" y="1537387"/>
            <a:ext cx="6254882" cy="1659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690"/>
              </a:lnSpc>
            </a:pPr>
            <a:r>
              <a:rPr lang="en-US" sz="9779">
                <a:solidFill>
                  <a:srgbClr val="FFFFFF"/>
                </a:solidFill>
                <a:latin typeface="Courgette"/>
                <a:ea typeface="Courgette"/>
                <a:cs typeface="Courgette"/>
                <a:sym typeface="Courgette"/>
              </a:rPr>
              <a:t>Adventures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28108" y="5397339"/>
            <a:ext cx="7139405" cy="11761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74"/>
              </a:lnSpc>
            </a:pPr>
            <a:r>
              <a:rPr lang="en-US" sz="2300">
                <a:solidFill>
                  <a:srgbClr val="5E40BD"/>
                </a:solidFill>
                <a:latin typeface="Lora"/>
                <a:ea typeface="Lora"/>
                <a:cs typeface="Lora"/>
                <a:sym typeface="Lora"/>
              </a:rPr>
              <a:t>Find inspiration for your next adventure, with ideas shaped by local knowledge from us at </a:t>
            </a:r>
            <a:r>
              <a:rPr lang="en-US" sz="2300">
                <a:solidFill>
                  <a:srgbClr val="E10140"/>
                </a:solidFill>
                <a:latin typeface="Lora"/>
                <a:ea typeface="Lora"/>
                <a:cs typeface="Lora"/>
                <a:sym typeface="Lora"/>
              </a:rPr>
              <a:t>[insert name of partnership or group]</a:t>
            </a:r>
            <a:r>
              <a:rPr lang="en-US" sz="2300">
                <a:solidFill>
                  <a:srgbClr val="5E40BD"/>
                </a:solidFill>
                <a:latin typeface="Lora"/>
                <a:ea typeface="Lora"/>
                <a:cs typeface="Lora"/>
                <a:sym typeface="Lora"/>
              </a:rPr>
              <a:t>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39888" y="8709142"/>
            <a:ext cx="1787417" cy="6172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sz="1200">
                <a:solidFill>
                  <a:srgbClr val="E84F1C"/>
                </a:solidFill>
                <a:latin typeface="Aller Light"/>
                <a:ea typeface="Aller Light"/>
                <a:cs typeface="Aller Light"/>
                <a:sym typeface="Aller Light"/>
              </a:rPr>
              <a:t>Use this QR code linking to ScenicRailBritain.com or replace with your own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370770" y="9650211"/>
            <a:ext cx="2461655" cy="415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59"/>
              </a:lnSpc>
              <a:spcBef>
                <a:spcPct val="0"/>
              </a:spcBef>
            </a:pPr>
            <a:r>
              <a:rPr lang="en-US" sz="2400">
                <a:solidFill>
                  <a:srgbClr val="FFFFFF"/>
                </a:solidFill>
                <a:latin typeface="Atten New"/>
                <a:ea typeface="Atten New"/>
                <a:cs typeface="Atten New"/>
                <a:sym typeface="Atten New"/>
              </a:rPr>
              <a:t>In partnership with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949438" y="10084070"/>
            <a:ext cx="5502562" cy="468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77"/>
              </a:lnSpc>
              <a:spcBef>
                <a:spcPct val="0"/>
              </a:spcBef>
            </a:pPr>
            <a:r>
              <a:rPr lang="en-US" sz="1341">
                <a:solidFill>
                  <a:srgbClr val="E84F1C"/>
                </a:solidFill>
                <a:latin typeface="Atten New"/>
                <a:ea typeface="Atten New"/>
                <a:cs typeface="Atten New"/>
                <a:sym typeface="Atten New"/>
              </a:rPr>
              <a:t>Insert your logo here along with partners who support you including train operators/tourism organisations or other supporters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D4C8B5418364D8D779720870E289A" ma:contentTypeVersion="19" ma:contentTypeDescription="Create a new document." ma:contentTypeScope="" ma:versionID="3ea64bda1b70492304c776172953fe2b">
  <xsd:schema xmlns:xsd="http://www.w3.org/2001/XMLSchema" xmlns:xs="http://www.w3.org/2001/XMLSchema" xmlns:p="http://schemas.microsoft.com/office/2006/metadata/properties" xmlns:ns2="104a47f3-9bf8-4a09-909e-697f2ff45180" xmlns:ns3="f70fc51b-0922-43dc-875f-7a3366134006" targetNamespace="http://schemas.microsoft.com/office/2006/metadata/properties" ma:root="true" ma:fieldsID="9d22ecf9b4e93da04bcc450c719ac791" ns2:_="" ns3:_="">
    <xsd:import namespace="104a47f3-9bf8-4a09-909e-697f2ff45180"/>
    <xsd:import namespace="f70fc51b-0922-43dc-875f-7a33661340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a47f3-9bf8-4a09-909e-697f2ff451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3c67136-3742-4b7c-9ff6-53771da8d3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fc51b-0922-43dc-875f-7a336613400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1ccd247-f873-479e-8766-d4e87f18d8b3}" ma:internalName="TaxCatchAll" ma:showField="CatchAllData" ma:web="f70fc51b-0922-43dc-875f-7a33661340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fc51b-0922-43dc-875f-7a3366134006" xsi:nil="true"/>
    <lcf76f155ced4ddcb4097134ff3c332f xmlns="104a47f3-9bf8-4a09-909e-697f2ff4518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37AFDE-14D7-4C9F-AC9F-28731583E3EC}"/>
</file>

<file path=customXml/itemProps2.xml><?xml version="1.0" encoding="utf-8"?>
<ds:datastoreItem xmlns:ds="http://schemas.openxmlformats.org/officeDocument/2006/customXml" ds:itemID="{2AC2D072-A216-466F-A5EF-D57B3CC6A9B2}"/>
</file>

<file path=customXml/itemProps3.xml><?xml version="1.0" encoding="utf-8"?>
<ds:datastoreItem xmlns:ds="http://schemas.openxmlformats.org/officeDocument/2006/customXml" ds:itemID="{EFEF688A-771E-46E0-B44B-AB53923B702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Accessible adventures posters</dc:title>
  <cp:revision>1</cp:revision>
  <dcterms:created xsi:type="dcterms:W3CDTF">2006-08-16T00:00:00Z</dcterms:created>
  <dcterms:modified xsi:type="dcterms:W3CDTF">2011-08-01T06:04:30Z</dcterms:modified>
  <dc:identifier>DAG-8zHHcns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0x010100DB4D4C8B5418364D8D779720870E289A</vt:lpwstr>
  </property>
</Properties>
</file>