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sldIdLst>
    <p:sldId id="256" r:id="rId5"/>
    <p:sldId id="299" r:id="rId6"/>
    <p:sldId id="298" r:id="rId7"/>
    <p:sldId id="300" r:id="rId8"/>
    <p:sldId id="301" r:id="rId9"/>
    <p:sldId id="302" r:id="rId10"/>
    <p:sldId id="303" r:id="rId11"/>
    <p:sldId id="304" r:id="rId12"/>
    <p:sldId id="305" r:id="rId13"/>
    <p:sldId id="306" r:id="rId14"/>
    <p:sldId id="307" r:id="rId15"/>
    <p:sldId id="308" r:id="rId16"/>
    <p:sldId id="309" r:id="rId17"/>
    <p:sldId id="310" r:id="rId18"/>
    <p:sldId id="380" r:id="rId19"/>
    <p:sldId id="533" r:id="rId20"/>
    <p:sldId id="535" r:id="rId21"/>
    <p:sldId id="537" r:id="rId22"/>
    <p:sldId id="536" r:id="rId23"/>
    <p:sldId id="538" r:id="rId24"/>
    <p:sldId id="539" r:id="rId25"/>
    <p:sldId id="540" r:id="rId26"/>
    <p:sldId id="523" r:id="rId27"/>
    <p:sldId id="519" r:id="rId28"/>
    <p:sldId id="520" r:id="rId29"/>
    <p:sldId id="531" r:id="rId30"/>
    <p:sldId id="532" r:id="rId31"/>
    <p:sldId id="417" r:id="rId32"/>
    <p:sldId id="527" r:id="rId33"/>
    <p:sldId id="522" r:id="rId34"/>
    <p:sldId id="525" r:id="rId35"/>
    <p:sldId id="521" r:id="rId36"/>
    <p:sldId id="526" r:id="rId37"/>
    <p:sldId id="524" r:id="rId38"/>
    <p:sldId id="53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DAD"/>
    <a:srgbClr val="6DD6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83A417-B602-4C8D-A86F-4EBC1C6284FC}" v="2" dt="2026-09-16T07:07:08.0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3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Bennett" userId="1abd5814-2397-4ad3-b078-85f204f17dcc" providerId="ADAL" clId="{364F8296-78EB-40E3-866E-620B7895C5E2}"/>
    <pc:docChg chg="undo custSel addSld delSld modSld sldOrd">
      <pc:chgData name="Karen Bennett" userId="1abd5814-2397-4ad3-b078-85f204f17dcc" providerId="ADAL" clId="{364F8296-78EB-40E3-866E-620B7895C5E2}" dt="2026-09-16T07:08:40.422" v="46" actId="22"/>
      <pc:docMkLst>
        <pc:docMk/>
      </pc:docMkLst>
      <pc:sldChg chg="addSp delSp modSp add mod">
        <pc:chgData name="Karen Bennett" userId="1abd5814-2397-4ad3-b078-85f204f17dcc" providerId="ADAL" clId="{364F8296-78EB-40E3-866E-620B7895C5E2}" dt="2026-09-16T07:08:40.422" v="46" actId="22"/>
        <pc:sldMkLst>
          <pc:docMk/>
          <pc:sldMk cId="0" sldId="256"/>
        </pc:sldMkLst>
        <pc:spChg chg="mod">
          <ac:chgData name="Karen Bennett" userId="1abd5814-2397-4ad3-b078-85f204f17dcc" providerId="ADAL" clId="{364F8296-78EB-40E3-866E-620B7895C5E2}" dt="2026-09-16T07:07:30.982" v="41" actId="14100"/>
          <ac:spMkLst>
            <pc:docMk/>
            <pc:sldMk cId="0" sldId="256"/>
            <ac:spMk id="8" creationId="{00000000-0000-0000-0000-000000000000}"/>
          </ac:spMkLst>
        </pc:spChg>
        <pc:spChg chg="add del mod">
          <ac:chgData name="Karen Bennett" userId="1abd5814-2397-4ad3-b078-85f204f17dcc" providerId="ADAL" clId="{364F8296-78EB-40E3-866E-620B7895C5E2}" dt="2026-09-16T07:08:40.422" v="46" actId="22"/>
          <ac:spMkLst>
            <pc:docMk/>
            <pc:sldMk cId="0" sldId="256"/>
            <ac:spMk id="9" creationId="{BD16701C-741C-4B54-F26E-1707249C8C7F}"/>
          </ac:spMkLst>
        </pc:spChg>
        <pc:spChg chg="mod">
          <ac:chgData name="Karen Bennett" userId="1abd5814-2397-4ad3-b078-85f204f17dcc" providerId="ADAL" clId="{364F8296-78EB-40E3-866E-620B7895C5E2}" dt="2026-09-16T07:07:51.060" v="42" actId="1076"/>
          <ac:spMkLst>
            <pc:docMk/>
            <pc:sldMk cId="0" sldId="256"/>
            <ac:spMk id="10" creationId="{00000000-0000-0000-0000-000000000000}"/>
          </ac:spMkLst>
        </pc:spChg>
      </pc:sldChg>
      <pc:sldChg chg="delSp del">
        <pc:chgData name="Karen Bennett" userId="1abd5814-2397-4ad3-b078-85f204f17dcc" providerId="ADAL" clId="{364F8296-78EB-40E3-866E-620B7895C5E2}" dt="2026-09-16T07:07:10.625" v="40" actId="47"/>
        <pc:sldMkLst>
          <pc:docMk/>
          <pc:sldMk cId="3596057112" sldId="293"/>
        </pc:sldMkLst>
      </pc:sldChg>
      <pc:sldChg chg="delSp modSp">
        <pc:chgData name="Karen Bennett" userId="1abd5814-2397-4ad3-b078-85f204f17dcc" providerId="ADAL" clId="{364F8296-78EB-40E3-866E-620B7895C5E2}" dt="2026-09-10T13:06:04.568" v="5" actId="478"/>
        <pc:sldMkLst>
          <pc:docMk/>
          <pc:sldMk cId="834229711" sldId="298"/>
        </pc:sldMkLst>
      </pc:sldChg>
      <pc:sldChg chg="ord">
        <pc:chgData name="Karen Bennett" userId="1abd5814-2397-4ad3-b078-85f204f17dcc" providerId="ADAL" clId="{364F8296-78EB-40E3-866E-620B7895C5E2}" dt="2026-09-10T13:11:48.222" v="6"/>
        <pc:sldMkLst>
          <pc:docMk/>
          <pc:sldMk cId="3963478416" sldId="299"/>
        </pc:sldMkLst>
      </pc:sldChg>
      <pc:sldChg chg="modSp">
        <pc:chgData name="Karen Bennett" userId="1abd5814-2397-4ad3-b078-85f204f17dcc" providerId="ADAL" clId="{364F8296-78EB-40E3-866E-620B7895C5E2}" dt="2026-09-10T13:17:43.006" v="10"/>
        <pc:sldMkLst>
          <pc:docMk/>
          <pc:sldMk cId="1486054990" sldId="300"/>
        </pc:sldMkLst>
        <pc:spChg chg="mod">
          <ac:chgData name="Karen Bennett" userId="1abd5814-2397-4ad3-b078-85f204f17dcc" providerId="ADAL" clId="{364F8296-78EB-40E3-866E-620B7895C5E2}" dt="2026-09-10T13:17:43.006" v="10"/>
          <ac:spMkLst>
            <pc:docMk/>
            <pc:sldMk cId="1486054990" sldId="300"/>
            <ac:spMk id="6" creationId="{6482C74A-6E8A-3820-5A9A-EC67BD6F0BD8}"/>
          </ac:spMkLst>
        </pc:spChg>
      </pc:sldChg>
      <pc:sldChg chg="modSp">
        <pc:chgData name="Karen Bennett" userId="1abd5814-2397-4ad3-b078-85f204f17dcc" providerId="ADAL" clId="{364F8296-78EB-40E3-866E-620B7895C5E2}" dt="2026-09-10T13:21:49.826" v="16"/>
        <pc:sldMkLst>
          <pc:docMk/>
          <pc:sldMk cId="1547666316" sldId="301"/>
        </pc:sldMkLst>
        <pc:spChg chg="mod">
          <ac:chgData name="Karen Bennett" userId="1abd5814-2397-4ad3-b078-85f204f17dcc" providerId="ADAL" clId="{364F8296-78EB-40E3-866E-620B7895C5E2}" dt="2026-09-10T13:21:49.826" v="16"/>
          <ac:spMkLst>
            <pc:docMk/>
            <pc:sldMk cId="1547666316" sldId="301"/>
            <ac:spMk id="6" creationId="{6012A1B2-42AA-3624-CD3E-C64BA5204C2E}"/>
          </ac:spMkLst>
        </pc:spChg>
      </pc:sldChg>
      <pc:sldChg chg="addSp ord">
        <pc:chgData name="Karen Bennett" userId="1abd5814-2397-4ad3-b078-85f204f17dcc" providerId="ADAL" clId="{364F8296-78EB-40E3-866E-620B7895C5E2}" dt="2026-09-10T13:26:22.667" v="18"/>
        <pc:sldMkLst>
          <pc:docMk/>
          <pc:sldMk cId="866315473" sldId="302"/>
        </pc:sldMkLst>
        <pc:picChg chg="add">
          <ac:chgData name="Karen Bennett" userId="1abd5814-2397-4ad3-b078-85f204f17dcc" providerId="ADAL" clId="{364F8296-78EB-40E3-866E-620B7895C5E2}" dt="2026-09-10T13:26:22.667" v="18"/>
          <ac:picMkLst>
            <pc:docMk/>
            <pc:sldMk cId="866315473" sldId="302"/>
            <ac:picMk id="10" creationId="{E1F54B02-447F-F73B-F2AB-1F9A4C850097}"/>
          </ac:picMkLst>
        </pc:picChg>
      </pc:sldChg>
      <pc:sldChg chg="addSp modSp">
        <pc:chgData name="Karen Bennett" userId="1abd5814-2397-4ad3-b078-85f204f17dcc" providerId="ADAL" clId="{364F8296-78EB-40E3-866E-620B7895C5E2}" dt="2026-09-10T14:23:41.055" v="35"/>
        <pc:sldMkLst>
          <pc:docMk/>
          <pc:sldMk cId="4283318834" sldId="303"/>
        </pc:sldMkLst>
        <pc:spChg chg="mod">
          <ac:chgData name="Karen Bennett" userId="1abd5814-2397-4ad3-b078-85f204f17dcc" providerId="ADAL" clId="{364F8296-78EB-40E3-866E-620B7895C5E2}" dt="2026-09-10T14:23:39.305" v="33"/>
          <ac:spMkLst>
            <pc:docMk/>
            <pc:sldMk cId="4283318834" sldId="303"/>
            <ac:spMk id="29" creationId="{A4745B6A-71D9-46C5-4D70-F0DEBAAEF09B}"/>
          </ac:spMkLst>
        </pc:spChg>
        <pc:spChg chg="add mod">
          <ac:chgData name="Karen Bennett" userId="1abd5814-2397-4ad3-b078-85f204f17dcc" providerId="ADAL" clId="{364F8296-78EB-40E3-866E-620B7895C5E2}" dt="2026-09-10T14:23:41.055" v="35"/>
          <ac:spMkLst>
            <pc:docMk/>
            <pc:sldMk cId="4283318834" sldId="303"/>
            <ac:spMk id="34" creationId="{2C30688D-8580-A729-5628-95C6CFA75B7C}"/>
          </ac:spMkLst>
        </pc:spChg>
      </pc:sldChg>
      <pc:sldChg chg="modSp">
        <pc:chgData name="Karen Bennett" userId="1abd5814-2397-4ad3-b078-85f204f17dcc" providerId="ADAL" clId="{364F8296-78EB-40E3-866E-620B7895C5E2}" dt="2026-09-10T13:42:43.881" v="24"/>
        <pc:sldMkLst>
          <pc:docMk/>
          <pc:sldMk cId="1804627724" sldId="304"/>
        </pc:sldMkLst>
        <pc:spChg chg="mod">
          <ac:chgData name="Karen Bennett" userId="1abd5814-2397-4ad3-b078-85f204f17dcc" providerId="ADAL" clId="{364F8296-78EB-40E3-866E-620B7895C5E2}" dt="2026-09-10T13:42:43.881" v="24"/>
          <ac:spMkLst>
            <pc:docMk/>
            <pc:sldMk cId="1804627724" sldId="304"/>
            <ac:spMk id="4" creationId="{3A322365-0EF3-9476-08FC-744716B44DD8}"/>
          </ac:spMkLst>
        </pc:spChg>
      </pc:sldChg>
      <pc:sldChg chg="modSp">
        <pc:chgData name="Karen Bennett" userId="1abd5814-2397-4ad3-b078-85f204f17dcc" providerId="ADAL" clId="{364F8296-78EB-40E3-866E-620B7895C5E2}" dt="2026-09-10T13:57:35.060" v="26"/>
        <pc:sldMkLst>
          <pc:docMk/>
          <pc:sldMk cId="1742081708" sldId="306"/>
        </pc:sldMkLst>
        <pc:spChg chg="mod">
          <ac:chgData name="Karen Bennett" userId="1abd5814-2397-4ad3-b078-85f204f17dcc" providerId="ADAL" clId="{364F8296-78EB-40E3-866E-620B7895C5E2}" dt="2026-09-10T13:57:35.060" v="26"/>
          <ac:spMkLst>
            <pc:docMk/>
            <pc:sldMk cId="1742081708" sldId="306"/>
            <ac:spMk id="6" creationId="{E20825AE-B902-5CCA-B629-D6F62BE3575E}"/>
          </ac:spMkLst>
        </pc:spChg>
      </pc:sldChg>
      <pc:sldChg chg="addSp modSp">
        <pc:chgData name="Karen Bennett" userId="1abd5814-2397-4ad3-b078-85f204f17dcc" providerId="ADAL" clId="{364F8296-78EB-40E3-866E-620B7895C5E2}" dt="2026-09-10T14:04:26.824" v="28"/>
        <pc:sldMkLst>
          <pc:docMk/>
          <pc:sldMk cId="1207112555" sldId="307"/>
        </pc:sldMkLst>
        <pc:spChg chg="mod">
          <ac:chgData name="Karen Bennett" userId="1abd5814-2397-4ad3-b078-85f204f17dcc" providerId="ADAL" clId="{364F8296-78EB-40E3-866E-620B7895C5E2}" dt="2026-09-10T14:01:46.740" v="27"/>
          <ac:spMkLst>
            <pc:docMk/>
            <pc:sldMk cId="1207112555" sldId="307"/>
            <ac:spMk id="4" creationId="{F585BB5E-0A9D-B9E6-35BD-FA7DB7B2B396}"/>
          </ac:spMkLst>
        </pc:spChg>
        <pc:picChg chg="add">
          <ac:chgData name="Karen Bennett" userId="1abd5814-2397-4ad3-b078-85f204f17dcc" providerId="ADAL" clId="{364F8296-78EB-40E3-866E-620B7895C5E2}" dt="2026-09-10T14:04:26.824" v="28"/>
          <ac:picMkLst>
            <pc:docMk/>
            <pc:sldMk cId="1207112555" sldId="307"/>
            <ac:picMk id="18" creationId="{4C5131AA-7BAE-A911-07BA-B7F1ACCD8C91}"/>
          </ac:picMkLst>
        </pc:picChg>
      </pc:sldChg>
      <pc:sldChg chg="addSp">
        <pc:chgData name="Karen Bennett" userId="1abd5814-2397-4ad3-b078-85f204f17dcc" providerId="ADAL" clId="{364F8296-78EB-40E3-866E-620B7895C5E2}" dt="2026-09-10T14:10:33.750" v="29"/>
        <pc:sldMkLst>
          <pc:docMk/>
          <pc:sldMk cId="2270191613" sldId="308"/>
        </pc:sldMkLst>
        <pc:picChg chg="add">
          <ac:chgData name="Karen Bennett" userId="1abd5814-2397-4ad3-b078-85f204f17dcc" providerId="ADAL" clId="{364F8296-78EB-40E3-866E-620B7895C5E2}" dt="2026-09-10T14:10:33.750" v="29"/>
          <ac:picMkLst>
            <pc:docMk/>
            <pc:sldMk cId="2270191613" sldId="308"/>
            <ac:picMk id="6" creationId="{915F761F-37F0-BDCC-5FE5-6A74EF9DE7C1}"/>
          </ac:picMkLst>
        </pc:picChg>
      </pc:sldChg>
      <pc:sldChg chg="addSp delSp modSp">
        <pc:chgData name="Karen Bennett" userId="1abd5814-2397-4ad3-b078-85f204f17dcc" providerId="ADAL" clId="{364F8296-78EB-40E3-866E-620B7895C5E2}" dt="2026-09-10T14:17:39.700" v="31"/>
        <pc:sldMkLst>
          <pc:docMk/>
          <pc:sldMk cId="2495908527" sldId="309"/>
        </pc:sldMkLst>
      </pc:sldChg>
      <pc:sldChg chg="addSp mod">
        <pc:chgData name="Karen Bennett" userId="1abd5814-2397-4ad3-b078-85f204f17dcc" providerId="ADAL" clId="{364F8296-78EB-40E3-866E-620B7895C5E2}" dt="2026-09-15T09:52:19.160" v="37" actId="22"/>
        <pc:sldMkLst>
          <pc:docMk/>
          <pc:sldMk cId="3298422235" sldId="310"/>
        </pc:sldMkLst>
        <pc:spChg chg="add">
          <ac:chgData name="Karen Bennett" userId="1abd5814-2397-4ad3-b078-85f204f17dcc" providerId="ADAL" clId="{364F8296-78EB-40E3-866E-620B7895C5E2}" dt="2026-09-15T09:52:09.738" v="36" actId="22"/>
          <ac:spMkLst>
            <pc:docMk/>
            <pc:sldMk cId="3298422235" sldId="310"/>
            <ac:spMk id="4" creationId="{8F9806FF-748D-028F-B201-DECA8FC1C30A}"/>
          </ac:spMkLst>
        </pc:spChg>
        <pc:spChg chg="add">
          <ac:chgData name="Karen Bennett" userId="1abd5814-2397-4ad3-b078-85f204f17dcc" providerId="ADAL" clId="{364F8296-78EB-40E3-866E-620B7895C5E2}" dt="2026-09-15T09:52:19.160" v="37" actId="22"/>
          <ac:spMkLst>
            <pc:docMk/>
            <pc:sldMk cId="3298422235" sldId="310"/>
            <ac:spMk id="11" creationId="{522EB87C-E360-53B7-BBFF-84484AB892DD}"/>
          </ac:spMkLst>
        </pc:spChg>
      </pc:sldChg>
      <pc:sldChg chg="add">
        <pc:chgData name="Karen Bennett" userId="1abd5814-2397-4ad3-b078-85f204f17dcc" providerId="ADAL" clId="{364F8296-78EB-40E3-866E-620B7895C5E2}" dt="2026-09-15T09:54:30.273" v="38"/>
        <pc:sldMkLst>
          <pc:docMk/>
          <pc:sldMk cId="975458496" sldId="380"/>
        </pc:sldMkLst>
      </pc:sldChg>
      <pc:sldChg chg="add">
        <pc:chgData name="Karen Bennett" userId="1abd5814-2397-4ad3-b078-85f204f17dcc" providerId="ADAL" clId="{364F8296-78EB-40E3-866E-620B7895C5E2}" dt="2026-09-15T09:54:30.273" v="38"/>
        <pc:sldMkLst>
          <pc:docMk/>
          <pc:sldMk cId="2210735323" sldId="417"/>
        </pc:sldMkLst>
      </pc:sldChg>
      <pc:sldChg chg="add">
        <pc:chgData name="Karen Bennett" userId="1abd5814-2397-4ad3-b078-85f204f17dcc" providerId="ADAL" clId="{364F8296-78EB-40E3-866E-620B7895C5E2}" dt="2026-09-15T09:54:30.273" v="38"/>
        <pc:sldMkLst>
          <pc:docMk/>
          <pc:sldMk cId="2104632274" sldId="519"/>
        </pc:sldMkLst>
      </pc:sldChg>
      <pc:sldChg chg="add">
        <pc:chgData name="Karen Bennett" userId="1abd5814-2397-4ad3-b078-85f204f17dcc" providerId="ADAL" clId="{364F8296-78EB-40E3-866E-620B7895C5E2}" dt="2026-09-15T09:54:30.273" v="38"/>
        <pc:sldMkLst>
          <pc:docMk/>
          <pc:sldMk cId="1740756352" sldId="520"/>
        </pc:sldMkLst>
      </pc:sldChg>
      <pc:sldChg chg="add">
        <pc:chgData name="Karen Bennett" userId="1abd5814-2397-4ad3-b078-85f204f17dcc" providerId="ADAL" clId="{364F8296-78EB-40E3-866E-620B7895C5E2}" dt="2026-09-15T09:54:30.273" v="38"/>
        <pc:sldMkLst>
          <pc:docMk/>
          <pc:sldMk cId="610938799" sldId="521"/>
        </pc:sldMkLst>
      </pc:sldChg>
      <pc:sldChg chg="add">
        <pc:chgData name="Karen Bennett" userId="1abd5814-2397-4ad3-b078-85f204f17dcc" providerId="ADAL" clId="{364F8296-78EB-40E3-866E-620B7895C5E2}" dt="2026-09-15T09:54:30.273" v="38"/>
        <pc:sldMkLst>
          <pc:docMk/>
          <pc:sldMk cId="942929508" sldId="522"/>
        </pc:sldMkLst>
      </pc:sldChg>
      <pc:sldChg chg="add">
        <pc:chgData name="Karen Bennett" userId="1abd5814-2397-4ad3-b078-85f204f17dcc" providerId="ADAL" clId="{364F8296-78EB-40E3-866E-620B7895C5E2}" dt="2026-09-15T09:54:30.273" v="38"/>
        <pc:sldMkLst>
          <pc:docMk/>
          <pc:sldMk cId="2333836381" sldId="523"/>
        </pc:sldMkLst>
      </pc:sldChg>
      <pc:sldChg chg="add">
        <pc:chgData name="Karen Bennett" userId="1abd5814-2397-4ad3-b078-85f204f17dcc" providerId="ADAL" clId="{364F8296-78EB-40E3-866E-620B7895C5E2}" dt="2026-09-15T09:54:30.273" v="38"/>
        <pc:sldMkLst>
          <pc:docMk/>
          <pc:sldMk cId="2186532950" sldId="524"/>
        </pc:sldMkLst>
      </pc:sldChg>
      <pc:sldChg chg="add">
        <pc:chgData name="Karen Bennett" userId="1abd5814-2397-4ad3-b078-85f204f17dcc" providerId="ADAL" clId="{364F8296-78EB-40E3-866E-620B7895C5E2}" dt="2026-09-15T09:54:30.273" v="38"/>
        <pc:sldMkLst>
          <pc:docMk/>
          <pc:sldMk cId="148591670" sldId="525"/>
        </pc:sldMkLst>
      </pc:sldChg>
      <pc:sldChg chg="add">
        <pc:chgData name="Karen Bennett" userId="1abd5814-2397-4ad3-b078-85f204f17dcc" providerId="ADAL" clId="{364F8296-78EB-40E3-866E-620B7895C5E2}" dt="2026-09-15T09:54:30.273" v="38"/>
        <pc:sldMkLst>
          <pc:docMk/>
          <pc:sldMk cId="2253078706" sldId="526"/>
        </pc:sldMkLst>
      </pc:sldChg>
      <pc:sldChg chg="add">
        <pc:chgData name="Karen Bennett" userId="1abd5814-2397-4ad3-b078-85f204f17dcc" providerId="ADAL" clId="{364F8296-78EB-40E3-866E-620B7895C5E2}" dt="2026-09-15T09:54:30.273" v="38"/>
        <pc:sldMkLst>
          <pc:docMk/>
          <pc:sldMk cId="2090155408" sldId="527"/>
        </pc:sldMkLst>
      </pc:sldChg>
      <pc:sldChg chg="add">
        <pc:chgData name="Karen Bennett" userId="1abd5814-2397-4ad3-b078-85f204f17dcc" providerId="ADAL" clId="{364F8296-78EB-40E3-866E-620B7895C5E2}" dt="2026-09-15T09:54:30.273" v="38"/>
        <pc:sldMkLst>
          <pc:docMk/>
          <pc:sldMk cId="4156227962" sldId="530"/>
        </pc:sldMkLst>
      </pc:sldChg>
      <pc:sldChg chg="add">
        <pc:chgData name="Karen Bennett" userId="1abd5814-2397-4ad3-b078-85f204f17dcc" providerId="ADAL" clId="{364F8296-78EB-40E3-866E-620B7895C5E2}" dt="2026-09-15T09:54:30.273" v="38"/>
        <pc:sldMkLst>
          <pc:docMk/>
          <pc:sldMk cId="752689974" sldId="531"/>
        </pc:sldMkLst>
      </pc:sldChg>
      <pc:sldChg chg="add">
        <pc:chgData name="Karen Bennett" userId="1abd5814-2397-4ad3-b078-85f204f17dcc" providerId="ADAL" clId="{364F8296-78EB-40E3-866E-620B7895C5E2}" dt="2026-09-15T09:54:30.273" v="38"/>
        <pc:sldMkLst>
          <pc:docMk/>
          <pc:sldMk cId="4231799019" sldId="532"/>
        </pc:sldMkLst>
      </pc:sldChg>
      <pc:sldChg chg="add">
        <pc:chgData name="Karen Bennett" userId="1abd5814-2397-4ad3-b078-85f204f17dcc" providerId="ADAL" clId="{364F8296-78EB-40E3-866E-620B7895C5E2}" dt="2026-09-15T09:54:30.273" v="38"/>
        <pc:sldMkLst>
          <pc:docMk/>
          <pc:sldMk cId="1398216830" sldId="533"/>
        </pc:sldMkLst>
      </pc:sldChg>
      <pc:sldChg chg="add">
        <pc:chgData name="Karen Bennett" userId="1abd5814-2397-4ad3-b078-85f204f17dcc" providerId="ADAL" clId="{364F8296-78EB-40E3-866E-620B7895C5E2}" dt="2026-09-15T09:54:30.273" v="38"/>
        <pc:sldMkLst>
          <pc:docMk/>
          <pc:sldMk cId="2380810108" sldId="535"/>
        </pc:sldMkLst>
      </pc:sldChg>
      <pc:sldChg chg="add">
        <pc:chgData name="Karen Bennett" userId="1abd5814-2397-4ad3-b078-85f204f17dcc" providerId="ADAL" clId="{364F8296-78EB-40E3-866E-620B7895C5E2}" dt="2026-09-15T09:54:30.273" v="38"/>
        <pc:sldMkLst>
          <pc:docMk/>
          <pc:sldMk cId="1185558684" sldId="536"/>
        </pc:sldMkLst>
      </pc:sldChg>
      <pc:sldChg chg="add">
        <pc:chgData name="Karen Bennett" userId="1abd5814-2397-4ad3-b078-85f204f17dcc" providerId="ADAL" clId="{364F8296-78EB-40E3-866E-620B7895C5E2}" dt="2026-09-15T09:54:30.273" v="38"/>
        <pc:sldMkLst>
          <pc:docMk/>
          <pc:sldMk cId="1099203613" sldId="537"/>
        </pc:sldMkLst>
      </pc:sldChg>
      <pc:sldChg chg="add">
        <pc:chgData name="Karen Bennett" userId="1abd5814-2397-4ad3-b078-85f204f17dcc" providerId="ADAL" clId="{364F8296-78EB-40E3-866E-620B7895C5E2}" dt="2026-09-15T09:54:30.273" v="38"/>
        <pc:sldMkLst>
          <pc:docMk/>
          <pc:sldMk cId="3800960963" sldId="538"/>
        </pc:sldMkLst>
      </pc:sldChg>
      <pc:sldChg chg="add">
        <pc:chgData name="Karen Bennett" userId="1abd5814-2397-4ad3-b078-85f204f17dcc" providerId="ADAL" clId="{364F8296-78EB-40E3-866E-620B7895C5E2}" dt="2026-09-15T09:54:30.273" v="38"/>
        <pc:sldMkLst>
          <pc:docMk/>
          <pc:sldMk cId="3019622417" sldId="539"/>
        </pc:sldMkLst>
      </pc:sldChg>
      <pc:sldChg chg="add">
        <pc:chgData name="Karen Bennett" userId="1abd5814-2397-4ad3-b078-85f204f17dcc" providerId="ADAL" clId="{364F8296-78EB-40E3-866E-620B7895C5E2}" dt="2026-09-15T09:54:30.273" v="38"/>
        <pc:sldMkLst>
          <pc:docMk/>
          <pc:sldMk cId="3507509697" sldId="54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839F2-E5FF-4125-BC37-A862830D4FBE}" type="datetimeFigureOut">
              <a:rPr lang="en-GB" smtClean="0"/>
              <a:t>13/09/2026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AE4368-593D-42B7-AAD7-F295AA759871}" type="slidenum">
              <a:rPr lang="en-GB" smtClean="0"/>
              <a:t>‹#›</a:t>
            </a:fld>
            <a:endParaRPr lang="en-GB"/>
          </a:p>
        </p:txBody>
      </p:sp>
    </p:spTree>
    <p:extLst>
      <p:ext uri="{BB962C8B-B14F-4D97-AF65-F5344CB8AC3E}">
        <p14:creationId xmlns:p14="http://schemas.microsoft.com/office/powerpoint/2010/main" val="772964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nline.fliphtml5.com/uezec/ppav/?1654633741692#p=1"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D5D830B-5209-452E-81F4-2A2696952053}" type="slidenum">
              <a:rPr lang="en-GB" smtClean="0"/>
              <a:t>15</a:t>
            </a:fld>
            <a:endParaRPr lang="en-GB" dirty="0"/>
          </a:p>
        </p:txBody>
      </p:sp>
    </p:spTree>
    <p:extLst>
      <p:ext uri="{BB962C8B-B14F-4D97-AF65-F5344CB8AC3E}">
        <p14:creationId xmlns:p14="http://schemas.microsoft.com/office/powerpoint/2010/main" val="3411656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5D830B-5209-452E-81F4-2A269695205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01782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5D830B-5209-452E-81F4-2A269695205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5068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Arlo's Adventures - There and Back (fliphtml5.com)</a:t>
            </a:r>
            <a:endParaRPr lang="en-GB" dirty="0"/>
          </a:p>
        </p:txBody>
      </p:sp>
      <p:sp>
        <p:nvSpPr>
          <p:cNvPr id="4" name="Slide Number Placeholder 3"/>
          <p:cNvSpPr>
            <a:spLocks noGrp="1"/>
          </p:cNvSpPr>
          <p:nvPr>
            <p:ph type="sldNum" sz="quarter" idx="5"/>
          </p:nvPr>
        </p:nvSpPr>
        <p:spPr/>
        <p:txBody>
          <a:bodyPr/>
          <a:lstStyle/>
          <a:p>
            <a:fld id="{1D5D830B-5209-452E-81F4-2A2696952053}" type="slidenum">
              <a:rPr lang="en-GB" smtClean="0"/>
              <a:t>28</a:t>
            </a:fld>
            <a:endParaRPr lang="en-GB" dirty="0"/>
          </a:p>
        </p:txBody>
      </p:sp>
    </p:spTree>
    <p:extLst>
      <p:ext uri="{BB962C8B-B14F-4D97-AF65-F5344CB8AC3E}">
        <p14:creationId xmlns:p14="http://schemas.microsoft.com/office/powerpoint/2010/main" val="2989646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D5D830B-5209-452E-81F4-2A2696952053}" type="slidenum">
              <a:rPr lang="en-GB" smtClean="0"/>
              <a:t>31</a:t>
            </a:fld>
            <a:endParaRPr lang="en-GB" dirty="0"/>
          </a:p>
        </p:txBody>
      </p:sp>
    </p:spTree>
    <p:extLst>
      <p:ext uri="{BB962C8B-B14F-4D97-AF65-F5344CB8AC3E}">
        <p14:creationId xmlns:p14="http://schemas.microsoft.com/office/powerpoint/2010/main" val="574328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D5D830B-5209-452E-81F4-2A2696952053}" type="slidenum">
              <a:rPr lang="en-GB" smtClean="0"/>
              <a:t>32</a:t>
            </a:fld>
            <a:endParaRPr lang="en-GB" dirty="0"/>
          </a:p>
        </p:txBody>
      </p:sp>
    </p:spTree>
    <p:extLst>
      <p:ext uri="{BB962C8B-B14F-4D97-AF65-F5344CB8AC3E}">
        <p14:creationId xmlns:p14="http://schemas.microsoft.com/office/powerpoint/2010/main" val="4248453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D5D830B-5209-452E-81F4-2A2696952053}" type="slidenum">
              <a:rPr lang="en-GB" smtClean="0"/>
              <a:t>35</a:t>
            </a:fld>
            <a:endParaRPr lang="en-GB" dirty="0"/>
          </a:p>
        </p:txBody>
      </p:sp>
    </p:spTree>
    <p:extLst>
      <p:ext uri="{BB962C8B-B14F-4D97-AF65-F5344CB8AC3E}">
        <p14:creationId xmlns:p14="http://schemas.microsoft.com/office/powerpoint/2010/main" val="3462008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B0957-EB99-4A7C-B91D-12342BC13F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2C0131E-ED21-47F7-A5F8-F1F620A4C0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6F7D519-15C3-4BC5-94F6-44B59E10FF6E}"/>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5" name="Footer Placeholder 4">
            <a:extLst>
              <a:ext uri="{FF2B5EF4-FFF2-40B4-BE49-F238E27FC236}">
                <a16:creationId xmlns:a16="http://schemas.microsoft.com/office/drawing/2014/main" id="{E83F93EB-B8FB-446E-84A0-9A517EE518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2F3464-3C02-4AA4-A7CB-7D8F3C7F1F94}"/>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4192446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F32B9-63A8-4381-AEB2-D53A467A61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6E82CE0-3111-44FA-8CA7-B771A395FD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EAA35A-8166-437D-9A8C-CC87822C3C43}"/>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5" name="Footer Placeholder 4">
            <a:extLst>
              <a:ext uri="{FF2B5EF4-FFF2-40B4-BE49-F238E27FC236}">
                <a16:creationId xmlns:a16="http://schemas.microsoft.com/office/drawing/2014/main" id="{418E6CF2-7E40-4E6C-9D4B-40FB6E9A9F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6941FC-B821-4BFC-BD65-AF90AA560A04}"/>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458117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A7171-E63E-4D01-929B-E1C64B5519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3BDD4E-A9A8-4613-8C6C-8DDC4922BBE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CB57FE4-6F5D-4994-9B6E-45B3C598B8E7}"/>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5" name="Footer Placeholder 4">
            <a:extLst>
              <a:ext uri="{FF2B5EF4-FFF2-40B4-BE49-F238E27FC236}">
                <a16:creationId xmlns:a16="http://schemas.microsoft.com/office/drawing/2014/main" id="{2ED3EA01-94DC-4141-A2C8-278AD485762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3DE0CE-BDE0-4643-B9E0-929BFFD5B860}"/>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279522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D5A4F-3BC8-45E0-BF8A-28B62C63A67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3A0C67-4BE1-4763-B38D-CF4BBD6CB6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C93702-C6D4-48F3-B919-5EA6B30A79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91B92C1-B1F9-41E1-9266-71D50A278EAE}"/>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6" name="Footer Placeholder 5">
            <a:extLst>
              <a:ext uri="{FF2B5EF4-FFF2-40B4-BE49-F238E27FC236}">
                <a16:creationId xmlns:a16="http://schemas.microsoft.com/office/drawing/2014/main" id="{993CDECC-3EA3-4D02-AC71-8B1BB7F26C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1E849B-2088-43FE-A450-FABF856B81E4}"/>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729129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C807F-D49C-498D-9802-BC8D3D28B72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07FD5A-10C1-4766-BD85-D210900C9E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8874A1-2CEF-4418-B90C-FAA06BA4B1B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EA99A18-12DB-4162-9382-3066904F89C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363204-0631-403F-92D7-108C06B8AC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82FBD32-7A1F-4B71-A22E-4937581799F6}"/>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8" name="Footer Placeholder 7">
            <a:extLst>
              <a:ext uri="{FF2B5EF4-FFF2-40B4-BE49-F238E27FC236}">
                <a16:creationId xmlns:a16="http://schemas.microsoft.com/office/drawing/2014/main" id="{52904CA9-7450-415E-B2E1-78D6D3A3D7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74226B3-6BC4-44A9-B42F-598E7B8B50BB}"/>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2078041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1CA5-C785-4DF3-B06F-5387D354747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6AE1A06-2CFE-4319-874B-047B44C31CE3}"/>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4" name="Footer Placeholder 3">
            <a:extLst>
              <a:ext uri="{FF2B5EF4-FFF2-40B4-BE49-F238E27FC236}">
                <a16:creationId xmlns:a16="http://schemas.microsoft.com/office/drawing/2014/main" id="{1833C91E-D914-4509-8782-8E0A1BA8743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90FCB2F-5D9B-4E55-8C11-DC0BD5535F84}"/>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27636373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DD0F81-CDD3-4C12-BA6D-C1EC28C2E4B7}"/>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3" name="Footer Placeholder 2">
            <a:extLst>
              <a:ext uri="{FF2B5EF4-FFF2-40B4-BE49-F238E27FC236}">
                <a16:creationId xmlns:a16="http://schemas.microsoft.com/office/drawing/2014/main" id="{0049CB3A-F896-464C-BE6C-B9E7B377702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E23317B-6A39-45D4-A18E-AA9D9B308A98}"/>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407743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FC11-6991-42E1-9DE8-8461D25D9B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453BA2E-22BF-422A-A1CC-A6964D0539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699FD0B-C926-4E20-8B70-2E16B517D9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80D226-7C36-4BC9-B7ED-2FB1846A3F15}"/>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6" name="Footer Placeholder 5">
            <a:extLst>
              <a:ext uri="{FF2B5EF4-FFF2-40B4-BE49-F238E27FC236}">
                <a16:creationId xmlns:a16="http://schemas.microsoft.com/office/drawing/2014/main" id="{29416B8D-14F7-43BB-9089-FC40974FE28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B5C3FC5-95F0-464F-9A69-79905A182E1E}"/>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2281794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B338-BBFD-4040-8B73-A2C9CA4685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E5F5AC-7FBE-4E81-ABC5-DD1603150F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675C1BD4-C982-4B7E-83A9-0388138B2A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2D4A5F-3A0E-4412-9BBD-9BA7DE9538E0}"/>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6" name="Footer Placeholder 5">
            <a:extLst>
              <a:ext uri="{FF2B5EF4-FFF2-40B4-BE49-F238E27FC236}">
                <a16:creationId xmlns:a16="http://schemas.microsoft.com/office/drawing/2014/main" id="{C08E005E-3B65-4651-BA26-573380001C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C4B7C5-932C-48BF-A100-E69E61A0E79E}"/>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219636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FD3A3-5B39-48F9-ACDB-AA6E40FA65E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A2D4CF6-337A-4903-BAEB-E007700E2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F4C3CA-14C1-45ED-AD13-70216C60FF8D}"/>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5" name="Footer Placeholder 4">
            <a:extLst>
              <a:ext uri="{FF2B5EF4-FFF2-40B4-BE49-F238E27FC236}">
                <a16:creationId xmlns:a16="http://schemas.microsoft.com/office/drawing/2014/main" id="{B2D38F23-10D1-4001-98FC-DD877AC33A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279FDB-BEFF-40CA-A965-8BD975685876}"/>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3393989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C741DA-06CD-4A25-85A9-F775448ADFB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2C341DD-65CC-42B2-A530-5CBEE45BA3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AF2430-14B1-46D7-9EC5-D0677661A506}"/>
              </a:ext>
            </a:extLst>
          </p:cNvPr>
          <p:cNvSpPr>
            <a:spLocks noGrp="1"/>
          </p:cNvSpPr>
          <p:nvPr>
            <p:ph type="dt" sz="half" idx="10"/>
          </p:nvPr>
        </p:nvSpPr>
        <p:spPr/>
        <p:txBody>
          <a:bodyPr/>
          <a:lstStyle/>
          <a:p>
            <a:fld id="{0C23590D-174F-4941-878B-4D0E8EED123D}" type="datetimeFigureOut">
              <a:rPr lang="en-GB" smtClean="0"/>
              <a:t>13/09/2026</a:t>
            </a:fld>
            <a:endParaRPr lang="en-GB"/>
          </a:p>
        </p:txBody>
      </p:sp>
      <p:sp>
        <p:nvSpPr>
          <p:cNvPr id="5" name="Footer Placeholder 4">
            <a:extLst>
              <a:ext uri="{FF2B5EF4-FFF2-40B4-BE49-F238E27FC236}">
                <a16:creationId xmlns:a16="http://schemas.microsoft.com/office/drawing/2014/main" id="{2A0B8D53-21E5-4EAD-8999-C8C6860A7D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B5919A-B214-4B99-B6F7-6F0905CE47C7}"/>
              </a:ext>
            </a:extLst>
          </p:cNvPr>
          <p:cNvSpPr>
            <a:spLocks noGrp="1"/>
          </p:cNvSpPr>
          <p:nvPr>
            <p:ph type="sldNum" sz="quarter" idx="12"/>
          </p:nvPr>
        </p:nvSpPr>
        <p:spPr/>
        <p:txBody>
          <a:bodyPr/>
          <a:lstStyle/>
          <a:p>
            <a:fld id="{6A411FC3-04DA-48DD-B86E-FEC449496B01}" type="slidenum">
              <a:rPr lang="en-GB" smtClean="0"/>
              <a:t>‹#›</a:t>
            </a:fld>
            <a:endParaRPr lang="en-GB"/>
          </a:p>
        </p:txBody>
      </p:sp>
    </p:spTree>
    <p:extLst>
      <p:ext uri="{BB962C8B-B14F-4D97-AF65-F5344CB8AC3E}">
        <p14:creationId xmlns:p14="http://schemas.microsoft.com/office/powerpoint/2010/main" val="593633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Rail Left">
    <p:spTree>
      <p:nvGrpSpPr>
        <p:cNvPr id="1" name=""/>
        <p:cNvGrpSpPr/>
        <p:nvPr/>
      </p:nvGrpSpPr>
      <p:grpSpPr>
        <a:xfrm>
          <a:off x="0" y="0"/>
          <a:ext cx="0" cy="0"/>
          <a:chOff x="0" y="0"/>
          <a:chExt cx="0" cy="0"/>
        </a:xfrm>
      </p:grpSpPr>
      <p:grpSp>
        <p:nvGrpSpPr>
          <p:cNvPr id="21" name="Group 20"/>
          <p:cNvGrpSpPr/>
          <p:nvPr userDrawn="1"/>
        </p:nvGrpSpPr>
        <p:grpSpPr>
          <a:xfrm>
            <a:off x="346346" y="0"/>
            <a:ext cx="413031" cy="6862274"/>
            <a:chOff x="346345" y="0"/>
            <a:chExt cx="413030" cy="6862274"/>
          </a:xfrm>
        </p:grpSpPr>
        <p:pic>
          <p:nvPicPr>
            <p:cNvPr id="22" name="Picture 21"/>
            <p:cNvPicPr>
              <a:picLocks noChangeAspect="1"/>
            </p:cNvPicPr>
            <p:nvPr userDrawn="1"/>
          </p:nvPicPr>
          <p:blipFill rotWithShape="1">
            <a:blip r:embed="rId2">
              <a:extLst>
                <a:ext uri="{28A0092B-C50C-407E-A947-70E740481C1C}">
                  <a14:useLocalDpi xmlns:a14="http://schemas.microsoft.com/office/drawing/2010/main" val="0"/>
                </a:ext>
              </a:extLst>
            </a:blip>
            <a:srcRect l="-5546" t="19975" r="-2857" b="3236"/>
            <a:stretch/>
          </p:blipFill>
          <p:spPr>
            <a:xfrm rot="10800000">
              <a:off x="346345" y="0"/>
              <a:ext cx="413030" cy="3527576"/>
            </a:xfrm>
            <a:prstGeom prst="rect">
              <a:avLst/>
            </a:prstGeom>
          </p:spPr>
        </p:pic>
        <p:pic>
          <p:nvPicPr>
            <p:cNvPr id="23" name="Picture 22"/>
            <p:cNvPicPr>
              <a:picLocks noChangeAspect="1"/>
            </p:cNvPicPr>
            <p:nvPr userDrawn="1"/>
          </p:nvPicPr>
          <p:blipFill rotWithShape="1">
            <a:blip r:embed="rId2">
              <a:extLst>
                <a:ext uri="{28A0092B-C50C-407E-A947-70E740481C1C}">
                  <a14:useLocalDpi xmlns:a14="http://schemas.microsoft.com/office/drawing/2010/main" val="0"/>
                </a:ext>
              </a:extLst>
            </a:blip>
            <a:srcRect l="-5546" t="23429" r="-2857" b="3236"/>
            <a:stretch/>
          </p:blipFill>
          <p:spPr>
            <a:xfrm rot="10800000">
              <a:off x="346345" y="3493393"/>
              <a:ext cx="413030" cy="3368881"/>
            </a:xfrm>
            <a:prstGeom prst="rect">
              <a:avLst/>
            </a:prstGeom>
          </p:spPr>
        </p:pic>
      </p:grpSp>
      <p:sp>
        <p:nvSpPr>
          <p:cNvPr id="17" name="Slide Number Placeholder 9"/>
          <p:cNvSpPr>
            <a:spLocks noGrp="1"/>
          </p:cNvSpPr>
          <p:nvPr>
            <p:ph type="sldNum" sz="quarter" idx="15"/>
          </p:nvPr>
        </p:nvSpPr>
        <p:spPr>
          <a:xfrm>
            <a:off x="11092443" y="6532802"/>
            <a:ext cx="850268" cy="184192"/>
          </a:xfrm>
          <a:prstGeom prst="rect">
            <a:avLst/>
          </a:prstGeom>
        </p:spPr>
        <p:txBody>
          <a:bodyPr/>
          <a:lstStyle>
            <a:lvl1pPr algn="r">
              <a:defRPr>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dirty="0"/>
          </a:p>
        </p:txBody>
      </p:sp>
    </p:spTree>
    <p:extLst>
      <p:ext uri="{BB962C8B-B14F-4D97-AF65-F5344CB8AC3E}">
        <p14:creationId xmlns:p14="http://schemas.microsoft.com/office/powerpoint/2010/main" val="4048555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B0A8A0-7C54-4409-965C-A06E3728F3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ADEA3A4-AAF7-4D95-AC10-E890C6F6BF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1F1B4A-C89D-4D6D-87E5-29BFE81E57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3590D-174F-4941-878B-4D0E8EED123D}" type="datetimeFigureOut">
              <a:rPr lang="en-GB" smtClean="0"/>
              <a:t>13/09/2026</a:t>
            </a:fld>
            <a:endParaRPr lang="en-GB"/>
          </a:p>
        </p:txBody>
      </p:sp>
      <p:sp>
        <p:nvSpPr>
          <p:cNvPr id="5" name="Footer Placeholder 4">
            <a:extLst>
              <a:ext uri="{FF2B5EF4-FFF2-40B4-BE49-F238E27FC236}">
                <a16:creationId xmlns:a16="http://schemas.microsoft.com/office/drawing/2014/main" id="{3EE869A3-D0E2-42C2-9971-071267B8B7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D5FB843-6929-4F7C-8A59-B55CBADA75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411FC3-04DA-48DD-B86E-FEC449496B01}" type="slidenum">
              <a:rPr lang="en-GB" smtClean="0"/>
              <a:t>‹#›</a:t>
            </a:fld>
            <a:endParaRPr lang="en-GB"/>
          </a:p>
        </p:txBody>
      </p:sp>
    </p:spTree>
    <p:extLst>
      <p:ext uri="{BB962C8B-B14F-4D97-AF65-F5344CB8AC3E}">
        <p14:creationId xmlns:p14="http://schemas.microsoft.com/office/powerpoint/2010/main" val="3859682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pshe-association.org.uk/guidance/ks1-5/programme-of-study"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pshe-association.org.uk/guidance/ks1-5/programme-of-study"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hyperlink" Target="https://switchedonrailsafety.co.uk/" TargetMode="External"/><Relationship Id="rId3" Type="http://schemas.openxmlformats.org/officeDocument/2006/relationships/image" Target="../media/image9.png"/><Relationship Id="rId7" Type="http://schemas.openxmlformats.org/officeDocument/2006/relationships/image" Target="../media/image11.png"/><Relationship Id="rId12"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hyperlink" Target="https://www.youtube.com/playlist?list=PLF2ZwoCFBNkFdUSrqO99b-Haj5JZ2JpPz" TargetMode="External"/><Relationship Id="rId11" Type="http://schemas.openxmlformats.org/officeDocument/2006/relationships/hyperlink" Target="https://trained.website/wp-content/uploads/2026/03/All-Aboard-Booklet.pdf" TargetMode="External"/><Relationship Id="rId5" Type="http://schemas.openxmlformats.org/officeDocument/2006/relationships/image" Target="../media/image10.png"/><Relationship Id="rId10" Type="http://schemas.openxmlformats.org/officeDocument/2006/relationships/hyperlink" Target="https://online.fliphtml5.com/uezec/ppav/" TargetMode="External"/><Relationship Id="rId4" Type="http://schemas.openxmlformats.org/officeDocument/2006/relationships/hyperlink" Target="https://platformrail.org/resources/rail-safety-week-primary-assembly/" TargetMode="External"/><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s://trained.website/member-meetings/18th-may-engaging-with-schools/"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mailto:a.hughes@communityrail.org.u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hyperlink" Target="https://www.gov.uk/government/news/change-to-the-definition-of-regulated-activity-with-children-from-1-september-2026"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learning.nspcc.org.uk/online-safety/photographing-filming-children" TargetMode="External"/><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20.jp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hyperlink" Target="https://www.facebook.com/groups/395416078026114" TargetMode="External"/><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3.jp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hyperlink" Target="https://online.fliphtml5.com/uezec/ppav/?1654633741692#p=1" TargetMode="External"/><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hyperlink" Target="https://online.fliphtml5.com/uezec/ppav/#p=1" TargetMode="Externa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2A8381A-5484-090D-4130-DA30F9E4AE66}"/>
              </a:ext>
            </a:extLst>
          </p:cNvPr>
          <p:cNvPicPr>
            <a:picLocks noChangeAspect="1"/>
          </p:cNvPicPr>
          <p:nvPr/>
        </p:nvPicPr>
        <p:blipFill>
          <a:blip r:embed="rId2" cstate="print">
            <a:extLst>
              <a:ext uri="{28A0092B-C50C-407E-A947-70E740481C1C}">
                <a14:useLocalDpi xmlns:a14="http://schemas.microsoft.com/office/drawing/2010/main" val="0"/>
              </a:ext>
            </a:extLst>
          </a:blip>
          <a:srcRect t="8361"/>
          <a:stretch>
            <a:fillRect/>
          </a:stretch>
        </p:blipFill>
        <p:spPr>
          <a:xfrm>
            <a:off x="6858000" y="0"/>
            <a:ext cx="5334000" cy="3666055"/>
          </a:xfrm>
          <a:prstGeom prst="rect">
            <a:avLst/>
          </a:prstGeom>
        </p:spPr>
      </p:pic>
      <p:grpSp>
        <p:nvGrpSpPr>
          <p:cNvPr id="2" name="Group 2"/>
          <p:cNvGrpSpPr/>
          <p:nvPr/>
        </p:nvGrpSpPr>
        <p:grpSpPr>
          <a:xfrm>
            <a:off x="-328086" y="0"/>
            <a:ext cx="7186086" cy="6858000"/>
            <a:chOff x="0" y="0"/>
            <a:chExt cx="2537910" cy="2748610"/>
          </a:xfrm>
        </p:grpSpPr>
        <p:sp>
          <p:nvSpPr>
            <p:cNvPr id="3" name="Freeform 3"/>
            <p:cNvSpPr/>
            <p:nvPr/>
          </p:nvSpPr>
          <p:spPr>
            <a:xfrm>
              <a:off x="0" y="0"/>
              <a:ext cx="2537910" cy="2748610"/>
            </a:xfrm>
            <a:custGeom>
              <a:avLst/>
              <a:gdLst/>
              <a:ahLst/>
              <a:cxnLst/>
              <a:rect l="l" t="t" r="r" b="b"/>
              <a:pathLst>
                <a:path w="2537910" h="2748610">
                  <a:moveTo>
                    <a:pt x="0" y="0"/>
                  </a:moveTo>
                  <a:lnTo>
                    <a:pt x="2537910" y="0"/>
                  </a:lnTo>
                  <a:lnTo>
                    <a:pt x="2537910" y="2748610"/>
                  </a:lnTo>
                  <a:lnTo>
                    <a:pt x="0" y="2748610"/>
                  </a:lnTo>
                  <a:close/>
                </a:path>
              </a:pathLst>
            </a:custGeom>
            <a:solidFill>
              <a:srgbClr val="003DAD"/>
            </a:solidFill>
          </p:spPr>
          <p:txBody>
            <a:bodyPr/>
            <a:lstStyle/>
            <a:p>
              <a:endParaRPr lang="en-GB" sz="1200"/>
            </a:p>
          </p:txBody>
        </p:sp>
        <p:sp>
          <p:nvSpPr>
            <p:cNvPr id="4" name="TextBox 4"/>
            <p:cNvSpPr txBox="1"/>
            <p:nvPr/>
          </p:nvSpPr>
          <p:spPr>
            <a:xfrm>
              <a:off x="0" y="-38100"/>
              <a:ext cx="2537910" cy="2786710"/>
            </a:xfrm>
            <a:prstGeom prst="rect">
              <a:avLst/>
            </a:prstGeom>
          </p:spPr>
          <p:txBody>
            <a:bodyPr lIns="33867" tIns="33867" rIns="33867" bIns="33867" rtlCol="0" anchor="ctr"/>
            <a:lstStyle/>
            <a:p>
              <a:pPr algn="ctr">
                <a:lnSpc>
                  <a:spcPts val="1773"/>
                </a:lnSpc>
              </a:pPr>
              <a:endParaRPr sz="1200"/>
            </a:p>
          </p:txBody>
        </p:sp>
      </p:grpSp>
      <p:sp>
        <p:nvSpPr>
          <p:cNvPr id="5" name="Freeform 5"/>
          <p:cNvSpPr/>
          <p:nvPr/>
        </p:nvSpPr>
        <p:spPr>
          <a:xfrm>
            <a:off x="242643" y="378465"/>
            <a:ext cx="2477271" cy="1574404"/>
          </a:xfrm>
          <a:custGeom>
            <a:avLst/>
            <a:gdLst/>
            <a:ahLst/>
            <a:cxnLst/>
            <a:rect l="l" t="t" r="r" b="b"/>
            <a:pathLst>
              <a:path w="3715907" h="2361606">
                <a:moveTo>
                  <a:pt x="0" y="0"/>
                </a:moveTo>
                <a:lnTo>
                  <a:pt x="3715907" y="0"/>
                </a:lnTo>
                <a:lnTo>
                  <a:pt x="3715907" y="2361606"/>
                </a:lnTo>
                <a:lnTo>
                  <a:pt x="0" y="2361606"/>
                </a:lnTo>
                <a:lnTo>
                  <a:pt x="0" y="0"/>
                </a:lnTo>
                <a:close/>
              </a:path>
            </a:pathLst>
          </a:custGeom>
          <a:blipFill>
            <a:blip r:embed="rId3"/>
            <a:stretch>
              <a:fillRect/>
            </a:stretch>
          </a:blipFill>
        </p:spPr>
        <p:txBody>
          <a:bodyPr/>
          <a:lstStyle/>
          <a:p>
            <a:endParaRPr lang="en-GB" sz="1200"/>
          </a:p>
        </p:txBody>
      </p:sp>
      <p:sp>
        <p:nvSpPr>
          <p:cNvPr id="8" name="TextBox 8"/>
          <p:cNvSpPr txBox="1"/>
          <p:nvPr/>
        </p:nvSpPr>
        <p:spPr>
          <a:xfrm>
            <a:off x="242643" y="2465854"/>
            <a:ext cx="5778595" cy="2654573"/>
          </a:xfrm>
          <a:prstGeom prst="rect">
            <a:avLst/>
          </a:prstGeom>
        </p:spPr>
        <p:txBody>
          <a:bodyPr wrap="square" lIns="0" tIns="0" rIns="0" bIns="0" rtlCol="0" anchor="t">
            <a:spAutoFit/>
          </a:bodyPr>
          <a:lstStyle/>
          <a:p>
            <a:pPr>
              <a:lnSpc>
                <a:spcPts val="6936"/>
              </a:lnSpc>
            </a:pPr>
            <a:r>
              <a:rPr lang="en-US" sz="6400" dirty="0">
                <a:solidFill>
                  <a:srgbClr val="FFFFFF"/>
                </a:solidFill>
                <a:latin typeface="Atten Round New"/>
                <a:ea typeface="Atten Round New"/>
                <a:cs typeface="Atten Round New"/>
                <a:sym typeface="Atten Round New"/>
              </a:rPr>
              <a:t>Community Rail Education Network</a:t>
            </a:r>
          </a:p>
        </p:txBody>
      </p:sp>
      <p:sp>
        <p:nvSpPr>
          <p:cNvPr id="10" name="TextBox 10"/>
          <p:cNvSpPr txBox="1"/>
          <p:nvPr/>
        </p:nvSpPr>
        <p:spPr>
          <a:xfrm>
            <a:off x="242643" y="5670155"/>
            <a:ext cx="5334000" cy="962892"/>
          </a:xfrm>
          <a:prstGeom prst="rect">
            <a:avLst/>
          </a:prstGeom>
        </p:spPr>
        <p:txBody>
          <a:bodyPr wrap="square" lIns="0" tIns="0" rIns="0" bIns="0" rtlCol="0" anchor="t">
            <a:spAutoFit/>
          </a:bodyPr>
          <a:lstStyle/>
          <a:p>
            <a:pPr>
              <a:lnSpc>
                <a:spcPts val="3901"/>
              </a:lnSpc>
            </a:pPr>
            <a:r>
              <a:rPr lang="en-US" sz="3000" dirty="0">
                <a:solidFill>
                  <a:schemeClr val="bg1"/>
                </a:solidFill>
                <a:latin typeface="Atten New"/>
                <a:ea typeface="Atten New"/>
                <a:cs typeface="Atten New"/>
                <a:sym typeface="Atten New"/>
              </a:rPr>
              <a:t>Wednesday 16 September 2026</a:t>
            </a:r>
          </a:p>
        </p:txBody>
      </p:sp>
      <p:pic>
        <p:nvPicPr>
          <p:cNvPr id="7" name="Picture 6">
            <a:extLst>
              <a:ext uri="{FF2B5EF4-FFF2-40B4-BE49-F238E27FC236}">
                <a16:creationId xmlns:a16="http://schemas.microsoft.com/office/drawing/2014/main" id="{4DAD7125-8CB9-0543-282E-E5EE864BF10F}"/>
              </a:ext>
            </a:extLst>
          </p:cNvPr>
          <p:cNvPicPr>
            <a:picLocks noChangeAspect="1"/>
          </p:cNvPicPr>
          <p:nvPr/>
        </p:nvPicPr>
        <p:blipFill>
          <a:blip r:embed="rId4" cstate="print">
            <a:extLst>
              <a:ext uri="{28A0092B-C50C-407E-A947-70E740481C1C}">
                <a14:useLocalDpi xmlns:a14="http://schemas.microsoft.com/office/drawing/2010/main" val="0"/>
              </a:ext>
            </a:extLst>
          </a:blip>
          <a:srcRect b="2235"/>
          <a:stretch>
            <a:fillRect/>
          </a:stretch>
        </p:blipFill>
        <p:spPr>
          <a:xfrm>
            <a:off x="6858000" y="3381469"/>
            <a:ext cx="5334000" cy="347653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D4E06-4B51-831A-0580-EBA068D80A32}"/>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E2551C6D-A791-7EB7-2439-E6FCFA93FCC0}"/>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69E2631-30E5-AA5A-476C-FE6A2340B1BB}"/>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FC479916-D891-8114-ED39-04A60F20B257}"/>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E8F1E701-AC1F-CAE1-4886-0A5357B2FF9F}"/>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86439030-6628-36B6-0F21-29DC76035931}"/>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43225365-418D-EA7E-50D3-C65BE516BF04}"/>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6E7021CD-081F-E4D8-B0D5-AC280CCA879F}"/>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5F38C30-56DA-727B-B421-BE6BDBC87B26}"/>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1E2CD809-9299-FCEC-C6AD-21639D9F2C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pic>
        <p:nvPicPr>
          <p:cNvPr id="3" name="Picture 2">
            <a:extLst>
              <a:ext uri="{FF2B5EF4-FFF2-40B4-BE49-F238E27FC236}">
                <a16:creationId xmlns:a16="http://schemas.microsoft.com/office/drawing/2014/main" id="{0C2A6624-F06D-3037-113B-FFDF0B02038D}"/>
              </a:ext>
            </a:extLst>
          </p:cNvPr>
          <p:cNvPicPr>
            <a:picLocks noChangeAspect="1"/>
          </p:cNvPicPr>
          <p:nvPr/>
        </p:nvPicPr>
        <p:blipFill>
          <a:blip r:embed="rId3"/>
          <a:stretch>
            <a:fillRect/>
          </a:stretch>
        </p:blipFill>
        <p:spPr>
          <a:xfrm>
            <a:off x="453934" y="335393"/>
            <a:ext cx="6236020" cy="6020109"/>
          </a:xfrm>
          <a:prstGeom prst="rect">
            <a:avLst/>
          </a:prstGeom>
        </p:spPr>
      </p:pic>
    </p:spTree>
    <p:extLst>
      <p:ext uri="{BB962C8B-B14F-4D97-AF65-F5344CB8AC3E}">
        <p14:creationId xmlns:p14="http://schemas.microsoft.com/office/powerpoint/2010/main" val="3963478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6BAAC-5CD5-CEF2-F9FA-41A6B9202C6F}"/>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9ABA9F3-7A48-194C-8DEE-1A8DD4F45496}"/>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9657DAC-E734-DB20-1FAB-4E595E42C71E}"/>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E53DC4BE-7053-8EEB-1701-7646A0F87CFD}"/>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EEF9D220-C59E-D357-4E1D-6C842EF89D2E}"/>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718F2826-32B3-0C2E-77E0-6291223F1686}"/>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B5470E02-FB93-58B1-A8FC-00A83529E1C0}"/>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43959D6E-456C-45AD-491E-8F3F632CA8FE}"/>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3497117-0995-5F2D-E3A6-49BC261A763D}"/>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936F0DAC-FEEF-70E6-8D49-7AC1920B86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sp>
        <p:nvSpPr>
          <p:cNvPr id="10" name="TextBox 9">
            <a:extLst>
              <a:ext uri="{FF2B5EF4-FFF2-40B4-BE49-F238E27FC236}">
                <a16:creationId xmlns:a16="http://schemas.microsoft.com/office/drawing/2014/main" id="{CB072565-23E8-B09A-DF47-8B8A20343269}"/>
              </a:ext>
            </a:extLst>
          </p:cNvPr>
          <p:cNvSpPr txBox="1"/>
          <p:nvPr/>
        </p:nvSpPr>
        <p:spPr>
          <a:xfrm>
            <a:off x="307305" y="289583"/>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Network Rail Link</a:t>
            </a:r>
          </a:p>
        </p:txBody>
      </p:sp>
      <p:pic>
        <p:nvPicPr>
          <p:cNvPr id="5" name="Picture 4">
            <a:extLst>
              <a:ext uri="{FF2B5EF4-FFF2-40B4-BE49-F238E27FC236}">
                <a16:creationId xmlns:a16="http://schemas.microsoft.com/office/drawing/2014/main" id="{1341FE86-A6E5-C891-5642-77FD1FD6A254}"/>
              </a:ext>
            </a:extLst>
          </p:cNvPr>
          <p:cNvPicPr>
            <a:picLocks noChangeAspect="1"/>
          </p:cNvPicPr>
          <p:nvPr/>
        </p:nvPicPr>
        <p:blipFill>
          <a:blip r:embed="rId3"/>
          <a:stretch>
            <a:fillRect/>
          </a:stretch>
        </p:blipFill>
        <p:spPr>
          <a:xfrm>
            <a:off x="577567" y="1896188"/>
            <a:ext cx="9138036" cy="3869732"/>
          </a:xfrm>
          <a:prstGeom prst="rect">
            <a:avLst/>
          </a:prstGeom>
        </p:spPr>
      </p:pic>
    </p:spTree>
    <p:extLst>
      <p:ext uri="{BB962C8B-B14F-4D97-AF65-F5344CB8AC3E}">
        <p14:creationId xmlns:p14="http://schemas.microsoft.com/office/powerpoint/2010/main" val="834229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5ACD6-9415-CBED-AD9F-D9DFB7D5CF4D}"/>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3A41387-8D92-9944-8C20-5392573A693C}"/>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B827F0A-F6EE-BAA9-34F3-CDD6BF1959C5}"/>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76D9670E-7A26-07F0-C280-320F94FCFE14}"/>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7ED346D-DD71-0638-CF40-8215AD1429B2}"/>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5A3AD742-D55E-0273-38A4-A19F3248CF57}"/>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E64C151B-51CE-C5F5-06FE-CF5EB84B24C6}"/>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98BFAD4E-32DB-92CA-7B60-6E730816E7E0}"/>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6323BD-D9B3-D4D2-B579-FD38FFDEF0A4}"/>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EB3AD563-1B6C-ED03-A955-3E6970ED30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1676" y="5623637"/>
            <a:ext cx="1942229" cy="1234363"/>
          </a:xfrm>
          <a:prstGeom prst="rect">
            <a:avLst/>
          </a:prstGeom>
        </p:spPr>
      </p:pic>
      <p:sp>
        <p:nvSpPr>
          <p:cNvPr id="10" name="TextBox 9">
            <a:extLst>
              <a:ext uri="{FF2B5EF4-FFF2-40B4-BE49-F238E27FC236}">
                <a16:creationId xmlns:a16="http://schemas.microsoft.com/office/drawing/2014/main" id="{1D5059DF-9BD9-7701-0BCA-AA88A570B052}"/>
              </a:ext>
            </a:extLst>
          </p:cNvPr>
          <p:cNvSpPr txBox="1"/>
          <p:nvPr/>
        </p:nvSpPr>
        <p:spPr>
          <a:xfrm>
            <a:off x="307305" y="289583"/>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PSHE Curriculum Sept 2026 </a:t>
            </a:r>
          </a:p>
        </p:txBody>
      </p:sp>
      <p:sp>
        <p:nvSpPr>
          <p:cNvPr id="3" name="TextBox 2">
            <a:extLst>
              <a:ext uri="{FF2B5EF4-FFF2-40B4-BE49-F238E27FC236}">
                <a16:creationId xmlns:a16="http://schemas.microsoft.com/office/drawing/2014/main" id="{A0E199A2-7D0D-A2AB-AD70-332EC536143E}"/>
              </a:ext>
            </a:extLst>
          </p:cNvPr>
          <p:cNvSpPr txBox="1"/>
          <p:nvPr/>
        </p:nvSpPr>
        <p:spPr>
          <a:xfrm>
            <a:off x="307305" y="5930312"/>
            <a:ext cx="6094562" cy="369332"/>
          </a:xfrm>
          <a:prstGeom prst="rect">
            <a:avLst/>
          </a:prstGeom>
          <a:noFill/>
        </p:spPr>
        <p:txBody>
          <a:bodyPr wrap="square">
            <a:spAutoFit/>
          </a:bodyPr>
          <a:lstStyle/>
          <a:p>
            <a:r>
              <a:rPr lang="en-GB" dirty="0">
                <a:hlinkClick r:id="rId3"/>
              </a:rPr>
              <a:t>Programme of Study for PSHE education (KS1-5)</a:t>
            </a:r>
            <a:endParaRPr lang="en-GB" dirty="0"/>
          </a:p>
        </p:txBody>
      </p:sp>
      <p:sp>
        <p:nvSpPr>
          <p:cNvPr id="6" name="TextBox 5">
            <a:extLst>
              <a:ext uri="{FF2B5EF4-FFF2-40B4-BE49-F238E27FC236}">
                <a16:creationId xmlns:a16="http://schemas.microsoft.com/office/drawing/2014/main" id="{6482C74A-6E8A-3820-5A9A-EC67BD6F0BD8}"/>
              </a:ext>
            </a:extLst>
          </p:cNvPr>
          <p:cNvSpPr txBox="1"/>
          <p:nvPr/>
        </p:nvSpPr>
        <p:spPr>
          <a:xfrm>
            <a:off x="167155" y="717192"/>
            <a:ext cx="11713282" cy="5632311"/>
          </a:xfrm>
          <a:prstGeom prst="rect">
            <a:avLst/>
          </a:prstGeom>
          <a:noFill/>
        </p:spPr>
        <p:txBody>
          <a:bodyPr wrap="square">
            <a:spAutoFit/>
          </a:bodyPr>
          <a:lstStyle/>
          <a:p>
            <a:endParaRPr lang="en-GB" sz="1800" b="0" i="0" dirty="0">
              <a:solidFill>
                <a:schemeClr val="tx1"/>
              </a:solidFill>
              <a:effectLst/>
              <a:latin typeface="+mn-lt"/>
            </a:endParaRPr>
          </a:p>
          <a:p>
            <a:pPr marL="285750" indent="-285750">
              <a:buFont typeface="Arial" panose="020B0604020202020204" pitchFamily="34" charset="0"/>
              <a:buChar char="•"/>
            </a:pPr>
            <a:r>
              <a:rPr lang="en-GB" dirty="0"/>
              <a:t>T</a:t>
            </a:r>
            <a:r>
              <a:rPr lang="en-GB" sz="1800" b="0" i="0" dirty="0">
                <a:solidFill>
                  <a:schemeClr val="tx1"/>
                </a:solidFill>
                <a:effectLst/>
                <a:latin typeface="+mn-lt"/>
              </a:rPr>
              <a:t>here’s a greater focus on online safety and wellbeing. For example, pupils will learn about online financial harms such as gaming, video game monetisation, scams and fraud – as well as the reasons for age restrictions on online content such as gambling websites and social media.</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Within health education, there’s still an emphasis on helping pupils understand their bodies and the changes they might experience — and now, this includes learning the correct names for body parts (including genitalia). This reflects established best practice when it comes to giving children the knowledge and understanding they need to stay safe, including the ability to identify and report signs of abuse, while reducing stigma. </a:t>
            </a:r>
          </a:p>
          <a:p>
            <a:pPr marL="285750" indent="-285750">
              <a:buFont typeface="Arial" panose="020B0604020202020204" pitchFamily="34" charset="0"/>
              <a:buChar char="•"/>
            </a:pPr>
            <a:endParaRPr lang="en-GB" sz="1800" b="0" i="0" dirty="0">
              <a:solidFill>
                <a:schemeClr val="tx1"/>
              </a:solidFill>
              <a:effectLst/>
              <a:latin typeface="+mn-lt"/>
            </a:endParaRPr>
          </a:p>
          <a:p>
            <a:pPr marL="285750" indent="-285750">
              <a:buFont typeface="Arial" panose="020B0604020202020204" pitchFamily="34" charset="0"/>
              <a:buChar char="•"/>
            </a:pPr>
            <a:r>
              <a:rPr lang="en-GB" dirty="0"/>
              <a:t>Addition of ‘personal safety’ to the statutory content, with an emphasis on recognising and reducing risk, in the context of fire and travel safety — for example around water, roads and railways.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There’s new learning around change and loss, including bereavement; recognising that this can cause a range of feelings, and that everyone grieves differently. </a:t>
            </a:r>
          </a:p>
          <a:p>
            <a:pPr marL="285750" indent="-285750">
              <a:buFont typeface="Arial" panose="020B0604020202020204" pitchFamily="34" charset="0"/>
              <a:buChar char="•"/>
            </a:pPr>
            <a:endParaRPr lang="en-GB" sz="1800" b="0" i="0" dirty="0">
              <a:solidFill>
                <a:schemeClr val="tx1"/>
              </a:solidFill>
              <a:effectLst/>
              <a:latin typeface="+mn-lt"/>
            </a:endParaRPr>
          </a:p>
          <a:p>
            <a:pPr marL="285750" indent="-285750">
              <a:buFont typeface="Arial" panose="020B0604020202020204" pitchFamily="34" charset="0"/>
              <a:buChar char="•"/>
            </a:pPr>
            <a:r>
              <a:rPr lang="en-GB" dirty="0"/>
              <a:t>Within relationships education there’s new learning around communicating effectively, and developing the ability to be assertive and to express needs and boundaries.</a:t>
            </a:r>
            <a:endParaRPr lang="en-GB" sz="1800" b="0" i="0" dirty="0">
              <a:solidFill>
                <a:schemeClr val="tx1"/>
              </a:solidFill>
              <a:effectLst/>
              <a:latin typeface="+mn-lt"/>
            </a:endParaRPr>
          </a:p>
          <a:p>
            <a:pPr marL="285750" indent="-285750">
              <a:buFont typeface="Arial" panose="020B0604020202020204" pitchFamily="34" charset="0"/>
              <a:buChar char="•"/>
            </a:pPr>
            <a:endParaRPr lang="en-GB" sz="1800" b="0" i="0" dirty="0">
              <a:solidFill>
                <a:schemeClr val="tx1"/>
              </a:solidFill>
              <a:effectLst/>
              <a:latin typeface="+mn-lt"/>
            </a:endParaRPr>
          </a:p>
          <a:p>
            <a:pPr marL="285750" indent="-285750">
              <a:buFont typeface="Arial" panose="020B0604020202020204" pitchFamily="34" charset="0"/>
              <a:buChar char="•"/>
            </a:pPr>
            <a:endParaRPr lang="en-GB" dirty="0"/>
          </a:p>
        </p:txBody>
      </p:sp>
      <p:sp>
        <p:nvSpPr>
          <p:cNvPr id="14" name="TextBox 13">
            <a:extLst>
              <a:ext uri="{FF2B5EF4-FFF2-40B4-BE49-F238E27FC236}">
                <a16:creationId xmlns:a16="http://schemas.microsoft.com/office/drawing/2014/main" id="{969621C3-DB4E-3335-D76D-1FC286D0CD45}"/>
              </a:ext>
            </a:extLst>
          </p:cNvPr>
          <p:cNvSpPr txBox="1"/>
          <p:nvPr/>
        </p:nvSpPr>
        <p:spPr>
          <a:xfrm>
            <a:off x="8793309" y="225838"/>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Primary</a:t>
            </a:r>
          </a:p>
        </p:txBody>
      </p:sp>
    </p:spTree>
    <p:extLst>
      <p:ext uri="{BB962C8B-B14F-4D97-AF65-F5344CB8AC3E}">
        <p14:creationId xmlns:p14="http://schemas.microsoft.com/office/powerpoint/2010/main" val="1486054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732AC-A300-1C90-DEE4-83C34B6DBA40}"/>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0A379BC-33D5-8C7F-B3DD-6C9D1B0AC365}"/>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3909FF3-7FF0-6B07-8EFB-1836A6E4C363}"/>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9B66B673-7680-A931-3EBB-076E1EA08EA3}"/>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41D1A87-5039-35B3-8B87-FC96CB2A0751}"/>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67F39E5D-3DD2-F437-64EA-292F284F0584}"/>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36DB0C27-5CA3-847F-9D52-E272FF5F9931}"/>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E1FB6F76-C962-6242-5D22-746ACB9F2B3E}"/>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970E355-1814-E401-C1EC-4D84FE123EC8}"/>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F458A65A-EC01-706C-5E08-4417565F84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71676" y="5623637"/>
            <a:ext cx="1942229" cy="1234363"/>
          </a:xfrm>
          <a:prstGeom prst="rect">
            <a:avLst/>
          </a:prstGeom>
        </p:spPr>
      </p:pic>
      <p:sp>
        <p:nvSpPr>
          <p:cNvPr id="10" name="TextBox 9">
            <a:extLst>
              <a:ext uri="{FF2B5EF4-FFF2-40B4-BE49-F238E27FC236}">
                <a16:creationId xmlns:a16="http://schemas.microsoft.com/office/drawing/2014/main" id="{5D684DB3-084C-7A9C-B0AC-3E0689750E6A}"/>
              </a:ext>
            </a:extLst>
          </p:cNvPr>
          <p:cNvSpPr txBox="1"/>
          <p:nvPr/>
        </p:nvSpPr>
        <p:spPr>
          <a:xfrm>
            <a:off x="307305" y="289583"/>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PSHE Curriculum Sept 2026 </a:t>
            </a:r>
          </a:p>
        </p:txBody>
      </p:sp>
      <p:sp>
        <p:nvSpPr>
          <p:cNvPr id="3" name="TextBox 2">
            <a:extLst>
              <a:ext uri="{FF2B5EF4-FFF2-40B4-BE49-F238E27FC236}">
                <a16:creationId xmlns:a16="http://schemas.microsoft.com/office/drawing/2014/main" id="{04C4C280-EAC4-A06F-507C-1621705C804F}"/>
              </a:ext>
            </a:extLst>
          </p:cNvPr>
          <p:cNvSpPr txBox="1"/>
          <p:nvPr/>
        </p:nvSpPr>
        <p:spPr>
          <a:xfrm>
            <a:off x="307305" y="5930312"/>
            <a:ext cx="6094562" cy="369332"/>
          </a:xfrm>
          <a:prstGeom prst="rect">
            <a:avLst/>
          </a:prstGeom>
          <a:noFill/>
        </p:spPr>
        <p:txBody>
          <a:bodyPr wrap="square">
            <a:spAutoFit/>
          </a:bodyPr>
          <a:lstStyle/>
          <a:p>
            <a:r>
              <a:rPr lang="en-GB" dirty="0">
                <a:hlinkClick r:id="rId3"/>
              </a:rPr>
              <a:t>Programme of Study for PSHE education (KS1-5)</a:t>
            </a:r>
            <a:endParaRPr lang="en-GB" dirty="0"/>
          </a:p>
        </p:txBody>
      </p:sp>
      <p:sp>
        <p:nvSpPr>
          <p:cNvPr id="6" name="TextBox 5">
            <a:extLst>
              <a:ext uri="{FF2B5EF4-FFF2-40B4-BE49-F238E27FC236}">
                <a16:creationId xmlns:a16="http://schemas.microsoft.com/office/drawing/2014/main" id="{6012A1B2-42AA-3624-CD3E-C64BA5204C2E}"/>
              </a:ext>
            </a:extLst>
          </p:cNvPr>
          <p:cNvSpPr txBox="1"/>
          <p:nvPr/>
        </p:nvSpPr>
        <p:spPr>
          <a:xfrm>
            <a:off x="142534" y="874933"/>
            <a:ext cx="11713282" cy="4801314"/>
          </a:xfrm>
          <a:prstGeom prst="rect">
            <a:avLst/>
          </a:prstGeom>
          <a:noFill/>
        </p:spPr>
        <p:txBody>
          <a:bodyPr wrap="square">
            <a:spAutoFit/>
          </a:bodyPr>
          <a:lstStyle/>
          <a:p>
            <a:endParaRPr lang="en-GB" sz="1800" b="0" i="0" dirty="0">
              <a:solidFill>
                <a:schemeClr val="tx1"/>
              </a:solidFill>
              <a:effectLst/>
              <a:latin typeface="+mn-lt"/>
            </a:endParaRPr>
          </a:p>
          <a:p>
            <a:pPr marL="285750" indent="-285750">
              <a:buFont typeface="Arial" panose="020B0604020202020204" pitchFamily="34" charset="0"/>
              <a:buChar char="•"/>
            </a:pPr>
            <a:r>
              <a:rPr lang="en-GB" dirty="0"/>
              <a:t>PSHE is about children’s real lives and to keep up with new and emerging issues young people are exposed to. This includes several references to 'AI literacy' and 'deepfake images' specifically at secondary. </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There’s also a much greater focus on tackling misogyny, incel culture and their influence on attitudes towards women and girls and how they negatively affect boys and young men, as well as the harmful nature of pornography.</a:t>
            </a:r>
          </a:p>
          <a:p>
            <a:pPr marL="285750" indent="-285750">
              <a:buFont typeface="Arial" panose="020B0604020202020204" pitchFamily="34" charset="0"/>
              <a:buChar char="•"/>
            </a:pPr>
            <a:endParaRPr lang="en-GB" sz="1800" b="0" i="0" dirty="0">
              <a:solidFill>
                <a:schemeClr val="tx1"/>
              </a:solidFill>
              <a:effectLst/>
              <a:latin typeface="+mn-lt"/>
            </a:endParaRPr>
          </a:p>
          <a:p>
            <a:pPr marL="285750" indent="-285750">
              <a:buFont typeface="Arial" panose="020B0604020202020204" pitchFamily="34" charset="0"/>
              <a:buChar char="•"/>
            </a:pPr>
            <a:r>
              <a:rPr lang="en-GB" dirty="0"/>
              <a:t>For both primary and secondary, we see the inclusion of personal safety, which now includes fire safety and travel safety — for example around water, roads and railways. At secondary, young people will also have the opportunity to learn about knife crime and conflict resolution.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At secondary level, pupils will learn more about menstrual and gynaecological health, including endometriosis and menopause. And there is greater emphasis on building skills to access healthcare services and professionals.</a:t>
            </a:r>
          </a:p>
          <a:p>
            <a:pPr marL="285750" indent="-285750">
              <a:buFont typeface="Arial" panose="020B0604020202020204" pitchFamily="34" charset="0"/>
              <a:buChar char="•"/>
            </a:pPr>
            <a:endParaRPr lang="en-GB" sz="1800" b="0" i="0" dirty="0">
              <a:solidFill>
                <a:schemeClr val="tx1"/>
              </a:solidFill>
              <a:effectLst/>
              <a:latin typeface="+mn-lt"/>
            </a:endParaRPr>
          </a:p>
          <a:p>
            <a:pPr marL="285750" indent="-285750">
              <a:buFont typeface="Arial" panose="020B0604020202020204" pitchFamily="34" charset="0"/>
              <a:buChar char="•"/>
            </a:pPr>
            <a:r>
              <a:rPr lang="en-GB" dirty="0"/>
              <a:t> A more considered language around mental health, and there’s also a recognition of financial exploitation and its impact on safeguarding — including a requirement to cover scams, fraud, extortion and ‘sextortion’.</a:t>
            </a:r>
            <a:endParaRPr lang="en-GB" sz="1800" b="0" i="0" dirty="0">
              <a:solidFill>
                <a:schemeClr val="tx1"/>
              </a:solidFill>
              <a:effectLst/>
              <a:latin typeface="+mn-lt"/>
            </a:endParaRPr>
          </a:p>
          <a:p>
            <a:pPr marL="285750" indent="-285750">
              <a:buFont typeface="Arial" panose="020B0604020202020204" pitchFamily="34" charset="0"/>
              <a:buChar char="•"/>
            </a:pPr>
            <a:endParaRPr lang="en-GB" dirty="0"/>
          </a:p>
        </p:txBody>
      </p:sp>
      <p:sp>
        <p:nvSpPr>
          <p:cNvPr id="14" name="TextBox 13">
            <a:extLst>
              <a:ext uri="{FF2B5EF4-FFF2-40B4-BE49-F238E27FC236}">
                <a16:creationId xmlns:a16="http://schemas.microsoft.com/office/drawing/2014/main" id="{5374988D-B4DA-C9A0-D6A9-AA46D01ED955}"/>
              </a:ext>
            </a:extLst>
          </p:cNvPr>
          <p:cNvSpPr txBox="1"/>
          <p:nvPr/>
        </p:nvSpPr>
        <p:spPr>
          <a:xfrm>
            <a:off x="8793309" y="225838"/>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Secondary</a:t>
            </a:r>
          </a:p>
        </p:txBody>
      </p:sp>
    </p:spTree>
    <p:extLst>
      <p:ext uri="{BB962C8B-B14F-4D97-AF65-F5344CB8AC3E}">
        <p14:creationId xmlns:p14="http://schemas.microsoft.com/office/powerpoint/2010/main" val="1547666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87676-CB74-F4D4-4B2F-94C65A4D2D36}"/>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9CDCB25-FD3C-289C-28DF-10F9FCE85449}"/>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3C1A034-4CB5-29DB-6B17-E9BD8980F78E}"/>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ADE40A85-4D84-B19E-F47F-39C4C36CE342}"/>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604645DE-4731-AA5F-BF52-90313AA9D526}"/>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5833DE91-753A-C245-1E4F-4312A6BF0EB6}"/>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017A272A-A362-206F-EEA8-7B2A52A83B59}"/>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995AA94C-4BEE-6028-994C-9D5AEFCB6343}"/>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4F3608B-6AAD-C6A9-0E2A-BB814C0DEAF3}"/>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FD70432D-3F96-08EB-F645-A401400AFC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sp>
        <p:nvSpPr>
          <p:cNvPr id="4" name="TextBox 3">
            <a:extLst>
              <a:ext uri="{FF2B5EF4-FFF2-40B4-BE49-F238E27FC236}">
                <a16:creationId xmlns:a16="http://schemas.microsoft.com/office/drawing/2014/main" id="{2C4DBBD5-0BB4-3C82-66B7-E35259ABC211}"/>
              </a:ext>
            </a:extLst>
          </p:cNvPr>
          <p:cNvSpPr txBox="1"/>
          <p:nvPr/>
        </p:nvSpPr>
        <p:spPr>
          <a:xfrm>
            <a:off x="459356" y="1534804"/>
            <a:ext cx="6390856" cy="3139321"/>
          </a:xfrm>
          <a:prstGeom prst="rect">
            <a:avLst/>
          </a:prstGeom>
          <a:noFill/>
        </p:spPr>
        <p:txBody>
          <a:bodyPr wrap="square">
            <a:spAutoFit/>
          </a:bodyPr>
          <a:lstStyle/>
          <a:p>
            <a:pPr marL="285750" indent="-285750">
              <a:buFont typeface="Arial" panose="020B0604020202020204" pitchFamily="34" charset="0"/>
              <a:buChar char="•"/>
            </a:pPr>
            <a:r>
              <a:rPr lang="en-GB" sz="1800" dirty="0"/>
              <a:t>Schools have contact with a very large proportion of the community, working with a school also connects you to this community (e.g. Newsletters, parents’ evening, social media)</a:t>
            </a:r>
            <a:endParaRPr lang="en-GB" sz="1800" b="0" i="0" dirty="0">
              <a:solidFill>
                <a:schemeClr val="tx1"/>
              </a:solidFill>
              <a:effectLst/>
              <a:latin typeface="+mn-lt"/>
            </a:endParaRP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t>Anti-social behaviour at stations – visiting a school gives the station a face</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dirty="0"/>
              <a:t>Other Community Rail engagement – </a:t>
            </a:r>
            <a:r>
              <a:rPr lang="en-GB" dirty="0" err="1"/>
              <a:t>eg</a:t>
            </a:r>
            <a:r>
              <a:rPr lang="en-GB" dirty="0"/>
              <a:t> rail confidence trips, art projects</a:t>
            </a:r>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endParaRPr lang="en-GB" sz="1800" dirty="0"/>
          </a:p>
        </p:txBody>
      </p:sp>
      <p:sp>
        <p:nvSpPr>
          <p:cNvPr id="6" name="TextBox 5">
            <a:extLst>
              <a:ext uri="{FF2B5EF4-FFF2-40B4-BE49-F238E27FC236}">
                <a16:creationId xmlns:a16="http://schemas.microsoft.com/office/drawing/2014/main" id="{7EA95EE2-BF33-D97A-1D1A-E3F24CAE96E5}"/>
              </a:ext>
            </a:extLst>
          </p:cNvPr>
          <p:cNvSpPr txBox="1"/>
          <p:nvPr/>
        </p:nvSpPr>
        <p:spPr>
          <a:xfrm>
            <a:off x="307305" y="289583"/>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 The wider benefit to CRPs</a:t>
            </a:r>
          </a:p>
        </p:txBody>
      </p:sp>
      <p:pic>
        <p:nvPicPr>
          <p:cNvPr id="10" name="Picture 9" descr="Conference 4">
            <a:extLst>
              <a:ext uri="{FF2B5EF4-FFF2-40B4-BE49-F238E27FC236}">
                <a16:creationId xmlns:a16="http://schemas.microsoft.com/office/drawing/2014/main" id="{E1F54B02-447F-F73B-F2AB-1F9A4C850097}"/>
              </a:ext>
            </a:extLst>
          </p:cNvPr>
          <p:cNvPicPr>
            <a:picLocks noChangeAspect="1"/>
          </p:cNvPicPr>
          <p:nvPr/>
        </p:nvPicPr>
        <p:blipFill>
          <a:blip r:embed="rId3"/>
          <a:stretch>
            <a:fillRect/>
          </a:stretch>
        </p:blipFill>
        <p:spPr>
          <a:xfrm>
            <a:off x="7618205" y="1396893"/>
            <a:ext cx="3657600" cy="2743200"/>
          </a:xfrm>
          <a:prstGeom prst="rect">
            <a:avLst/>
          </a:prstGeom>
        </p:spPr>
      </p:pic>
    </p:spTree>
    <p:extLst>
      <p:ext uri="{BB962C8B-B14F-4D97-AF65-F5344CB8AC3E}">
        <p14:creationId xmlns:p14="http://schemas.microsoft.com/office/powerpoint/2010/main" val="866315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1070D-BE73-7CDC-EE2C-A01549E37631}"/>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A77C64C-8B70-F7E5-CCBE-2771239FD983}"/>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4EB6DF6-D175-F990-41A3-FE61FF01AC82}"/>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F4550FCD-EECE-C475-3651-C7A85DA5A7E1}"/>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9B8B07AC-322A-33E5-2940-4AC97C4469F7}"/>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9B0DB143-8C2C-BC08-5CDC-2DC975582C46}"/>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FF8E7775-D120-BE87-DF1B-21C1F3127130}"/>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EFAEDD51-856C-76C8-4331-DD2E19A1B184}"/>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B7BBA8C-00A3-EE67-9280-0F87E72A69B8}"/>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CF84948D-E854-8517-DBE3-9BED9ABE9A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sp>
        <p:nvSpPr>
          <p:cNvPr id="6" name="TextBox 5">
            <a:extLst>
              <a:ext uri="{FF2B5EF4-FFF2-40B4-BE49-F238E27FC236}">
                <a16:creationId xmlns:a16="http://schemas.microsoft.com/office/drawing/2014/main" id="{4684FE7F-473E-1DFA-96F3-33DB687CC721}"/>
              </a:ext>
            </a:extLst>
          </p:cNvPr>
          <p:cNvSpPr txBox="1"/>
          <p:nvPr/>
        </p:nvSpPr>
        <p:spPr>
          <a:xfrm>
            <a:off x="307305" y="289583"/>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 Resources</a:t>
            </a:r>
          </a:p>
        </p:txBody>
      </p:sp>
      <p:pic>
        <p:nvPicPr>
          <p:cNvPr id="3" name="Picture 2">
            <a:extLst>
              <a:ext uri="{FF2B5EF4-FFF2-40B4-BE49-F238E27FC236}">
                <a16:creationId xmlns:a16="http://schemas.microsoft.com/office/drawing/2014/main" id="{B6465026-23B4-4DE7-5783-8338F6423850}"/>
              </a:ext>
            </a:extLst>
          </p:cNvPr>
          <p:cNvPicPr>
            <a:picLocks noChangeAspect="1"/>
          </p:cNvPicPr>
          <p:nvPr/>
        </p:nvPicPr>
        <p:blipFill>
          <a:blip r:embed="rId3"/>
          <a:stretch>
            <a:fillRect/>
          </a:stretch>
        </p:blipFill>
        <p:spPr>
          <a:xfrm>
            <a:off x="307305" y="1380228"/>
            <a:ext cx="2905265" cy="2558713"/>
          </a:xfrm>
          <a:prstGeom prst="rect">
            <a:avLst/>
          </a:prstGeom>
        </p:spPr>
      </p:pic>
      <p:sp>
        <p:nvSpPr>
          <p:cNvPr id="18" name="TextBox 17">
            <a:extLst>
              <a:ext uri="{FF2B5EF4-FFF2-40B4-BE49-F238E27FC236}">
                <a16:creationId xmlns:a16="http://schemas.microsoft.com/office/drawing/2014/main" id="{BA041985-F4DF-6AE4-77D3-3B61CCE22065}"/>
              </a:ext>
            </a:extLst>
          </p:cNvPr>
          <p:cNvSpPr txBox="1"/>
          <p:nvPr/>
        </p:nvSpPr>
        <p:spPr>
          <a:xfrm>
            <a:off x="3281351" y="3410861"/>
            <a:ext cx="6094562" cy="276999"/>
          </a:xfrm>
          <a:prstGeom prst="rect">
            <a:avLst/>
          </a:prstGeom>
          <a:noFill/>
        </p:spPr>
        <p:txBody>
          <a:bodyPr wrap="square">
            <a:spAutoFit/>
          </a:bodyPr>
          <a:lstStyle/>
          <a:p>
            <a:r>
              <a:rPr lang="en-GB" sz="1200" dirty="0">
                <a:hlinkClick r:id="rId4"/>
              </a:rPr>
              <a:t>Rail Safety Week 2025 - Primary Assembly - Platform</a:t>
            </a:r>
            <a:endParaRPr lang="en-GB" sz="1200" dirty="0"/>
          </a:p>
        </p:txBody>
      </p:sp>
      <p:pic>
        <p:nvPicPr>
          <p:cNvPr id="23" name="Picture 22">
            <a:extLst>
              <a:ext uri="{FF2B5EF4-FFF2-40B4-BE49-F238E27FC236}">
                <a16:creationId xmlns:a16="http://schemas.microsoft.com/office/drawing/2014/main" id="{21B5753A-D917-6AB0-4D1B-AECBDC23A36E}"/>
              </a:ext>
            </a:extLst>
          </p:cNvPr>
          <p:cNvPicPr>
            <a:picLocks noChangeAspect="1"/>
          </p:cNvPicPr>
          <p:nvPr/>
        </p:nvPicPr>
        <p:blipFill>
          <a:blip r:embed="rId5"/>
          <a:stretch>
            <a:fillRect/>
          </a:stretch>
        </p:blipFill>
        <p:spPr>
          <a:xfrm>
            <a:off x="8098029" y="289583"/>
            <a:ext cx="3245017" cy="2686188"/>
          </a:xfrm>
          <a:prstGeom prst="rect">
            <a:avLst/>
          </a:prstGeom>
        </p:spPr>
      </p:pic>
      <p:sp>
        <p:nvSpPr>
          <p:cNvPr id="25" name="TextBox 24">
            <a:extLst>
              <a:ext uri="{FF2B5EF4-FFF2-40B4-BE49-F238E27FC236}">
                <a16:creationId xmlns:a16="http://schemas.microsoft.com/office/drawing/2014/main" id="{A9C761FD-3A32-0423-F38D-95E31B7DB284}"/>
              </a:ext>
            </a:extLst>
          </p:cNvPr>
          <p:cNvSpPr txBox="1"/>
          <p:nvPr/>
        </p:nvSpPr>
        <p:spPr>
          <a:xfrm>
            <a:off x="7981591" y="3043840"/>
            <a:ext cx="6094562" cy="276999"/>
          </a:xfrm>
          <a:prstGeom prst="rect">
            <a:avLst/>
          </a:prstGeom>
          <a:noFill/>
        </p:spPr>
        <p:txBody>
          <a:bodyPr wrap="square">
            <a:spAutoFit/>
          </a:bodyPr>
          <a:lstStyle/>
          <a:p>
            <a:r>
              <a:rPr lang="en-GB" sz="1200" dirty="0">
                <a:hlinkClick r:id="rId6"/>
              </a:rPr>
              <a:t>Network Rail Safety campaign videos - YouTube</a:t>
            </a:r>
            <a:endParaRPr lang="en-GB" sz="1200" dirty="0"/>
          </a:p>
        </p:txBody>
      </p:sp>
      <p:pic>
        <p:nvPicPr>
          <p:cNvPr id="27" name="Picture 26">
            <a:extLst>
              <a:ext uri="{FF2B5EF4-FFF2-40B4-BE49-F238E27FC236}">
                <a16:creationId xmlns:a16="http://schemas.microsoft.com/office/drawing/2014/main" id="{67F7DEAC-7590-26F7-3A0B-F50C4BE2AF16}"/>
              </a:ext>
            </a:extLst>
          </p:cNvPr>
          <p:cNvPicPr>
            <a:picLocks noChangeAspect="1"/>
          </p:cNvPicPr>
          <p:nvPr/>
        </p:nvPicPr>
        <p:blipFill>
          <a:blip r:embed="rId7"/>
          <a:stretch>
            <a:fillRect/>
          </a:stretch>
        </p:blipFill>
        <p:spPr>
          <a:xfrm>
            <a:off x="5988710" y="4112401"/>
            <a:ext cx="3151780" cy="2071409"/>
          </a:xfrm>
          <a:prstGeom prst="rect">
            <a:avLst/>
          </a:prstGeom>
        </p:spPr>
      </p:pic>
      <p:sp>
        <p:nvSpPr>
          <p:cNvPr id="29" name="TextBox 28">
            <a:extLst>
              <a:ext uri="{FF2B5EF4-FFF2-40B4-BE49-F238E27FC236}">
                <a16:creationId xmlns:a16="http://schemas.microsoft.com/office/drawing/2014/main" id="{A4745B6A-71D9-46C5-4D70-F0DEBAAEF09B}"/>
              </a:ext>
            </a:extLst>
          </p:cNvPr>
          <p:cNvSpPr txBox="1"/>
          <p:nvPr/>
        </p:nvSpPr>
        <p:spPr>
          <a:xfrm>
            <a:off x="9795730" y="4518669"/>
            <a:ext cx="7039992" cy="276999"/>
          </a:xfrm>
          <a:prstGeom prst="rect">
            <a:avLst/>
          </a:prstGeom>
          <a:noFill/>
        </p:spPr>
        <p:txBody>
          <a:bodyPr wrap="square">
            <a:spAutoFit/>
          </a:bodyPr>
          <a:lstStyle/>
          <a:p>
            <a:r>
              <a:rPr lang="en-GB" sz="1200">
                <a:hlinkClick r:id="rId8"/>
              </a:rPr>
              <a:t>Home New - Switched On!</a:t>
            </a:r>
            <a:endParaRPr lang="en-GB" sz="1200" dirty="0"/>
          </a:p>
        </p:txBody>
      </p:sp>
      <p:pic>
        <p:nvPicPr>
          <p:cNvPr id="31" name="Picture 30">
            <a:extLst>
              <a:ext uri="{FF2B5EF4-FFF2-40B4-BE49-F238E27FC236}">
                <a16:creationId xmlns:a16="http://schemas.microsoft.com/office/drawing/2014/main" id="{329CA2E2-A548-97F2-ED88-C39D8460A1D7}"/>
              </a:ext>
            </a:extLst>
          </p:cNvPr>
          <p:cNvPicPr>
            <a:picLocks noChangeAspect="1"/>
          </p:cNvPicPr>
          <p:nvPr/>
        </p:nvPicPr>
        <p:blipFill>
          <a:blip r:embed="rId9"/>
          <a:stretch>
            <a:fillRect/>
          </a:stretch>
        </p:blipFill>
        <p:spPr>
          <a:xfrm>
            <a:off x="4448470" y="282019"/>
            <a:ext cx="2041606" cy="1838639"/>
          </a:xfrm>
          <a:prstGeom prst="rect">
            <a:avLst/>
          </a:prstGeom>
        </p:spPr>
      </p:pic>
      <p:sp>
        <p:nvSpPr>
          <p:cNvPr id="33" name="TextBox 32">
            <a:extLst>
              <a:ext uri="{FF2B5EF4-FFF2-40B4-BE49-F238E27FC236}">
                <a16:creationId xmlns:a16="http://schemas.microsoft.com/office/drawing/2014/main" id="{73862F45-5695-CBBC-7B54-E6FA5CCEE1B1}"/>
              </a:ext>
            </a:extLst>
          </p:cNvPr>
          <p:cNvSpPr txBox="1"/>
          <p:nvPr/>
        </p:nvSpPr>
        <p:spPr>
          <a:xfrm>
            <a:off x="4381130" y="2213918"/>
            <a:ext cx="7039992" cy="276999"/>
          </a:xfrm>
          <a:prstGeom prst="rect">
            <a:avLst/>
          </a:prstGeom>
          <a:noFill/>
        </p:spPr>
        <p:txBody>
          <a:bodyPr wrap="square">
            <a:spAutoFit/>
          </a:bodyPr>
          <a:lstStyle/>
          <a:p>
            <a:r>
              <a:rPr lang="en-GB" sz="1200" dirty="0">
                <a:hlinkClick r:id="rId10"/>
              </a:rPr>
              <a:t>Arlo's Adventures - There and Back</a:t>
            </a:r>
            <a:endParaRPr lang="en-GB" sz="1200" dirty="0"/>
          </a:p>
        </p:txBody>
      </p:sp>
      <p:sp>
        <p:nvSpPr>
          <p:cNvPr id="34" name="TextBox 33">
            <a:extLst>
              <a:ext uri="{FF2B5EF4-FFF2-40B4-BE49-F238E27FC236}">
                <a16:creationId xmlns:a16="http://schemas.microsoft.com/office/drawing/2014/main" id="{2C30688D-8580-A729-5628-95C6CFA75B7C}"/>
              </a:ext>
            </a:extLst>
          </p:cNvPr>
          <p:cNvSpPr txBox="1"/>
          <p:nvPr/>
        </p:nvSpPr>
        <p:spPr>
          <a:xfrm>
            <a:off x="213064" y="6101263"/>
            <a:ext cx="1619611" cy="276999"/>
          </a:xfrm>
          <a:prstGeom prst="rect">
            <a:avLst/>
          </a:prstGeom>
          <a:noFill/>
        </p:spPr>
        <p:txBody>
          <a:bodyPr wrap="none" rtlCol="0">
            <a:spAutoFit/>
          </a:bodyPr>
          <a:lstStyle/>
          <a:p>
            <a:r>
              <a:rPr lang="en-GB" sz="1200" dirty="0">
                <a:hlinkClick r:id="rId11"/>
              </a:rPr>
              <a:t>All-Aboard-Booklet.pdf</a:t>
            </a:r>
            <a:endParaRPr lang="en-GB" sz="1200" dirty="0"/>
          </a:p>
        </p:txBody>
      </p:sp>
      <p:pic>
        <p:nvPicPr>
          <p:cNvPr id="36" name="Picture 35">
            <a:extLst>
              <a:ext uri="{FF2B5EF4-FFF2-40B4-BE49-F238E27FC236}">
                <a16:creationId xmlns:a16="http://schemas.microsoft.com/office/drawing/2014/main" id="{3CC5E63F-FD68-2BDC-FE71-9D4B3D366E4A}"/>
              </a:ext>
            </a:extLst>
          </p:cNvPr>
          <p:cNvPicPr>
            <a:picLocks noChangeAspect="1"/>
          </p:cNvPicPr>
          <p:nvPr/>
        </p:nvPicPr>
        <p:blipFill>
          <a:blip r:embed="rId12"/>
          <a:stretch>
            <a:fillRect/>
          </a:stretch>
        </p:blipFill>
        <p:spPr>
          <a:xfrm>
            <a:off x="2059600" y="4161014"/>
            <a:ext cx="3193741" cy="2277546"/>
          </a:xfrm>
          <a:prstGeom prst="rect">
            <a:avLst/>
          </a:prstGeom>
        </p:spPr>
      </p:pic>
    </p:spTree>
    <p:extLst>
      <p:ext uri="{BB962C8B-B14F-4D97-AF65-F5344CB8AC3E}">
        <p14:creationId xmlns:p14="http://schemas.microsoft.com/office/powerpoint/2010/main" val="4283318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9918A-6BCC-D41B-8E9E-0F71E24050D4}"/>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B71F66C-3CB3-C4AE-2BFF-DFF25D937D16}"/>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1547CE3-9930-AB63-02BE-C4F4193C9A21}"/>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B714D7F-CC27-93A4-00BC-AF0572FF4676}"/>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9A73B74E-DA61-5989-7EC0-F7C7DE08EDC6}"/>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D4C61464-E6B2-9072-0857-CA2544BB125B}"/>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1C9CD33C-944A-1835-474C-4FFFC38E4363}"/>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B0A4359C-1A7D-DB42-9ABE-265E50A88555}"/>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5DB141C4-4969-88D1-6EFB-0D4AAB0EFE19}"/>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7D688C21-421F-0094-BD99-5D2C19135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sp>
        <p:nvSpPr>
          <p:cNvPr id="6" name="TextBox 5">
            <a:extLst>
              <a:ext uri="{FF2B5EF4-FFF2-40B4-BE49-F238E27FC236}">
                <a16:creationId xmlns:a16="http://schemas.microsoft.com/office/drawing/2014/main" id="{9DA9ABAB-E1A6-83FC-B6FF-62EC6946E154}"/>
              </a:ext>
            </a:extLst>
          </p:cNvPr>
          <p:cNvSpPr txBox="1"/>
          <p:nvPr/>
        </p:nvSpPr>
        <p:spPr>
          <a:xfrm>
            <a:off x="307305" y="289583"/>
            <a:ext cx="6182772" cy="1200329"/>
          </a:xfrm>
          <a:prstGeom prst="rect">
            <a:avLst/>
          </a:prstGeom>
          <a:noFill/>
        </p:spPr>
        <p:txBody>
          <a:bodyPr wrap="square" rtlCol="0">
            <a:spAutoFit/>
          </a:bodyPr>
          <a:lstStyle/>
          <a:p>
            <a:r>
              <a:rPr lang="en-GB" sz="3600" dirty="0">
                <a:solidFill>
                  <a:srgbClr val="003DAD"/>
                </a:solidFill>
                <a:latin typeface="Myriad Pro" panose="020B0503030403020204" pitchFamily="34" charset="0"/>
              </a:rPr>
              <a:t> Top Tips for reaching out to schools</a:t>
            </a:r>
          </a:p>
        </p:txBody>
      </p:sp>
      <p:sp>
        <p:nvSpPr>
          <p:cNvPr id="4" name="TextBox 3">
            <a:extLst>
              <a:ext uri="{FF2B5EF4-FFF2-40B4-BE49-F238E27FC236}">
                <a16:creationId xmlns:a16="http://schemas.microsoft.com/office/drawing/2014/main" id="{3A322365-0EF3-9476-08FC-744716B44DD8}"/>
              </a:ext>
            </a:extLst>
          </p:cNvPr>
          <p:cNvSpPr txBox="1"/>
          <p:nvPr/>
        </p:nvSpPr>
        <p:spPr>
          <a:xfrm>
            <a:off x="307305" y="1913362"/>
            <a:ext cx="11510779" cy="5442516"/>
          </a:xfrm>
          <a:prstGeom prst="rect">
            <a:avLst/>
          </a:prstGeom>
          <a:noFill/>
        </p:spPr>
        <p:txBody>
          <a:bodyPr wrap="square">
            <a:spAutoFit/>
          </a:bodyPr>
          <a:lstStyle/>
          <a:p>
            <a:pPr marL="285750" lvl="0" indent="-285750">
              <a:lnSpc>
                <a:spcPct val="100000"/>
              </a:lnSpc>
              <a:spcAft>
                <a:spcPts val="800"/>
              </a:spcAft>
              <a:buFont typeface="Arial" panose="020B0604020202020204" pitchFamily="34" charset="0"/>
              <a:buChar char="•"/>
            </a:pPr>
            <a:r>
              <a:rPr lang="en-GB" sz="1800" dirty="0">
                <a:effectLst/>
                <a:latin typeface="+mn-lt"/>
                <a:ea typeface="Calibri" panose="020F0502020204030204" pitchFamily="34" charset="0"/>
                <a:cs typeface="Times New Roman" panose="02020603050405020304" pitchFamily="18" charset="0"/>
              </a:rPr>
              <a:t>When emailing schools – write who the email is for in the subject header – </a:t>
            </a:r>
            <a:r>
              <a:rPr lang="en-GB" sz="1800" dirty="0" err="1">
                <a:effectLst/>
                <a:latin typeface="+mn-lt"/>
                <a:ea typeface="Calibri" panose="020F0502020204030204" pitchFamily="34" charset="0"/>
                <a:cs typeface="Times New Roman" panose="02020603050405020304" pitchFamily="18" charset="0"/>
              </a:rPr>
              <a:t>eg</a:t>
            </a:r>
            <a:r>
              <a:rPr lang="en-GB" sz="1800" dirty="0">
                <a:effectLst/>
                <a:latin typeface="+mn-lt"/>
                <a:ea typeface="Calibri" panose="020F0502020204030204" pitchFamily="34" charset="0"/>
                <a:cs typeface="Times New Roman" panose="02020603050405020304" pitchFamily="18" charset="0"/>
              </a:rPr>
              <a:t> “FAO Year 5 teacher” or “FAO PSHE co-ordinator”</a:t>
            </a:r>
          </a:p>
          <a:p>
            <a:pPr marL="285750" indent="-285750">
              <a:spcAft>
                <a:spcPts val="800"/>
              </a:spcAft>
              <a:buFont typeface="Arial" panose="020B0604020202020204" pitchFamily="34" charset="0"/>
              <a:buChar char="•"/>
            </a:pPr>
            <a:r>
              <a:rPr lang="en-GB" dirty="0"/>
              <a:t>Don’t just use one method to communicate – Email, call, send a letter, drop into the school reception in person.</a:t>
            </a:r>
            <a:endParaRPr lang="en-GB" sz="1800" dirty="0">
              <a:effectLst/>
              <a:latin typeface="+mn-lt"/>
              <a:ea typeface="Calibri" panose="020F0502020204030204" pitchFamily="34" charset="0"/>
              <a:cs typeface="Times New Roman" panose="02020603050405020304" pitchFamily="18" charset="0"/>
            </a:endParaRPr>
          </a:p>
          <a:p>
            <a:pPr marL="285750" indent="-285750">
              <a:spcAft>
                <a:spcPts val="800"/>
              </a:spcAft>
              <a:buFont typeface="Arial" panose="020B0604020202020204" pitchFamily="34" charset="0"/>
              <a:buChar char="•"/>
            </a:pPr>
            <a:r>
              <a:rPr lang="en-GB" dirty="0"/>
              <a:t>Mention if the engagement is free in the subject header or in the first sentence – schools have a lot of correspondence to sift through.</a:t>
            </a:r>
          </a:p>
          <a:p>
            <a:pPr marL="285750" indent="-285750">
              <a:spcAft>
                <a:spcPts val="800"/>
              </a:spcAft>
              <a:buFont typeface="Arial" panose="020B0604020202020204" pitchFamily="34" charset="0"/>
              <a:buChar char="•"/>
            </a:pPr>
            <a:r>
              <a:rPr lang="en-GB" dirty="0"/>
              <a:t>Follow all your local schools from your organisation’s social media accounts – find out when events are and make sure they know when your events are too!</a:t>
            </a:r>
          </a:p>
          <a:p>
            <a:pPr marL="285750" indent="-285750">
              <a:spcAft>
                <a:spcPts val="800"/>
              </a:spcAft>
              <a:buFont typeface="Arial" panose="020B0604020202020204" pitchFamily="34" charset="0"/>
              <a:buChar char="•"/>
            </a:pPr>
            <a:r>
              <a:rPr lang="en-GB" dirty="0"/>
              <a:t>Find the person responsible at your local authority who has all school email addresses and can send mailshots to all in the area.</a:t>
            </a:r>
          </a:p>
          <a:p>
            <a:pPr marL="285750" indent="-285750">
              <a:spcAft>
                <a:spcPts val="800"/>
              </a:spcAft>
              <a:buFont typeface="Arial" panose="020B0604020202020204" pitchFamily="34" charset="0"/>
              <a:buChar char="•"/>
            </a:pPr>
            <a:r>
              <a:rPr lang="en-GB" dirty="0"/>
              <a:t>Find out when the local cluster headteacher networking event is – you could get an invite to it and talk abut what you can offer.</a:t>
            </a:r>
          </a:p>
          <a:p>
            <a:pPr marL="285750" indent="-285750">
              <a:spcAft>
                <a:spcPts val="800"/>
              </a:spcAft>
              <a:buFont typeface="Arial" panose="020B0604020202020204" pitchFamily="34" charset="0"/>
              <a:buChar char="•"/>
            </a:pPr>
            <a:endParaRPr lang="en-GB" dirty="0"/>
          </a:p>
          <a:p>
            <a:pPr marL="285750" indent="-285750">
              <a:spcAft>
                <a:spcPts val="800"/>
              </a:spcAft>
              <a:buFont typeface="Arial" panose="020B0604020202020204" pitchFamily="34" charset="0"/>
              <a:buChar char="•"/>
            </a:pPr>
            <a:endParaRPr lang="en-GB" dirty="0"/>
          </a:p>
          <a:p>
            <a:pPr marL="285750" indent="-285750">
              <a:spcAft>
                <a:spcPts val="800"/>
              </a:spcAft>
              <a:buFont typeface="Arial" panose="020B0604020202020204" pitchFamily="34" charset="0"/>
              <a:buChar char="•"/>
            </a:pPr>
            <a:endParaRPr lang="en-GB" dirty="0"/>
          </a:p>
          <a:p>
            <a:pPr marL="285750" lvl="0" indent="-285750">
              <a:lnSpc>
                <a:spcPct val="100000"/>
              </a:lnSpc>
              <a:spcAft>
                <a:spcPts val="800"/>
              </a:spcAft>
              <a:buFont typeface="Arial" panose="020B0604020202020204" pitchFamily="34" charset="0"/>
              <a:buChar char="•"/>
            </a:pPr>
            <a:endParaRPr lang="en-GB" sz="1800" dirty="0">
              <a:effectLst/>
              <a:latin typeface="+mn-lt"/>
              <a:ea typeface="Calibri" panose="020F0502020204030204" pitchFamily="34" charset="0"/>
              <a:cs typeface="Times New Roman" panose="02020603050405020304" pitchFamily="18" charset="0"/>
            </a:endParaRPr>
          </a:p>
          <a:p>
            <a:pPr marL="171450" lvl="0" indent="-171450">
              <a:lnSpc>
                <a:spcPct val="100000"/>
              </a:lnSpc>
              <a:spcAft>
                <a:spcPts val="800"/>
              </a:spcAft>
              <a:buFont typeface="Arial" panose="020B0604020202020204" pitchFamily="34" charset="0"/>
              <a:buChar char="•"/>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42FB81D2-4044-A81E-FB16-DDC289A4D733}"/>
              </a:ext>
            </a:extLst>
          </p:cNvPr>
          <p:cNvSpPr txBox="1"/>
          <p:nvPr/>
        </p:nvSpPr>
        <p:spPr>
          <a:xfrm>
            <a:off x="142534" y="6008098"/>
            <a:ext cx="6094520" cy="369332"/>
          </a:xfrm>
          <a:prstGeom prst="rect">
            <a:avLst/>
          </a:prstGeom>
          <a:noFill/>
        </p:spPr>
        <p:txBody>
          <a:bodyPr wrap="square">
            <a:spAutoFit/>
          </a:bodyPr>
          <a:lstStyle/>
          <a:p>
            <a:r>
              <a:rPr lang="en-GB" dirty="0">
                <a:hlinkClick r:id="rId3"/>
              </a:rPr>
              <a:t>18th May - Engaging with Schools - </a:t>
            </a:r>
            <a:r>
              <a:rPr lang="en-GB" dirty="0" err="1">
                <a:hlinkClick r:id="rId3"/>
              </a:rPr>
              <a:t>TrainEd</a:t>
            </a:r>
            <a:endParaRPr lang="en-GB" dirty="0"/>
          </a:p>
        </p:txBody>
      </p:sp>
    </p:spTree>
    <p:extLst>
      <p:ext uri="{BB962C8B-B14F-4D97-AF65-F5344CB8AC3E}">
        <p14:creationId xmlns:p14="http://schemas.microsoft.com/office/powerpoint/2010/main" val="1804627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AAD08-237C-0AE3-64DD-0AFDFC47A556}"/>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58A7E9F7-6FCF-6C5F-E4E8-4E7844009805}"/>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9B469E3-DA24-9FE3-460F-2F672A95DC77}"/>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2D881F27-C0D9-FE92-A108-4D7B89F54578}"/>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7765523-E6E6-6858-1CAE-6C7AB6F559BA}"/>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F54552D6-B8B4-7132-CA8D-ACD1698882CC}"/>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4B9D4034-9823-210E-AE25-287FC9010E55}"/>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1EC199FC-DB0D-0972-E318-C85AA0D033BF}"/>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DC7A41FB-2848-40CD-C420-002369BFD9B3}"/>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21C44B14-0777-8894-7ADC-8937750259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sp>
        <p:nvSpPr>
          <p:cNvPr id="6" name="TextBox 5">
            <a:extLst>
              <a:ext uri="{FF2B5EF4-FFF2-40B4-BE49-F238E27FC236}">
                <a16:creationId xmlns:a16="http://schemas.microsoft.com/office/drawing/2014/main" id="{3CF0548C-7C06-BF87-2C93-E793FD910AC1}"/>
              </a:ext>
            </a:extLst>
          </p:cNvPr>
          <p:cNvSpPr txBox="1"/>
          <p:nvPr/>
        </p:nvSpPr>
        <p:spPr>
          <a:xfrm>
            <a:off x="307305" y="289583"/>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Collecting data</a:t>
            </a:r>
          </a:p>
        </p:txBody>
      </p:sp>
      <p:pic>
        <p:nvPicPr>
          <p:cNvPr id="3" name="Picture 2">
            <a:extLst>
              <a:ext uri="{FF2B5EF4-FFF2-40B4-BE49-F238E27FC236}">
                <a16:creationId xmlns:a16="http://schemas.microsoft.com/office/drawing/2014/main" id="{3D976D78-0865-8F15-D778-9CE1A3069936}"/>
              </a:ext>
            </a:extLst>
          </p:cNvPr>
          <p:cNvPicPr>
            <a:picLocks noChangeAspect="1"/>
          </p:cNvPicPr>
          <p:nvPr/>
        </p:nvPicPr>
        <p:blipFill>
          <a:blip r:embed="rId3"/>
          <a:stretch>
            <a:fillRect/>
          </a:stretch>
        </p:blipFill>
        <p:spPr>
          <a:xfrm>
            <a:off x="474756" y="1245214"/>
            <a:ext cx="3700429" cy="2880695"/>
          </a:xfrm>
          <a:prstGeom prst="rect">
            <a:avLst/>
          </a:prstGeom>
        </p:spPr>
      </p:pic>
      <p:sp>
        <p:nvSpPr>
          <p:cNvPr id="11" name="TextBox 10">
            <a:extLst>
              <a:ext uri="{FF2B5EF4-FFF2-40B4-BE49-F238E27FC236}">
                <a16:creationId xmlns:a16="http://schemas.microsoft.com/office/drawing/2014/main" id="{1B2A7AC2-C38D-546A-8ADF-39DB570C790F}"/>
              </a:ext>
            </a:extLst>
          </p:cNvPr>
          <p:cNvSpPr txBox="1"/>
          <p:nvPr/>
        </p:nvSpPr>
        <p:spPr>
          <a:xfrm>
            <a:off x="406380" y="5742361"/>
            <a:ext cx="6094562" cy="1025922"/>
          </a:xfrm>
          <a:prstGeom prst="rect">
            <a:avLst/>
          </a:prstGeom>
          <a:noFill/>
        </p:spPr>
        <p:txBody>
          <a:bodyPr wrap="square">
            <a:spAutoFit/>
          </a:bodyPr>
          <a:lstStyle/>
          <a:p>
            <a:pPr>
              <a:spcAft>
                <a:spcPts val="800"/>
              </a:spcAft>
            </a:pPr>
            <a:r>
              <a:rPr lang="en-GB" sz="1800" dirty="0"/>
              <a:t>To set up Impact for your CRP/group: </a:t>
            </a:r>
            <a:r>
              <a:rPr lang="en-GB" sz="1800" dirty="0">
                <a:hlinkClick r:id="rId4"/>
              </a:rPr>
              <a:t>a.hughes@communityrail.org.uk</a:t>
            </a:r>
            <a:endParaRPr lang="en-GB" sz="1800" dirty="0"/>
          </a:p>
          <a:p>
            <a:pPr>
              <a:spcAft>
                <a:spcPts val="800"/>
              </a:spcAft>
            </a:pPr>
            <a:endParaRPr lang="en-GB" sz="1800" dirty="0"/>
          </a:p>
        </p:txBody>
      </p:sp>
      <p:pic>
        <p:nvPicPr>
          <p:cNvPr id="18" name="Picture 17">
            <a:extLst>
              <a:ext uri="{FF2B5EF4-FFF2-40B4-BE49-F238E27FC236}">
                <a16:creationId xmlns:a16="http://schemas.microsoft.com/office/drawing/2014/main" id="{2A91635D-11DF-251C-F093-2EC78DE6CAFF}"/>
              </a:ext>
            </a:extLst>
          </p:cNvPr>
          <p:cNvPicPr>
            <a:picLocks noChangeAspect="1"/>
          </p:cNvPicPr>
          <p:nvPr/>
        </p:nvPicPr>
        <p:blipFill>
          <a:blip r:embed="rId5"/>
          <a:stretch>
            <a:fillRect/>
          </a:stretch>
        </p:blipFill>
        <p:spPr>
          <a:xfrm>
            <a:off x="9117056" y="153890"/>
            <a:ext cx="2691019" cy="4354724"/>
          </a:xfrm>
          <a:prstGeom prst="rect">
            <a:avLst/>
          </a:prstGeom>
        </p:spPr>
      </p:pic>
      <p:pic>
        <p:nvPicPr>
          <p:cNvPr id="21" name="Picture 20">
            <a:extLst>
              <a:ext uri="{FF2B5EF4-FFF2-40B4-BE49-F238E27FC236}">
                <a16:creationId xmlns:a16="http://schemas.microsoft.com/office/drawing/2014/main" id="{C2DF35F2-AF12-FDDF-7652-3684E0F90002}"/>
              </a:ext>
            </a:extLst>
          </p:cNvPr>
          <p:cNvPicPr>
            <a:picLocks noChangeAspect="1"/>
          </p:cNvPicPr>
          <p:nvPr/>
        </p:nvPicPr>
        <p:blipFill>
          <a:blip r:embed="rId6"/>
          <a:stretch>
            <a:fillRect/>
          </a:stretch>
        </p:blipFill>
        <p:spPr>
          <a:xfrm>
            <a:off x="4607280" y="1856210"/>
            <a:ext cx="4325603" cy="2422013"/>
          </a:xfrm>
          <a:prstGeom prst="rect">
            <a:avLst/>
          </a:prstGeom>
        </p:spPr>
      </p:pic>
      <p:pic>
        <p:nvPicPr>
          <p:cNvPr id="23" name="Picture 22">
            <a:extLst>
              <a:ext uri="{FF2B5EF4-FFF2-40B4-BE49-F238E27FC236}">
                <a16:creationId xmlns:a16="http://schemas.microsoft.com/office/drawing/2014/main" id="{8E5C52E8-C462-7DF7-7A6E-4A4968B64AA1}"/>
              </a:ext>
            </a:extLst>
          </p:cNvPr>
          <p:cNvPicPr>
            <a:picLocks noChangeAspect="1"/>
          </p:cNvPicPr>
          <p:nvPr/>
        </p:nvPicPr>
        <p:blipFill>
          <a:blip r:embed="rId7"/>
          <a:stretch>
            <a:fillRect/>
          </a:stretch>
        </p:blipFill>
        <p:spPr>
          <a:xfrm>
            <a:off x="5448182" y="4524951"/>
            <a:ext cx="3557795" cy="1967097"/>
          </a:xfrm>
          <a:prstGeom prst="rect">
            <a:avLst/>
          </a:prstGeom>
        </p:spPr>
      </p:pic>
    </p:spTree>
    <p:extLst>
      <p:ext uri="{BB962C8B-B14F-4D97-AF65-F5344CB8AC3E}">
        <p14:creationId xmlns:p14="http://schemas.microsoft.com/office/powerpoint/2010/main" val="1527204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AC15A-8188-0488-0B42-79FEB195344A}"/>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F988ADF-3E5B-7959-A552-5B490689B0AA}"/>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57C03E5-196E-E6C0-2B25-7D86C3A122C6}"/>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510B3CA7-F5E6-3526-21BD-B0A9242E7F54}"/>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55C1E7D5-EDC4-1DCF-61DD-E8410FB634A9}"/>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1F54FE8A-545A-62EC-37DB-8387F97E5560}"/>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163447E2-37CB-5068-CEFF-C6C35A238E00}"/>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52DA4DB3-51E7-C3CE-5BA3-57933ACCEA2D}"/>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F745F2E-4CA1-5EDD-1C5B-251ABC8839CA}"/>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0E52CC40-5CCB-A980-BBE4-95B67E65E1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sp>
        <p:nvSpPr>
          <p:cNvPr id="6" name="TextBox 5">
            <a:extLst>
              <a:ext uri="{FF2B5EF4-FFF2-40B4-BE49-F238E27FC236}">
                <a16:creationId xmlns:a16="http://schemas.microsoft.com/office/drawing/2014/main" id="{E20825AE-B902-5CCA-B629-D6F62BE3575E}"/>
              </a:ext>
            </a:extLst>
          </p:cNvPr>
          <p:cNvSpPr txBox="1"/>
          <p:nvPr/>
        </p:nvSpPr>
        <p:spPr>
          <a:xfrm>
            <a:off x="307305" y="289583"/>
            <a:ext cx="6182772" cy="646331"/>
          </a:xfrm>
          <a:prstGeom prst="rect">
            <a:avLst/>
          </a:prstGeom>
          <a:noFill/>
        </p:spPr>
        <p:txBody>
          <a:bodyPr wrap="square" rtlCol="0">
            <a:spAutoFit/>
          </a:bodyPr>
          <a:lstStyle/>
          <a:p>
            <a:r>
              <a:rPr lang="en-GB" sz="3600">
                <a:solidFill>
                  <a:srgbClr val="003DAD"/>
                </a:solidFill>
                <a:latin typeface="Myriad Pro" panose="020B0503030403020204" pitchFamily="34" charset="0"/>
              </a:rPr>
              <a:t>DBS – an update</a:t>
            </a:r>
            <a:endParaRPr lang="en-GB" sz="3600" dirty="0">
              <a:solidFill>
                <a:srgbClr val="003DAD"/>
              </a:solidFill>
              <a:latin typeface="Myriad Pro" panose="020B0503030403020204" pitchFamily="34" charset="0"/>
            </a:endParaRPr>
          </a:p>
        </p:txBody>
      </p:sp>
      <p:sp>
        <p:nvSpPr>
          <p:cNvPr id="4" name="TextBox 3">
            <a:extLst>
              <a:ext uri="{FF2B5EF4-FFF2-40B4-BE49-F238E27FC236}">
                <a16:creationId xmlns:a16="http://schemas.microsoft.com/office/drawing/2014/main" id="{54FDDE48-BAA0-E5E0-CEA1-7DC332CCD831}"/>
              </a:ext>
            </a:extLst>
          </p:cNvPr>
          <p:cNvSpPr txBox="1"/>
          <p:nvPr/>
        </p:nvSpPr>
        <p:spPr>
          <a:xfrm>
            <a:off x="307305" y="1913362"/>
            <a:ext cx="11510779" cy="1779974"/>
          </a:xfrm>
          <a:prstGeom prst="rect">
            <a:avLst/>
          </a:prstGeom>
          <a:noFill/>
        </p:spPr>
        <p:txBody>
          <a:bodyPr wrap="square">
            <a:spAutoFit/>
          </a:bodyPr>
          <a:lstStyle/>
          <a:p>
            <a:pPr marL="285750" indent="-285750">
              <a:spcAft>
                <a:spcPts val="800"/>
              </a:spcAft>
              <a:buFont typeface="Arial" panose="020B0604020202020204" pitchFamily="34" charset="0"/>
              <a:buChar char="•"/>
            </a:pPr>
            <a:endParaRPr lang="en-GB" dirty="0"/>
          </a:p>
          <a:p>
            <a:pPr marL="285750" indent="-285750">
              <a:spcAft>
                <a:spcPts val="800"/>
              </a:spcAft>
              <a:buFont typeface="Arial" panose="020B0604020202020204" pitchFamily="34" charset="0"/>
              <a:buChar char="•"/>
            </a:pPr>
            <a:endParaRPr lang="en-GB" dirty="0"/>
          </a:p>
          <a:p>
            <a:pPr marL="285750" indent="-285750">
              <a:spcAft>
                <a:spcPts val="800"/>
              </a:spcAft>
              <a:buFont typeface="Arial" panose="020B0604020202020204" pitchFamily="34" charset="0"/>
              <a:buChar char="•"/>
            </a:pPr>
            <a:endParaRPr lang="en-GB" dirty="0"/>
          </a:p>
          <a:p>
            <a:pPr marL="285750" lvl="0" indent="-285750">
              <a:lnSpc>
                <a:spcPct val="100000"/>
              </a:lnSpc>
              <a:spcAft>
                <a:spcPts val="800"/>
              </a:spcAft>
              <a:buFont typeface="Arial" panose="020B0604020202020204" pitchFamily="34" charset="0"/>
              <a:buChar char="•"/>
            </a:pPr>
            <a:endParaRPr lang="en-GB" sz="1800" dirty="0">
              <a:effectLst/>
              <a:latin typeface="+mn-lt"/>
              <a:ea typeface="Calibri" panose="020F0502020204030204" pitchFamily="34" charset="0"/>
              <a:cs typeface="Times New Roman" panose="02020603050405020304" pitchFamily="18" charset="0"/>
            </a:endParaRPr>
          </a:p>
          <a:p>
            <a:pPr marL="171450" lvl="0" indent="-171450">
              <a:lnSpc>
                <a:spcPct val="100000"/>
              </a:lnSpc>
              <a:spcAft>
                <a:spcPts val="800"/>
              </a:spcAft>
              <a:buFont typeface="Arial" panose="020B0604020202020204" pitchFamily="34" charset="0"/>
              <a:buChar char="•"/>
            </a:pP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2D260707-FD0C-E3DA-43FC-2E3BAD0BCEB7}"/>
              </a:ext>
            </a:extLst>
          </p:cNvPr>
          <p:cNvPicPr>
            <a:picLocks noChangeAspect="1"/>
          </p:cNvPicPr>
          <p:nvPr/>
        </p:nvPicPr>
        <p:blipFill>
          <a:blip r:embed="rId3"/>
          <a:stretch>
            <a:fillRect/>
          </a:stretch>
        </p:blipFill>
        <p:spPr>
          <a:xfrm>
            <a:off x="373916" y="1366830"/>
            <a:ext cx="8001411" cy="3492679"/>
          </a:xfrm>
          <a:prstGeom prst="rect">
            <a:avLst/>
          </a:prstGeom>
        </p:spPr>
      </p:pic>
      <p:sp>
        <p:nvSpPr>
          <p:cNvPr id="11" name="TextBox 10">
            <a:extLst>
              <a:ext uri="{FF2B5EF4-FFF2-40B4-BE49-F238E27FC236}">
                <a16:creationId xmlns:a16="http://schemas.microsoft.com/office/drawing/2014/main" id="{70046E3C-6698-280A-3BB7-5DA5F1F907A4}"/>
              </a:ext>
            </a:extLst>
          </p:cNvPr>
          <p:cNvSpPr txBox="1"/>
          <p:nvPr/>
        </p:nvSpPr>
        <p:spPr>
          <a:xfrm>
            <a:off x="351410" y="5168004"/>
            <a:ext cx="6094562" cy="646331"/>
          </a:xfrm>
          <a:prstGeom prst="rect">
            <a:avLst/>
          </a:prstGeom>
          <a:noFill/>
        </p:spPr>
        <p:txBody>
          <a:bodyPr wrap="square">
            <a:spAutoFit/>
          </a:bodyPr>
          <a:lstStyle/>
          <a:p>
            <a:r>
              <a:rPr lang="en-GB" dirty="0">
                <a:hlinkClick r:id="rId4"/>
              </a:rPr>
              <a:t>Change to the definition of regulated activity with children from 1 September 2026 - GOV.UK</a:t>
            </a:r>
            <a:endParaRPr lang="en-GB" dirty="0"/>
          </a:p>
        </p:txBody>
      </p:sp>
    </p:spTree>
    <p:extLst>
      <p:ext uri="{BB962C8B-B14F-4D97-AF65-F5344CB8AC3E}">
        <p14:creationId xmlns:p14="http://schemas.microsoft.com/office/powerpoint/2010/main" val="1742081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1BF16-63E6-218F-77CF-1F27807F5951}"/>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7DE76C2-64FD-8B24-95E3-785264FDDA58}"/>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B6C5F13-CB86-EB16-142C-D61144ACB16E}"/>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9CC02D8E-66C8-0B48-3BFB-4E410D0F4F48}"/>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9889FF50-8BCD-F985-830F-E00A8A346871}"/>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10A8B000-1FD0-32B0-087B-62C15BA40B93}"/>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2BCB15BA-1B00-C1AA-4A9F-2310F7BE8442}"/>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997117AF-44AE-3C61-5685-194B033D3D80}"/>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1721412-88A2-177C-F97C-AB695CB3D0E3}"/>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71E45CED-65BB-BFD7-6D27-681BF6702E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sp>
        <p:nvSpPr>
          <p:cNvPr id="4" name="TextBox 3">
            <a:extLst>
              <a:ext uri="{FF2B5EF4-FFF2-40B4-BE49-F238E27FC236}">
                <a16:creationId xmlns:a16="http://schemas.microsoft.com/office/drawing/2014/main" id="{F585BB5E-0A9D-B9E6-35BD-FA7DB7B2B396}"/>
              </a:ext>
            </a:extLst>
          </p:cNvPr>
          <p:cNvSpPr txBox="1"/>
          <p:nvPr/>
        </p:nvSpPr>
        <p:spPr>
          <a:xfrm>
            <a:off x="307309" y="5745646"/>
            <a:ext cx="11510779" cy="369332"/>
          </a:xfrm>
          <a:prstGeom prst="rect">
            <a:avLst/>
          </a:prstGeom>
          <a:noFill/>
        </p:spPr>
        <p:txBody>
          <a:bodyPr wrap="square">
            <a:spAutoFit/>
          </a:bodyPr>
          <a:lstStyle/>
          <a:p>
            <a:pPr marL="285750" indent="-285750">
              <a:spcAft>
                <a:spcPts val="800"/>
              </a:spcAft>
              <a:buFont typeface="Arial" panose="020B0604020202020204" pitchFamily="34" charset="0"/>
              <a:buChar char="•"/>
            </a:pPr>
            <a:r>
              <a:rPr lang="en-GB">
                <a:hlinkClick r:id="rId3"/>
              </a:rPr>
              <a:t>Photographing and filming children | Images guidance | NSPCC Learning</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C9E1BB9-2133-AE10-C641-51120E82F1DE}"/>
              </a:ext>
            </a:extLst>
          </p:cNvPr>
          <p:cNvSpPr txBox="1"/>
          <p:nvPr/>
        </p:nvSpPr>
        <p:spPr>
          <a:xfrm>
            <a:off x="307305" y="289583"/>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Photographs</a:t>
            </a:r>
          </a:p>
        </p:txBody>
      </p:sp>
      <p:pic>
        <p:nvPicPr>
          <p:cNvPr id="14" name="Picture 13">
            <a:extLst>
              <a:ext uri="{FF2B5EF4-FFF2-40B4-BE49-F238E27FC236}">
                <a16:creationId xmlns:a16="http://schemas.microsoft.com/office/drawing/2014/main" id="{C12FB761-7537-2D42-EE28-0B2974E72E80}"/>
              </a:ext>
            </a:extLst>
          </p:cNvPr>
          <p:cNvPicPr>
            <a:picLocks noChangeAspect="1"/>
          </p:cNvPicPr>
          <p:nvPr/>
        </p:nvPicPr>
        <p:blipFill>
          <a:blip r:embed="rId4"/>
          <a:stretch>
            <a:fillRect/>
          </a:stretch>
        </p:blipFill>
        <p:spPr>
          <a:xfrm>
            <a:off x="7504984" y="505312"/>
            <a:ext cx="4416452" cy="4630893"/>
          </a:xfrm>
          <a:prstGeom prst="rect">
            <a:avLst/>
          </a:prstGeom>
        </p:spPr>
      </p:pic>
      <p:pic>
        <p:nvPicPr>
          <p:cNvPr id="18" name="Picture 17" descr="1000043206">
            <a:extLst>
              <a:ext uri="{FF2B5EF4-FFF2-40B4-BE49-F238E27FC236}">
                <a16:creationId xmlns:a16="http://schemas.microsoft.com/office/drawing/2014/main" id="{4C5131AA-7BAE-A911-07BA-B7F1ACCD8C91}"/>
              </a:ext>
            </a:extLst>
          </p:cNvPr>
          <p:cNvPicPr>
            <a:picLocks noChangeAspect="1"/>
          </p:cNvPicPr>
          <p:nvPr/>
        </p:nvPicPr>
        <p:blipFill>
          <a:blip r:embed="rId5"/>
          <a:stretch>
            <a:fillRect/>
          </a:stretch>
        </p:blipFill>
        <p:spPr>
          <a:xfrm>
            <a:off x="1203621" y="1368429"/>
            <a:ext cx="4921370" cy="3691028"/>
          </a:xfrm>
          <a:prstGeom prst="rect">
            <a:avLst/>
          </a:prstGeom>
        </p:spPr>
      </p:pic>
    </p:spTree>
    <p:extLst>
      <p:ext uri="{BB962C8B-B14F-4D97-AF65-F5344CB8AC3E}">
        <p14:creationId xmlns:p14="http://schemas.microsoft.com/office/powerpoint/2010/main" val="1207112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7CE6-9533-FE86-EBF0-703C79EAEF16}"/>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089C3EF-7C7E-6174-D264-6C60E5988462}"/>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2486844-418B-46E9-15E9-33E4CA026D55}"/>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BB488303-E3B5-B560-8B4B-07E4E35FFE24}"/>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8684AE46-AE05-29A3-E4B9-67E320E970B4}"/>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7F55E750-AA76-6184-3946-0D84F2FCCD9E}"/>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CA3D6D16-8C5A-2C02-07B5-B46C684168BA}"/>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3AA25928-920C-EEE7-04E6-9BB2B192A961}"/>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5EDE331-FC75-8E11-41EE-903533717DEF}"/>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ABFA6157-13EF-1DEE-6F04-FC979234BD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sp>
        <p:nvSpPr>
          <p:cNvPr id="5" name="TextBox 4">
            <a:extLst>
              <a:ext uri="{FF2B5EF4-FFF2-40B4-BE49-F238E27FC236}">
                <a16:creationId xmlns:a16="http://schemas.microsoft.com/office/drawing/2014/main" id="{34D4F223-86A0-AF5F-234F-38542273D6CD}"/>
              </a:ext>
            </a:extLst>
          </p:cNvPr>
          <p:cNvSpPr txBox="1"/>
          <p:nvPr/>
        </p:nvSpPr>
        <p:spPr>
          <a:xfrm>
            <a:off x="307305" y="289583"/>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Sheila Davidson</a:t>
            </a:r>
          </a:p>
        </p:txBody>
      </p:sp>
      <p:sp>
        <p:nvSpPr>
          <p:cNvPr id="3" name="TextBox 2">
            <a:extLst>
              <a:ext uri="{FF2B5EF4-FFF2-40B4-BE49-F238E27FC236}">
                <a16:creationId xmlns:a16="http://schemas.microsoft.com/office/drawing/2014/main" id="{6E823D1C-E04C-95E4-A675-D635A5F7F694}"/>
              </a:ext>
            </a:extLst>
          </p:cNvPr>
          <p:cNvSpPr txBox="1"/>
          <p:nvPr/>
        </p:nvSpPr>
        <p:spPr>
          <a:xfrm>
            <a:off x="307305" y="5745646"/>
            <a:ext cx="6094562" cy="369332"/>
          </a:xfrm>
          <a:prstGeom prst="rect">
            <a:avLst/>
          </a:prstGeom>
          <a:noFill/>
        </p:spPr>
        <p:txBody>
          <a:bodyPr wrap="square">
            <a:spAutoFit/>
          </a:bodyPr>
          <a:lstStyle/>
          <a:p>
            <a:r>
              <a:rPr lang="en-GB" dirty="0">
                <a:hlinkClick r:id="rId3"/>
              </a:rPr>
              <a:t>(2) Friends of Hindley Station - The Official Site | Facebook</a:t>
            </a:r>
            <a:endParaRPr lang="en-GB" dirty="0"/>
          </a:p>
        </p:txBody>
      </p:sp>
      <p:pic>
        <p:nvPicPr>
          <p:cNvPr id="6" name="Picture 5" descr="The Rail Industry | Scouts">
            <a:extLst>
              <a:ext uri="{FF2B5EF4-FFF2-40B4-BE49-F238E27FC236}">
                <a16:creationId xmlns:a16="http://schemas.microsoft.com/office/drawing/2014/main" id="{915F761F-37F0-BDCC-5FE5-6A74EF9DE7C1}"/>
              </a:ext>
            </a:extLst>
          </p:cNvPr>
          <p:cNvPicPr>
            <a:picLocks noChangeAspect="1"/>
          </p:cNvPicPr>
          <p:nvPr/>
        </p:nvPicPr>
        <p:blipFill>
          <a:blip r:embed="rId4"/>
          <a:stretch>
            <a:fillRect/>
          </a:stretch>
        </p:blipFill>
        <p:spPr>
          <a:xfrm>
            <a:off x="638658" y="1340074"/>
            <a:ext cx="6021172" cy="4001412"/>
          </a:xfrm>
          <a:prstGeom prst="rect">
            <a:avLst/>
          </a:prstGeom>
        </p:spPr>
      </p:pic>
    </p:spTree>
    <p:extLst>
      <p:ext uri="{BB962C8B-B14F-4D97-AF65-F5344CB8AC3E}">
        <p14:creationId xmlns:p14="http://schemas.microsoft.com/office/powerpoint/2010/main" val="2270191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3666D-1D8E-8D08-55AD-96C5CD1B93D5}"/>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C6DCA29-89AA-3967-0EAE-9DD582EC17A6}"/>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4603FA4-BD83-229A-14A3-11A9C7BA0F19}"/>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55296966-336B-EC8C-50E9-A202FF70B694}"/>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DDABDED-6CF7-83A1-9385-09C0494FB9A5}"/>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659224BA-0C0F-37C9-2C9B-E16702E6D767}"/>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B5F0276E-8C9C-5D37-89AA-27B846E5C69F}"/>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9529C635-044D-7495-CDEA-56555D2DECBA}"/>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CEB0F79-93C7-D0CA-E09D-134F2E9E5636}"/>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F29DBEA4-136F-7DB4-316F-7C51D0A8C3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sp>
        <p:nvSpPr>
          <p:cNvPr id="5" name="TextBox 4">
            <a:extLst>
              <a:ext uri="{FF2B5EF4-FFF2-40B4-BE49-F238E27FC236}">
                <a16:creationId xmlns:a16="http://schemas.microsoft.com/office/drawing/2014/main" id="{EC0335C9-03AD-3DAE-0CB3-685CD8331B82}"/>
              </a:ext>
            </a:extLst>
          </p:cNvPr>
          <p:cNvSpPr txBox="1"/>
          <p:nvPr/>
        </p:nvSpPr>
        <p:spPr>
          <a:xfrm>
            <a:off x="307305" y="289583"/>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At the station</a:t>
            </a:r>
          </a:p>
        </p:txBody>
      </p:sp>
      <p:pic>
        <p:nvPicPr>
          <p:cNvPr id="10" name="Picture 9">
            <a:extLst>
              <a:ext uri="{FF2B5EF4-FFF2-40B4-BE49-F238E27FC236}">
                <a16:creationId xmlns:a16="http://schemas.microsoft.com/office/drawing/2014/main" id="{1B52E830-713D-2C59-2FA3-434754E4C7AD}"/>
              </a:ext>
            </a:extLst>
          </p:cNvPr>
          <p:cNvPicPr>
            <a:picLocks noChangeAspect="1"/>
          </p:cNvPicPr>
          <p:nvPr/>
        </p:nvPicPr>
        <p:blipFill>
          <a:blip r:embed="rId3"/>
          <a:stretch>
            <a:fillRect/>
          </a:stretch>
        </p:blipFill>
        <p:spPr>
          <a:xfrm>
            <a:off x="449835" y="1392370"/>
            <a:ext cx="5897711" cy="3303810"/>
          </a:xfrm>
          <a:prstGeom prst="rect">
            <a:avLst/>
          </a:prstGeom>
        </p:spPr>
      </p:pic>
      <p:pic>
        <p:nvPicPr>
          <p:cNvPr id="14" name="Picture 13">
            <a:extLst>
              <a:ext uri="{FF2B5EF4-FFF2-40B4-BE49-F238E27FC236}">
                <a16:creationId xmlns:a16="http://schemas.microsoft.com/office/drawing/2014/main" id="{213C305E-07F2-3FB3-1ADE-5394EAA52BD6}"/>
              </a:ext>
            </a:extLst>
          </p:cNvPr>
          <p:cNvPicPr>
            <a:picLocks noChangeAspect="1"/>
          </p:cNvPicPr>
          <p:nvPr/>
        </p:nvPicPr>
        <p:blipFill>
          <a:blip r:embed="rId4"/>
          <a:stretch>
            <a:fillRect/>
          </a:stretch>
        </p:blipFill>
        <p:spPr>
          <a:xfrm>
            <a:off x="9952008" y="115272"/>
            <a:ext cx="1932687" cy="4288149"/>
          </a:xfrm>
          <a:prstGeom prst="rect">
            <a:avLst/>
          </a:prstGeom>
        </p:spPr>
      </p:pic>
      <p:pic>
        <p:nvPicPr>
          <p:cNvPr id="20" name="Picture 19">
            <a:extLst>
              <a:ext uri="{FF2B5EF4-FFF2-40B4-BE49-F238E27FC236}">
                <a16:creationId xmlns:a16="http://schemas.microsoft.com/office/drawing/2014/main" id="{5AADE2CF-1671-60E9-CA58-BBC520391231}"/>
              </a:ext>
            </a:extLst>
          </p:cNvPr>
          <p:cNvPicPr>
            <a:picLocks noChangeAspect="1"/>
          </p:cNvPicPr>
          <p:nvPr/>
        </p:nvPicPr>
        <p:blipFill>
          <a:blip r:embed="rId5"/>
          <a:stretch>
            <a:fillRect/>
          </a:stretch>
        </p:blipFill>
        <p:spPr>
          <a:xfrm>
            <a:off x="6770082" y="434850"/>
            <a:ext cx="2571750" cy="3429000"/>
          </a:xfrm>
          <a:prstGeom prst="rect">
            <a:avLst/>
          </a:prstGeom>
        </p:spPr>
      </p:pic>
      <p:pic>
        <p:nvPicPr>
          <p:cNvPr id="22" name="Picture 21">
            <a:extLst>
              <a:ext uri="{FF2B5EF4-FFF2-40B4-BE49-F238E27FC236}">
                <a16:creationId xmlns:a16="http://schemas.microsoft.com/office/drawing/2014/main" id="{722EB48E-8364-E69A-072B-81F56D7FE27B}"/>
              </a:ext>
            </a:extLst>
          </p:cNvPr>
          <p:cNvPicPr>
            <a:picLocks noChangeAspect="1"/>
          </p:cNvPicPr>
          <p:nvPr/>
        </p:nvPicPr>
        <p:blipFill>
          <a:blip r:embed="rId6"/>
          <a:stretch>
            <a:fillRect/>
          </a:stretch>
        </p:blipFill>
        <p:spPr>
          <a:xfrm>
            <a:off x="7132535" y="3128361"/>
            <a:ext cx="1882187" cy="3399700"/>
          </a:xfrm>
          <a:prstGeom prst="rect">
            <a:avLst/>
          </a:prstGeom>
        </p:spPr>
      </p:pic>
    </p:spTree>
    <p:extLst>
      <p:ext uri="{BB962C8B-B14F-4D97-AF65-F5344CB8AC3E}">
        <p14:creationId xmlns:p14="http://schemas.microsoft.com/office/powerpoint/2010/main" val="2495908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231AB-BC2F-DF4D-845C-88C77655D24E}"/>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C15AADA2-4A2E-DDB2-9E62-B3CB6AC4B5FD}"/>
              </a:ext>
            </a:extLst>
          </p:cNvPr>
          <p:cNvCxnSpPr>
            <a:cxnSpLocks/>
          </p:cNvCxnSpPr>
          <p:nvPr/>
        </p:nvCxnSpPr>
        <p:spPr>
          <a:xfrm>
            <a:off x="0" y="6664200"/>
            <a:ext cx="9798558"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160DC36-E0DB-2065-6D11-3B348B0AF96A}"/>
              </a:ext>
            </a:extLst>
          </p:cNvPr>
          <p:cNvCxnSpPr>
            <a:cxnSpLocks/>
          </p:cNvCxnSpPr>
          <p:nvPr/>
        </p:nvCxnSpPr>
        <p:spPr>
          <a:xfrm>
            <a:off x="0" y="6596130"/>
            <a:ext cx="9795731" cy="0"/>
          </a:xfrm>
          <a:prstGeom prst="line">
            <a:avLst/>
          </a:prstGeom>
          <a:ln w="19050">
            <a:solidFill>
              <a:srgbClr val="6DD61F"/>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E34263E9-3375-EE0C-5A1A-130B881396A5}"/>
              </a:ext>
            </a:extLst>
          </p:cNvPr>
          <p:cNvSpPr/>
          <p:nvPr/>
        </p:nvSpPr>
        <p:spPr>
          <a:xfrm>
            <a:off x="9715602" y="65474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6A9D247B-2603-7405-854C-8083460C7EDA}"/>
              </a:ext>
            </a:extLst>
          </p:cNvPr>
          <p:cNvSpPr/>
          <p:nvPr/>
        </p:nvSpPr>
        <p:spPr>
          <a:xfrm>
            <a:off x="6689954"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FEE7842C-E2E4-C7F5-C21A-DD3FF09FE8D1}"/>
              </a:ext>
            </a:extLst>
          </p:cNvPr>
          <p:cNvSpPr/>
          <p:nvPr/>
        </p:nvSpPr>
        <p:spPr>
          <a:xfrm>
            <a:off x="3664306" y="6547494"/>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F6E06CBC-F4D5-2A66-DC6B-09BB2248400B}"/>
              </a:ext>
            </a:extLst>
          </p:cNvPr>
          <p:cNvSpPr/>
          <p:nvPr/>
        </p:nvSpPr>
        <p:spPr>
          <a:xfrm>
            <a:off x="638658" y="6550796"/>
            <a:ext cx="160257" cy="160257"/>
          </a:xfrm>
          <a:prstGeom prst="ellipse">
            <a:avLst/>
          </a:prstGeom>
          <a:solidFill>
            <a:srgbClr val="003D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DC7CC9D8-9BE6-FD26-D575-D7A00B657F8A}"/>
              </a:ext>
            </a:extLst>
          </p:cNvPr>
          <p:cNvCxnSpPr>
            <a:cxnSpLocks/>
          </p:cNvCxnSpPr>
          <p:nvPr/>
        </p:nvCxnSpPr>
        <p:spPr>
          <a:xfrm flipV="1">
            <a:off x="7315200" y="2"/>
            <a:ext cx="0" cy="1131568"/>
          </a:xfrm>
          <a:prstGeom prst="line">
            <a:avLst/>
          </a:prstGeom>
          <a:ln w="50800" cap="rnd">
            <a:solidFill>
              <a:srgbClr val="203E7A"/>
            </a:solidFill>
            <a:prstDash val="sysDot"/>
            <a:round/>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7E3B7235-0A13-A61F-474E-8DCDB432ECDD}"/>
              </a:ext>
            </a:extLst>
          </p:cNvPr>
          <p:cNvSpPr/>
          <p:nvPr/>
        </p:nvSpPr>
        <p:spPr>
          <a:xfrm>
            <a:off x="11978345" y="5505122"/>
            <a:ext cx="71121" cy="850380"/>
          </a:xfrm>
          <a:prstGeom prst="rect">
            <a:avLst/>
          </a:prstGeom>
          <a:solidFill>
            <a:srgbClr val="6DD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A picture containing drawing, food, room&#10;&#10;Description automatically generated">
            <a:extLst>
              <a:ext uri="{FF2B5EF4-FFF2-40B4-BE49-F238E27FC236}">
                <a16:creationId xmlns:a16="http://schemas.microsoft.com/office/drawing/2014/main" id="{FE9E08FE-90C7-EE79-E402-8687C8742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5859" y="5313131"/>
            <a:ext cx="1942229" cy="1234363"/>
          </a:xfrm>
          <a:prstGeom prst="rect">
            <a:avLst/>
          </a:prstGeom>
        </p:spPr>
      </p:pic>
      <p:sp>
        <p:nvSpPr>
          <p:cNvPr id="5" name="TextBox 4">
            <a:extLst>
              <a:ext uri="{FF2B5EF4-FFF2-40B4-BE49-F238E27FC236}">
                <a16:creationId xmlns:a16="http://schemas.microsoft.com/office/drawing/2014/main" id="{E7B1B1D4-058B-669A-EEA6-BB7820D33F62}"/>
              </a:ext>
            </a:extLst>
          </p:cNvPr>
          <p:cNvSpPr txBox="1"/>
          <p:nvPr/>
        </p:nvSpPr>
        <p:spPr>
          <a:xfrm>
            <a:off x="307305" y="289583"/>
            <a:ext cx="6182772" cy="646331"/>
          </a:xfrm>
          <a:prstGeom prst="rect">
            <a:avLst/>
          </a:prstGeom>
          <a:noFill/>
        </p:spPr>
        <p:txBody>
          <a:bodyPr wrap="square" rtlCol="0">
            <a:spAutoFit/>
          </a:bodyPr>
          <a:lstStyle/>
          <a:p>
            <a:r>
              <a:rPr lang="en-GB" sz="3600" dirty="0">
                <a:solidFill>
                  <a:srgbClr val="003DAD"/>
                </a:solidFill>
                <a:latin typeface="Myriad Pro" panose="020B0503030403020204" pitchFamily="34" charset="0"/>
              </a:rPr>
              <a:t>School engagement</a:t>
            </a:r>
          </a:p>
        </p:txBody>
      </p:sp>
      <p:pic>
        <p:nvPicPr>
          <p:cNvPr id="3" name="Picture 2">
            <a:extLst>
              <a:ext uri="{FF2B5EF4-FFF2-40B4-BE49-F238E27FC236}">
                <a16:creationId xmlns:a16="http://schemas.microsoft.com/office/drawing/2014/main" id="{49B8C2C1-8FAD-F162-D49B-E787FB59DE10}"/>
              </a:ext>
            </a:extLst>
          </p:cNvPr>
          <p:cNvPicPr>
            <a:picLocks noChangeAspect="1"/>
          </p:cNvPicPr>
          <p:nvPr/>
        </p:nvPicPr>
        <p:blipFill>
          <a:blip r:embed="rId3"/>
          <a:stretch>
            <a:fillRect/>
          </a:stretch>
        </p:blipFill>
        <p:spPr>
          <a:xfrm>
            <a:off x="554458" y="1275511"/>
            <a:ext cx="3230233" cy="4306977"/>
          </a:xfrm>
          <a:prstGeom prst="rect">
            <a:avLst/>
          </a:prstGeom>
        </p:spPr>
      </p:pic>
      <p:pic>
        <p:nvPicPr>
          <p:cNvPr id="6" name="Picture 5">
            <a:extLst>
              <a:ext uri="{FF2B5EF4-FFF2-40B4-BE49-F238E27FC236}">
                <a16:creationId xmlns:a16="http://schemas.microsoft.com/office/drawing/2014/main" id="{2976B405-025C-01AD-28C8-B6F235EE7FB7}"/>
              </a:ext>
            </a:extLst>
          </p:cNvPr>
          <p:cNvPicPr>
            <a:picLocks noChangeAspect="1"/>
          </p:cNvPicPr>
          <p:nvPr/>
        </p:nvPicPr>
        <p:blipFill>
          <a:blip r:embed="rId4"/>
          <a:stretch>
            <a:fillRect/>
          </a:stretch>
        </p:blipFill>
        <p:spPr>
          <a:xfrm rot="21000065">
            <a:off x="4593134" y="668386"/>
            <a:ext cx="2781443" cy="1587582"/>
          </a:xfrm>
          <a:prstGeom prst="rect">
            <a:avLst/>
          </a:prstGeom>
        </p:spPr>
      </p:pic>
      <p:pic>
        <p:nvPicPr>
          <p:cNvPr id="18" name="Picture 17">
            <a:extLst>
              <a:ext uri="{FF2B5EF4-FFF2-40B4-BE49-F238E27FC236}">
                <a16:creationId xmlns:a16="http://schemas.microsoft.com/office/drawing/2014/main" id="{0E640DF0-C011-7C1C-2AA8-2A150871BE3A}"/>
              </a:ext>
            </a:extLst>
          </p:cNvPr>
          <p:cNvPicPr>
            <a:picLocks noChangeAspect="1"/>
          </p:cNvPicPr>
          <p:nvPr/>
        </p:nvPicPr>
        <p:blipFill>
          <a:blip r:embed="rId5"/>
          <a:stretch>
            <a:fillRect/>
          </a:stretch>
        </p:blipFill>
        <p:spPr>
          <a:xfrm rot="1084183">
            <a:off x="7821419" y="737500"/>
            <a:ext cx="3014848" cy="1645207"/>
          </a:xfrm>
          <a:prstGeom prst="rect">
            <a:avLst/>
          </a:prstGeom>
        </p:spPr>
      </p:pic>
      <p:pic>
        <p:nvPicPr>
          <p:cNvPr id="21" name="Picture 20">
            <a:extLst>
              <a:ext uri="{FF2B5EF4-FFF2-40B4-BE49-F238E27FC236}">
                <a16:creationId xmlns:a16="http://schemas.microsoft.com/office/drawing/2014/main" id="{6A5A99A0-FC0D-2451-D799-53EBE785A247}"/>
              </a:ext>
            </a:extLst>
          </p:cNvPr>
          <p:cNvPicPr>
            <a:picLocks noChangeAspect="1"/>
          </p:cNvPicPr>
          <p:nvPr/>
        </p:nvPicPr>
        <p:blipFill>
          <a:blip r:embed="rId6"/>
          <a:stretch>
            <a:fillRect/>
          </a:stretch>
        </p:blipFill>
        <p:spPr>
          <a:xfrm>
            <a:off x="5970484" y="2385032"/>
            <a:ext cx="3014848" cy="1663269"/>
          </a:xfrm>
          <a:prstGeom prst="rect">
            <a:avLst/>
          </a:prstGeom>
        </p:spPr>
      </p:pic>
      <p:pic>
        <p:nvPicPr>
          <p:cNvPr id="23" name="Picture 22">
            <a:extLst>
              <a:ext uri="{FF2B5EF4-FFF2-40B4-BE49-F238E27FC236}">
                <a16:creationId xmlns:a16="http://schemas.microsoft.com/office/drawing/2014/main" id="{64D87442-FAC4-227A-912A-F0920F632377}"/>
              </a:ext>
            </a:extLst>
          </p:cNvPr>
          <p:cNvPicPr>
            <a:picLocks noChangeAspect="1"/>
          </p:cNvPicPr>
          <p:nvPr/>
        </p:nvPicPr>
        <p:blipFill>
          <a:blip r:embed="rId7"/>
          <a:stretch>
            <a:fillRect/>
          </a:stretch>
        </p:blipFill>
        <p:spPr>
          <a:xfrm rot="21444608">
            <a:off x="4514156" y="4349457"/>
            <a:ext cx="2768742" cy="1492327"/>
          </a:xfrm>
          <a:prstGeom prst="rect">
            <a:avLst/>
          </a:prstGeom>
        </p:spPr>
      </p:pic>
      <p:pic>
        <p:nvPicPr>
          <p:cNvPr id="25" name="Picture 24">
            <a:extLst>
              <a:ext uri="{FF2B5EF4-FFF2-40B4-BE49-F238E27FC236}">
                <a16:creationId xmlns:a16="http://schemas.microsoft.com/office/drawing/2014/main" id="{26980398-CDB7-7020-8DEA-F371AC1E3F91}"/>
              </a:ext>
            </a:extLst>
          </p:cNvPr>
          <p:cNvPicPr>
            <a:picLocks noChangeAspect="1"/>
          </p:cNvPicPr>
          <p:nvPr/>
        </p:nvPicPr>
        <p:blipFill>
          <a:blip r:embed="rId8"/>
          <a:stretch>
            <a:fillRect/>
          </a:stretch>
        </p:blipFill>
        <p:spPr>
          <a:xfrm rot="444000">
            <a:off x="9179823" y="3544132"/>
            <a:ext cx="2781443" cy="1549480"/>
          </a:xfrm>
          <a:prstGeom prst="rect">
            <a:avLst/>
          </a:prstGeom>
        </p:spPr>
      </p:pic>
      <p:sp>
        <p:nvSpPr>
          <p:cNvPr id="4" name="TextBox 3">
            <a:extLst>
              <a:ext uri="{FF2B5EF4-FFF2-40B4-BE49-F238E27FC236}">
                <a16:creationId xmlns:a16="http://schemas.microsoft.com/office/drawing/2014/main" id="{8F9806FF-748D-028F-B201-DECA8FC1C30A}"/>
              </a:ext>
            </a:extLst>
          </p:cNvPr>
          <p:cNvSpPr txBox="1"/>
          <p:nvPr/>
        </p:nvSpPr>
        <p:spPr>
          <a:xfrm>
            <a:off x="3047281" y="3231394"/>
            <a:ext cx="6094562" cy="369332"/>
          </a:xfrm>
          <a:prstGeom prst="rect">
            <a:avLst/>
          </a:prstGeom>
          <a:noFill/>
        </p:spPr>
        <p:txBody>
          <a:bodyPr wrap="square">
            <a:spAutoFit/>
          </a:bodyPr>
          <a:lstStyle/>
          <a:p>
            <a:r>
              <a:rPr lang="en-GB" b="0" dirty="0">
                <a:effectLst/>
              </a:rPr>
              <a:t> </a:t>
            </a:r>
            <a:endParaRPr lang="en-GB" dirty="0"/>
          </a:p>
        </p:txBody>
      </p:sp>
      <p:sp>
        <p:nvSpPr>
          <p:cNvPr id="11" name="TextBox 10">
            <a:extLst>
              <a:ext uri="{FF2B5EF4-FFF2-40B4-BE49-F238E27FC236}">
                <a16:creationId xmlns:a16="http://schemas.microsoft.com/office/drawing/2014/main" id="{522EB87C-E360-53B7-BBFF-84484AB892DD}"/>
              </a:ext>
            </a:extLst>
          </p:cNvPr>
          <p:cNvSpPr txBox="1"/>
          <p:nvPr/>
        </p:nvSpPr>
        <p:spPr>
          <a:xfrm>
            <a:off x="3047281" y="3231394"/>
            <a:ext cx="6094562" cy="369332"/>
          </a:xfrm>
          <a:prstGeom prst="rect">
            <a:avLst/>
          </a:prstGeom>
          <a:noFill/>
        </p:spPr>
        <p:txBody>
          <a:bodyPr wrap="square">
            <a:spAutoFit/>
          </a:bodyPr>
          <a:lstStyle/>
          <a:p>
            <a:r>
              <a:rPr lang="en-GB" b="0" dirty="0">
                <a:effectLst/>
              </a:rPr>
              <a:t> </a:t>
            </a:r>
            <a:endParaRPr lang="en-GB" dirty="0"/>
          </a:p>
        </p:txBody>
      </p:sp>
    </p:spTree>
    <p:extLst>
      <p:ext uri="{BB962C8B-B14F-4D97-AF65-F5344CB8AC3E}">
        <p14:creationId xmlns:p14="http://schemas.microsoft.com/office/powerpoint/2010/main" val="3298422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D3D279B-3B78-0789-6198-A51AE3F85734}"/>
              </a:ext>
            </a:extLst>
          </p:cNvPr>
          <p:cNvPicPr>
            <a:picLocks noChangeAspect="1"/>
          </p:cNvPicPr>
          <p:nvPr/>
        </p:nvPicPr>
        <p:blipFill>
          <a:blip r:embed="rId3"/>
          <a:stretch>
            <a:fillRect/>
          </a:stretch>
        </p:blipFill>
        <p:spPr>
          <a:xfrm>
            <a:off x="6023992" y="342734"/>
            <a:ext cx="3978682" cy="3636901"/>
          </a:xfrm>
          <a:prstGeom prst="rect">
            <a:avLst/>
          </a:prstGeom>
        </p:spPr>
      </p:pic>
      <p:sp>
        <p:nvSpPr>
          <p:cNvPr id="12" name="TextBox 11">
            <a:extLst>
              <a:ext uri="{FF2B5EF4-FFF2-40B4-BE49-F238E27FC236}">
                <a16:creationId xmlns:a16="http://schemas.microsoft.com/office/drawing/2014/main" id="{B4378935-144A-D134-7A89-504FCEF6B7EA}"/>
              </a:ext>
            </a:extLst>
          </p:cNvPr>
          <p:cNvSpPr txBox="1"/>
          <p:nvPr/>
        </p:nvSpPr>
        <p:spPr>
          <a:xfrm>
            <a:off x="2189326" y="3848453"/>
            <a:ext cx="7293956" cy="954107"/>
          </a:xfrm>
          <a:prstGeom prst="rect">
            <a:avLst/>
          </a:prstGeom>
          <a:noFill/>
        </p:spPr>
        <p:txBody>
          <a:bodyPr wrap="square">
            <a:spAutoFit/>
          </a:bodyPr>
          <a:lstStyle/>
          <a:p>
            <a:r>
              <a:rPr lang="en-US" sz="2800" b="1" dirty="0">
                <a:solidFill>
                  <a:srgbClr val="92D050"/>
                </a:solidFill>
                <a:latin typeface="Century Gothic" panose="020B0502020202020204" pitchFamily="34" charset="0"/>
              </a:rPr>
              <a:t>Jess Young</a:t>
            </a:r>
          </a:p>
          <a:p>
            <a:r>
              <a:rPr lang="en-US" sz="2800" b="1" dirty="0">
                <a:solidFill>
                  <a:srgbClr val="92D050"/>
                </a:solidFill>
                <a:latin typeface="Century Gothic" panose="020B0502020202020204" pitchFamily="34" charset="0"/>
              </a:rPr>
              <a:t>Education Officer</a:t>
            </a:r>
          </a:p>
        </p:txBody>
      </p:sp>
      <p:sp>
        <p:nvSpPr>
          <p:cNvPr id="16" name="TextBox 15">
            <a:extLst>
              <a:ext uri="{FF2B5EF4-FFF2-40B4-BE49-F238E27FC236}">
                <a16:creationId xmlns:a16="http://schemas.microsoft.com/office/drawing/2014/main" id="{4DEDCEB3-FE43-31AB-E41B-35DF2285BF9D}"/>
              </a:ext>
            </a:extLst>
          </p:cNvPr>
          <p:cNvSpPr txBox="1"/>
          <p:nvPr/>
        </p:nvSpPr>
        <p:spPr>
          <a:xfrm>
            <a:off x="2189326" y="548680"/>
            <a:ext cx="4572000" cy="1569660"/>
          </a:xfrm>
          <a:prstGeom prst="rect">
            <a:avLst/>
          </a:prstGeom>
          <a:noFill/>
        </p:spPr>
        <p:txBody>
          <a:bodyPr wrap="square">
            <a:spAutoFit/>
          </a:bodyPr>
          <a:lstStyle/>
          <a:p>
            <a:pPr>
              <a:defRPr/>
            </a:pPr>
            <a:r>
              <a:rPr lang="en-US" sz="4800" b="1" dirty="0">
                <a:solidFill>
                  <a:srgbClr val="92D050"/>
                </a:solidFill>
                <a:latin typeface="Century Gothic" panose="020B0502020202020204" pitchFamily="34" charset="0"/>
              </a:rPr>
              <a:t>Early Years and KS1</a:t>
            </a:r>
          </a:p>
        </p:txBody>
      </p:sp>
      <p:pic>
        <p:nvPicPr>
          <p:cNvPr id="3" name="Picture 2" descr="A logo for a community&#10;&#10;Description automatically generated">
            <a:extLst>
              <a:ext uri="{FF2B5EF4-FFF2-40B4-BE49-F238E27FC236}">
                <a16:creationId xmlns:a16="http://schemas.microsoft.com/office/drawing/2014/main" id="{6B50A4F1-E489-3F43-FA3F-4AAD211C11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77014" y="5086085"/>
            <a:ext cx="7293956" cy="1422693"/>
          </a:xfrm>
          <a:prstGeom prst="rect">
            <a:avLst/>
          </a:prstGeom>
        </p:spPr>
      </p:pic>
    </p:spTree>
    <p:extLst>
      <p:ext uri="{BB962C8B-B14F-4D97-AF65-F5344CB8AC3E}">
        <p14:creationId xmlns:p14="http://schemas.microsoft.com/office/powerpoint/2010/main" val="975458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04DCFE-E278-A285-99EB-DE01CDA6B03D}"/>
              </a:ext>
            </a:extLst>
          </p:cNvPr>
          <p:cNvSpPr txBox="1"/>
          <p:nvPr/>
        </p:nvSpPr>
        <p:spPr>
          <a:xfrm>
            <a:off x="1955540" y="260649"/>
            <a:ext cx="8280920" cy="1101199"/>
          </a:xfrm>
          <a:prstGeom prst="rect">
            <a:avLst/>
          </a:prstGeom>
          <a:noFill/>
        </p:spPr>
        <p:txBody>
          <a:bodyPr wrap="square">
            <a:spAutoFit/>
          </a:bodyPr>
          <a:lstStyle/>
          <a:p>
            <a:pPr>
              <a:lnSpc>
                <a:spcPct val="107000"/>
              </a:lnSpc>
              <a:spcAft>
                <a:spcPts val="800"/>
              </a:spcAft>
            </a:pPr>
            <a:r>
              <a:rPr lang="en-GB" sz="2800" b="1" u="sng" kern="100" dirty="0">
                <a:latin typeface="Aptos" panose="020B0004020202020204" pitchFamily="34" charset="0"/>
                <a:ea typeface="Aptos" panose="020B0004020202020204" pitchFamily="34" charset="0"/>
                <a:cs typeface="Times New Roman" panose="02020603050405020304" pitchFamily="18" charset="0"/>
              </a:rPr>
              <a:t>Engagement Top Tips</a:t>
            </a:r>
          </a:p>
          <a:p>
            <a:pPr marL="342900" indent="-342900">
              <a:lnSpc>
                <a:spcPct val="107000"/>
              </a:lnSpc>
              <a:spcAft>
                <a:spcPts val="800"/>
              </a:spcAft>
              <a:buAutoNum type="arabicPeriod"/>
            </a:pPr>
            <a:r>
              <a:rPr lang="en-GB" sz="2800" kern="100" dirty="0">
                <a:latin typeface="Aptos" panose="020B0004020202020204" pitchFamily="34" charset="0"/>
                <a:ea typeface="Aptos" panose="020B0004020202020204" pitchFamily="34" charset="0"/>
                <a:cs typeface="Times New Roman" panose="02020603050405020304" pitchFamily="18" charset="0"/>
              </a:rPr>
              <a:t>Specific staff contact.</a:t>
            </a:r>
          </a:p>
        </p:txBody>
      </p:sp>
      <p:pic>
        <p:nvPicPr>
          <p:cNvPr id="11" name="Picture 10">
            <a:extLst>
              <a:ext uri="{FF2B5EF4-FFF2-40B4-BE49-F238E27FC236}">
                <a16:creationId xmlns:a16="http://schemas.microsoft.com/office/drawing/2014/main" id="{D85EFBFF-93DF-D222-E271-82CAA000C61E}"/>
              </a:ext>
            </a:extLst>
          </p:cNvPr>
          <p:cNvPicPr>
            <a:picLocks noChangeAspect="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backgroundRemoval t="16452" b="83548" l="13486" r="84891"/>
                    </a14:imgEffect>
                    <a14:imgEffect>
                      <a14:saturation sat="0"/>
                    </a14:imgEffect>
                  </a14:imgLayer>
                </a14:imgProps>
              </a:ext>
            </a:extLst>
          </a:blip>
          <a:srcRect l="4560" t="8065" r="6183" b="8065"/>
          <a:stretch>
            <a:fillRect/>
          </a:stretch>
        </p:blipFill>
        <p:spPr>
          <a:xfrm>
            <a:off x="4007768" y="1598688"/>
            <a:ext cx="4608512" cy="4357138"/>
          </a:xfrm>
          <a:prstGeom prst="rect">
            <a:avLst/>
          </a:prstGeom>
        </p:spPr>
      </p:pic>
    </p:spTree>
    <p:extLst>
      <p:ext uri="{BB962C8B-B14F-4D97-AF65-F5344CB8AC3E}">
        <p14:creationId xmlns:p14="http://schemas.microsoft.com/office/powerpoint/2010/main" val="1398216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E09FD-EF65-0A9D-5A69-88C5B70531D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31316DA-D5B3-0E57-55E0-D47B818F365F}"/>
              </a:ext>
            </a:extLst>
          </p:cNvPr>
          <p:cNvSpPr txBox="1"/>
          <p:nvPr/>
        </p:nvSpPr>
        <p:spPr>
          <a:xfrm>
            <a:off x="1955540" y="260649"/>
            <a:ext cx="8280920" cy="1101199"/>
          </a:xfrm>
          <a:prstGeom prst="rect">
            <a:avLst/>
          </a:prstGeom>
          <a:noFill/>
        </p:spPr>
        <p:txBody>
          <a:bodyPr wrap="square">
            <a:spAutoFit/>
          </a:bodyPr>
          <a:lstStyle/>
          <a:p>
            <a:pPr>
              <a:lnSpc>
                <a:spcPct val="107000"/>
              </a:lnSpc>
              <a:spcAft>
                <a:spcPts val="800"/>
              </a:spcAft>
            </a:pPr>
            <a:r>
              <a:rPr lang="en-GB" sz="2800" b="1" u="sng" kern="100" dirty="0">
                <a:latin typeface="Aptos" panose="020B0004020202020204" pitchFamily="34" charset="0"/>
                <a:ea typeface="Aptos" panose="020B0004020202020204" pitchFamily="34" charset="0"/>
                <a:cs typeface="Times New Roman" panose="02020603050405020304" pitchFamily="18" charset="0"/>
              </a:rPr>
              <a:t>Engagement Top Tips</a:t>
            </a:r>
          </a:p>
          <a:p>
            <a:pPr>
              <a:lnSpc>
                <a:spcPct val="107000"/>
              </a:lnSpc>
              <a:spcAft>
                <a:spcPts val="800"/>
              </a:spcAft>
            </a:pPr>
            <a:r>
              <a:rPr lang="en-GB" sz="2800" kern="100" dirty="0">
                <a:latin typeface="Aptos" panose="020B0004020202020204" pitchFamily="34" charset="0"/>
                <a:ea typeface="Aptos" panose="020B0004020202020204" pitchFamily="34" charset="0"/>
                <a:cs typeface="Times New Roman" panose="02020603050405020304" pitchFamily="18" charset="0"/>
              </a:rPr>
              <a:t>2. Careers Fairs – Gatsby Bench Marks</a:t>
            </a:r>
          </a:p>
        </p:txBody>
      </p:sp>
      <p:sp>
        <p:nvSpPr>
          <p:cNvPr id="5" name="TextBox 4">
            <a:extLst>
              <a:ext uri="{FF2B5EF4-FFF2-40B4-BE49-F238E27FC236}">
                <a16:creationId xmlns:a16="http://schemas.microsoft.com/office/drawing/2014/main" id="{F1DF588D-0A09-3270-C07B-B4A4817049E6}"/>
              </a:ext>
            </a:extLst>
          </p:cNvPr>
          <p:cNvSpPr txBox="1"/>
          <p:nvPr/>
        </p:nvSpPr>
        <p:spPr>
          <a:xfrm>
            <a:off x="2315580" y="1700809"/>
            <a:ext cx="7560840" cy="1200329"/>
          </a:xfrm>
          <a:prstGeom prst="rect">
            <a:avLst/>
          </a:prstGeom>
          <a:noFill/>
        </p:spPr>
        <p:txBody>
          <a:bodyPr wrap="square">
            <a:spAutoFit/>
          </a:bodyPr>
          <a:lstStyle/>
          <a:p>
            <a:pPr>
              <a:defRPr/>
            </a:pPr>
            <a:r>
              <a:rPr lang="en-GB" sz="2400" dirty="0"/>
              <a:t>Gatsby Benchmark 5 “Every year, from the age of 11, pupils should participate in at least one </a:t>
            </a:r>
            <a:r>
              <a:rPr lang="en-GB" sz="2400" u="sng" dirty="0"/>
              <a:t>meaningful encounter </a:t>
            </a:r>
            <a:r>
              <a:rPr lang="en-GB" sz="2400" dirty="0"/>
              <a:t>with an employer.”</a:t>
            </a:r>
          </a:p>
        </p:txBody>
      </p:sp>
      <p:pic>
        <p:nvPicPr>
          <p:cNvPr id="7" name="Picture 6">
            <a:extLst>
              <a:ext uri="{FF2B5EF4-FFF2-40B4-BE49-F238E27FC236}">
                <a16:creationId xmlns:a16="http://schemas.microsoft.com/office/drawing/2014/main" id="{8FB0D8C4-00A6-0E5C-C337-45111E45DF3B}"/>
              </a:ext>
            </a:extLst>
          </p:cNvPr>
          <p:cNvPicPr>
            <a:picLocks noChangeAspect="1"/>
          </p:cNvPicPr>
          <p:nvPr/>
        </p:nvPicPr>
        <p:blipFill>
          <a:blip r:embed="rId2"/>
          <a:stretch>
            <a:fillRect/>
          </a:stretch>
        </p:blipFill>
        <p:spPr>
          <a:xfrm>
            <a:off x="3791744" y="3068960"/>
            <a:ext cx="4608512" cy="3220406"/>
          </a:xfrm>
          <a:prstGeom prst="rect">
            <a:avLst/>
          </a:prstGeom>
        </p:spPr>
      </p:pic>
    </p:spTree>
    <p:extLst>
      <p:ext uri="{BB962C8B-B14F-4D97-AF65-F5344CB8AC3E}">
        <p14:creationId xmlns:p14="http://schemas.microsoft.com/office/powerpoint/2010/main" val="2380810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CF713-561C-20EB-3A75-919F1AF1BB4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C87F1CD-2D8C-BA9D-E0E5-420AA79C8F36}"/>
              </a:ext>
            </a:extLst>
          </p:cNvPr>
          <p:cNvSpPr txBox="1"/>
          <p:nvPr/>
        </p:nvSpPr>
        <p:spPr>
          <a:xfrm>
            <a:off x="1955540" y="260649"/>
            <a:ext cx="8280920" cy="1101199"/>
          </a:xfrm>
          <a:prstGeom prst="rect">
            <a:avLst/>
          </a:prstGeom>
          <a:noFill/>
        </p:spPr>
        <p:txBody>
          <a:bodyPr wrap="square">
            <a:spAutoFit/>
          </a:bodyPr>
          <a:lstStyle/>
          <a:p>
            <a:pPr>
              <a:lnSpc>
                <a:spcPct val="107000"/>
              </a:lnSpc>
              <a:spcAft>
                <a:spcPts val="800"/>
              </a:spcAft>
            </a:pPr>
            <a:r>
              <a:rPr lang="en-GB" sz="2800" b="1" u="sng" kern="100" dirty="0">
                <a:latin typeface="Aptos" panose="020B0004020202020204" pitchFamily="34" charset="0"/>
                <a:ea typeface="Aptos" panose="020B0004020202020204" pitchFamily="34" charset="0"/>
                <a:cs typeface="Times New Roman" panose="02020603050405020304" pitchFamily="18" charset="0"/>
              </a:rPr>
              <a:t>Engagement Top Tips</a:t>
            </a:r>
          </a:p>
          <a:p>
            <a:pPr>
              <a:lnSpc>
                <a:spcPct val="107000"/>
              </a:lnSpc>
              <a:spcAft>
                <a:spcPts val="800"/>
              </a:spcAft>
            </a:pPr>
            <a:r>
              <a:rPr lang="en-GB" sz="2800" kern="100" dirty="0">
                <a:latin typeface="Aptos" panose="020B0004020202020204" pitchFamily="34" charset="0"/>
                <a:ea typeface="Aptos" panose="020B0004020202020204" pitchFamily="34" charset="0"/>
                <a:cs typeface="Times New Roman" panose="02020603050405020304" pitchFamily="18" charset="0"/>
              </a:rPr>
              <a:t>2. Careers Fairs</a:t>
            </a:r>
          </a:p>
        </p:txBody>
      </p:sp>
      <p:pic>
        <p:nvPicPr>
          <p:cNvPr id="4" name="Picture 3">
            <a:extLst>
              <a:ext uri="{FF2B5EF4-FFF2-40B4-BE49-F238E27FC236}">
                <a16:creationId xmlns:a16="http://schemas.microsoft.com/office/drawing/2014/main" id="{AB868A4F-61AD-55A3-7B45-9432131998CF}"/>
              </a:ext>
            </a:extLst>
          </p:cNvPr>
          <p:cNvPicPr>
            <a:picLocks noChangeAspect="1"/>
          </p:cNvPicPr>
          <p:nvPr/>
        </p:nvPicPr>
        <p:blipFill>
          <a:blip r:embed="rId2"/>
          <a:stretch>
            <a:fillRect/>
          </a:stretch>
        </p:blipFill>
        <p:spPr>
          <a:xfrm>
            <a:off x="5735960" y="269911"/>
            <a:ext cx="4386838" cy="6237312"/>
          </a:xfrm>
          <a:prstGeom prst="rect">
            <a:avLst/>
          </a:prstGeom>
        </p:spPr>
      </p:pic>
    </p:spTree>
    <p:extLst>
      <p:ext uri="{BB962C8B-B14F-4D97-AF65-F5344CB8AC3E}">
        <p14:creationId xmlns:p14="http://schemas.microsoft.com/office/powerpoint/2010/main" val="1099203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41F30-D6C0-5CA1-DF7E-CBAD99C59FA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40B673D-2CF1-0515-2E54-601B979EE95E}"/>
              </a:ext>
            </a:extLst>
          </p:cNvPr>
          <p:cNvSpPr txBox="1"/>
          <p:nvPr/>
        </p:nvSpPr>
        <p:spPr>
          <a:xfrm>
            <a:off x="1955540" y="260649"/>
            <a:ext cx="5076564" cy="1562223"/>
          </a:xfrm>
          <a:prstGeom prst="rect">
            <a:avLst/>
          </a:prstGeom>
          <a:noFill/>
        </p:spPr>
        <p:txBody>
          <a:bodyPr wrap="square">
            <a:spAutoFit/>
          </a:bodyPr>
          <a:lstStyle/>
          <a:p>
            <a:pPr>
              <a:lnSpc>
                <a:spcPct val="107000"/>
              </a:lnSpc>
              <a:spcAft>
                <a:spcPts val="800"/>
              </a:spcAft>
            </a:pPr>
            <a:r>
              <a:rPr lang="en-GB" sz="2800" b="1" u="sng" kern="100" dirty="0">
                <a:latin typeface="Aptos" panose="020B0004020202020204" pitchFamily="34" charset="0"/>
                <a:ea typeface="Aptos" panose="020B0004020202020204" pitchFamily="34" charset="0"/>
                <a:cs typeface="Times New Roman" panose="02020603050405020304" pitchFamily="18" charset="0"/>
              </a:rPr>
              <a:t>Engagement Top Tips</a:t>
            </a:r>
          </a:p>
          <a:p>
            <a:pPr>
              <a:lnSpc>
                <a:spcPct val="107000"/>
              </a:lnSpc>
              <a:spcAft>
                <a:spcPts val="800"/>
              </a:spcAft>
            </a:pPr>
            <a:r>
              <a:rPr lang="en-GB" sz="2800" kern="100" dirty="0">
                <a:latin typeface="Aptos" panose="020B0004020202020204" pitchFamily="34" charset="0"/>
                <a:ea typeface="Aptos" panose="020B0004020202020204" pitchFamily="34" charset="0"/>
                <a:cs typeface="Times New Roman" panose="02020603050405020304" pitchFamily="18" charset="0"/>
              </a:rPr>
              <a:t>3. Local Authority Communications</a:t>
            </a:r>
          </a:p>
        </p:txBody>
      </p:sp>
      <p:pic>
        <p:nvPicPr>
          <p:cNvPr id="9" name="Picture 8">
            <a:extLst>
              <a:ext uri="{FF2B5EF4-FFF2-40B4-BE49-F238E27FC236}">
                <a16:creationId xmlns:a16="http://schemas.microsoft.com/office/drawing/2014/main" id="{A2EB1684-D8D2-3C64-3DF8-A282B273997A}"/>
              </a:ext>
            </a:extLst>
          </p:cNvPr>
          <p:cNvPicPr>
            <a:picLocks noChangeAspect="1"/>
          </p:cNvPicPr>
          <p:nvPr/>
        </p:nvPicPr>
        <p:blipFill>
          <a:blip r:embed="rId2"/>
          <a:stretch>
            <a:fillRect/>
          </a:stretch>
        </p:blipFill>
        <p:spPr>
          <a:xfrm>
            <a:off x="5663952" y="260649"/>
            <a:ext cx="4493378" cy="6379577"/>
          </a:xfrm>
          <a:prstGeom prst="rect">
            <a:avLst/>
          </a:prstGeom>
        </p:spPr>
      </p:pic>
    </p:spTree>
    <p:extLst>
      <p:ext uri="{BB962C8B-B14F-4D97-AF65-F5344CB8AC3E}">
        <p14:creationId xmlns:p14="http://schemas.microsoft.com/office/powerpoint/2010/main" val="1185558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16BAA-F041-A005-E338-4022CE40CE1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A1FAD07-401A-35E3-20FE-9430F4FC0957}"/>
              </a:ext>
            </a:extLst>
          </p:cNvPr>
          <p:cNvSpPr txBox="1"/>
          <p:nvPr/>
        </p:nvSpPr>
        <p:spPr>
          <a:xfrm>
            <a:off x="1955540" y="260649"/>
            <a:ext cx="7020780" cy="1101199"/>
          </a:xfrm>
          <a:prstGeom prst="rect">
            <a:avLst/>
          </a:prstGeom>
          <a:noFill/>
        </p:spPr>
        <p:txBody>
          <a:bodyPr wrap="square">
            <a:spAutoFit/>
          </a:bodyPr>
          <a:lstStyle/>
          <a:p>
            <a:pPr>
              <a:lnSpc>
                <a:spcPct val="107000"/>
              </a:lnSpc>
              <a:spcAft>
                <a:spcPts val="800"/>
              </a:spcAft>
            </a:pPr>
            <a:r>
              <a:rPr lang="en-GB" sz="2800" b="1" u="sng" kern="100" dirty="0">
                <a:latin typeface="Aptos" panose="020B0004020202020204" pitchFamily="34" charset="0"/>
                <a:ea typeface="Aptos" panose="020B0004020202020204" pitchFamily="34" charset="0"/>
                <a:cs typeface="Times New Roman" panose="02020603050405020304" pitchFamily="18" charset="0"/>
              </a:rPr>
              <a:t>Engagement Top Tips</a:t>
            </a:r>
          </a:p>
          <a:p>
            <a:pPr>
              <a:lnSpc>
                <a:spcPct val="107000"/>
              </a:lnSpc>
              <a:spcAft>
                <a:spcPts val="800"/>
              </a:spcAft>
            </a:pPr>
            <a:r>
              <a:rPr lang="en-GB" sz="2800" kern="100" dirty="0">
                <a:latin typeface="Aptos" panose="020B0004020202020204" pitchFamily="34" charset="0"/>
                <a:ea typeface="Aptos" panose="020B0004020202020204" pitchFamily="34" charset="0"/>
                <a:cs typeface="Times New Roman" panose="02020603050405020304" pitchFamily="18" charset="0"/>
              </a:rPr>
              <a:t>4. Network Rail Community Safety Manager</a:t>
            </a:r>
          </a:p>
        </p:txBody>
      </p:sp>
      <p:pic>
        <p:nvPicPr>
          <p:cNvPr id="8" name="Picture 7">
            <a:extLst>
              <a:ext uri="{FF2B5EF4-FFF2-40B4-BE49-F238E27FC236}">
                <a16:creationId xmlns:a16="http://schemas.microsoft.com/office/drawing/2014/main" id="{3CE13E38-4623-27EF-4246-E2BC657BE1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5921" y="1556792"/>
            <a:ext cx="4864541" cy="2736304"/>
          </a:xfrm>
          <a:prstGeom prst="rect">
            <a:avLst/>
          </a:prstGeom>
        </p:spPr>
      </p:pic>
      <p:pic>
        <p:nvPicPr>
          <p:cNvPr id="11" name="Picture 10">
            <a:extLst>
              <a:ext uri="{FF2B5EF4-FFF2-40B4-BE49-F238E27FC236}">
                <a16:creationId xmlns:a16="http://schemas.microsoft.com/office/drawing/2014/main" id="{B6A7838E-5A68-728D-94D4-E7D5A8031233}"/>
              </a:ext>
            </a:extLst>
          </p:cNvPr>
          <p:cNvPicPr>
            <a:picLocks noChangeAspect="1"/>
          </p:cNvPicPr>
          <p:nvPr/>
        </p:nvPicPr>
        <p:blipFill>
          <a:blip r:embed="rId3"/>
          <a:stretch>
            <a:fillRect/>
          </a:stretch>
        </p:blipFill>
        <p:spPr>
          <a:xfrm>
            <a:off x="2063552" y="3789041"/>
            <a:ext cx="4427984" cy="2632431"/>
          </a:xfrm>
          <a:prstGeom prst="rect">
            <a:avLst/>
          </a:prstGeom>
        </p:spPr>
      </p:pic>
    </p:spTree>
    <p:extLst>
      <p:ext uri="{BB962C8B-B14F-4D97-AF65-F5344CB8AC3E}">
        <p14:creationId xmlns:p14="http://schemas.microsoft.com/office/powerpoint/2010/main" val="3800960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4B6C4-A2F8-09D1-A123-6233C14E53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7F0C7F8-AE4B-F09A-D43D-ABB8A988F1D2}"/>
              </a:ext>
            </a:extLst>
          </p:cNvPr>
          <p:cNvSpPr txBox="1"/>
          <p:nvPr/>
        </p:nvSpPr>
        <p:spPr>
          <a:xfrm>
            <a:off x="1991544" y="260648"/>
            <a:ext cx="8280920" cy="1073884"/>
          </a:xfrm>
          <a:prstGeom prst="rect">
            <a:avLst/>
          </a:prstGeom>
          <a:noFill/>
        </p:spPr>
        <p:txBody>
          <a:bodyPr wrap="square">
            <a:spAutoFit/>
          </a:bodyPr>
          <a:lstStyle/>
          <a:p>
            <a:pPr>
              <a:lnSpc>
                <a:spcPct val="107000"/>
              </a:lnSpc>
              <a:spcAft>
                <a:spcPts val="800"/>
              </a:spcAft>
            </a:pPr>
            <a:r>
              <a:rPr lang="en-GB" b="1" u="sng" kern="100" dirty="0">
                <a:latin typeface="Aptos" panose="020B0004020202020204" pitchFamily="34" charset="0"/>
                <a:ea typeface="Aptos" panose="020B0004020202020204" pitchFamily="34" charset="0"/>
                <a:cs typeface="Times New Roman" panose="02020603050405020304" pitchFamily="18" charset="0"/>
              </a:rPr>
              <a:t>Early Years Foundation Stage Framework – All children up to end of Reception</a:t>
            </a:r>
          </a:p>
          <a:p>
            <a:pPr>
              <a:lnSpc>
                <a:spcPct val="107000"/>
              </a:lnSpc>
              <a:spcAft>
                <a:spcPts val="800"/>
              </a:spcAft>
            </a:pPr>
            <a:r>
              <a:rPr lang="en-GB" b="1" u="sng" kern="100" dirty="0">
                <a:latin typeface="Aptos" panose="020B0004020202020204" pitchFamily="34" charset="0"/>
                <a:ea typeface="Aptos" panose="020B0004020202020204" pitchFamily="34" charset="0"/>
                <a:cs typeface="Times New Roman" panose="02020603050405020304" pitchFamily="18" charset="0"/>
              </a:rPr>
              <a:t>https://www.gov.uk/government/publications/early-years-foundation-stage-framework--2</a:t>
            </a:r>
          </a:p>
        </p:txBody>
      </p:sp>
      <p:pic>
        <p:nvPicPr>
          <p:cNvPr id="6" name="Picture 5">
            <a:extLst>
              <a:ext uri="{FF2B5EF4-FFF2-40B4-BE49-F238E27FC236}">
                <a16:creationId xmlns:a16="http://schemas.microsoft.com/office/drawing/2014/main" id="{2B865671-AD9D-C1EC-0392-C5F2037F397F}"/>
              </a:ext>
            </a:extLst>
          </p:cNvPr>
          <p:cNvPicPr>
            <a:picLocks noChangeAspect="1"/>
          </p:cNvPicPr>
          <p:nvPr/>
        </p:nvPicPr>
        <p:blipFill>
          <a:blip r:embed="rId2"/>
          <a:stretch>
            <a:fillRect/>
          </a:stretch>
        </p:blipFill>
        <p:spPr>
          <a:xfrm>
            <a:off x="2396716" y="1461047"/>
            <a:ext cx="7398568" cy="5128801"/>
          </a:xfrm>
          <a:prstGeom prst="rect">
            <a:avLst/>
          </a:prstGeom>
        </p:spPr>
      </p:pic>
    </p:spTree>
    <p:extLst>
      <p:ext uri="{BB962C8B-B14F-4D97-AF65-F5344CB8AC3E}">
        <p14:creationId xmlns:p14="http://schemas.microsoft.com/office/powerpoint/2010/main" val="3019622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37F90-04DC-12FE-B2D6-77D1EBB8D29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38CCD46-21B5-B576-7EF9-B42F2162271C}"/>
              </a:ext>
            </a:extLst>
          </p:cNvPr>
          <p:cNvSpPr txBox="1"/>
          <p:nvPr/>
        </p:nvSpPr>
        <p:spPr>
          <a:xfrm>
            <a:off x="1991544" y="260649"/>
            <a:ext cx="8280920" cy="2567113"/>
          </a:xfrm>
          <a:prstGeom prst="rect">
            <a:avLst/>
          </a:prstGeom>
          <a:noFill/>
        </p:spPr>
        <p:txBody>
          <a:bodyPr wrap="square">
            <a:spAutoFit/>
          </a:bodyPr>
          <a:lstStyle/>
          <a:p>
            <a:pPr>
              <a:lnSpc>
                <a:spcPct val="107000"/>
              </a:lnSpc>
              <a:spcAft>
                <a:spcPts val="800"/>
              </a:spcAft>
            </a:pPr>
            <a:r>
              <a:rPr lang="en-GB" b="1" kern="100" dirty="0">
                <a:latin typeface="Aptos" panose="020B0004020202020204" pitchFamily="34" charset="0"/>
                <a:ea typeface="Aptos" panose="020B0004020202020204" pitchFamily="34" charset="0"/>
                <a:cs typeface="Times New Roman" panose="02020603050405020304" pitchFamily="18" charset="0"/>
              </a:rPr>
              <a:t>Personal, Social and Emotional Development: (3 ELGS)</a:t>
            </a:r>
          </a:p>
          <a:p>
            <a:pPr>
              <a:lnSpc>
                <a:spcPct val="107000"/>
              </a:lnSpc>
              <a:spcAft>
                <a:spcPts val="800"/>
              </a:spcAft>
            </a:pPr>
            <a:r>
              <a:rPr lang="en-GB" b="1" kern="100" dirty="0">
                <a:latin typeface="Aptos" panose="020B0004020202020204" pitchFamily="34" charset="0"/>
                <a:ea typeface="Aptos" panose="020B0004020202020204" pitchFamily="34" charset="0"/>
                <a:cs typeface="Times New Roman" panose="02020603050405020304" pitchFamily="18" charset="0"/>
              </a:rPr>
              <a:t>ELG: Managing Self</a:t>
            </a:r>
          </a:p>
          <a:p>
            <a:pPr>
              <a:lnSpc>
                <a:spcPct val="107000"/>
              </a:lnSpc>
              <a:spcAft>
                <a:spcPts val="800"/>
              </a:spcAft>
            </a:pPr>
            <a:r>
              <a:rPr lang="en-GB" b="1" kern="100" dirty="0">
                <a:latin typeface="Aptos" panose="020B0004020202020204" pitchFamily="34" charset="0"/>
                <a:ea typeface="Aptos" panose="020B0004020202020204" pitchFamily="34" charset="0"/>
                <a:cs typeface="Times New Roman" panose="02020603050405020304" pitchFamily="18" charset="0"/>
              </a:rPr>
              <a:t>Children at the expected level of development will: </a:t>
            </a:r>
          </a:p>
          <a:p>
            <a:pPr marL="285750" indent="-285750">
              <a:lnSpc>
                <a:spcPct val="107000"/>
              </a:lnSpc>
              <a:spcAft>
                <a:spcPts val="800"/>
              </a:spcAft>
              <a:buFont typeface="Arial" panose="020B0604020202020204" pitchFamily="34" charset="0"/>
              <a:buChar char="•"/>
            </a:pPr>
            <a:r>
              <a:rPr lang="en-GB" kern="100" dirty="0">
                <a:latin typeface="Aptos" panose="020B0004020202020204" pitchFamily="34" charset="0"/>
                <a:ea typeface="Aptos" panose="020B0004020202020204" pitchFamily="34" charset="0"/>
                <a:cs typeface="Times New Roman" panose="02020603050405020304" pitchFamily="18" charset="0"/>
              </a:rPr>
              <a:t>Be confident to try new activities and show independence, resilience and perseverance in the face of challenge.</a:t>
            </a:r>
          </a:p>
          <a:p>
            <a:pPr marL="285750" indent="-285750">
              <a:lnSpc>
                <a:spcPct val="107000"/>
              </a:lnSpc>
              <a:spcAft>
                <a:spcPts val="800"/>
              </a:spcAft>
              <a:buFont typeface="Arial" panose="020B0604020202020204" pitchFamily="34" charset="0"/>
              <a:buChar char="•"/>
            </a:pPr>
            <a:r>
              <a:rPr lang="en-GB" kern="100" dirty="0">
                <a:latin typeface="Aptos" panose="020B0004020202020204" pitchFamily="34" charset="0"/>
                <a:ea typeface="Aptos" panose="020B0004020202020204" pitchFamily="34" charset="0"/>
                <a:cs typeface="Times New Roman" panose="02020603050405020304" pitchFamily="18" charset="0"/>
              </a:rPr>
              <a:t>Explain the reasons for rules, know right from wrong and try to behave accordingly.</a:t>
            </a:r>
          </a:p>
        </p:txBody>
      </p:sp>
      <p:pic>
        <p:nvPicPr>
          <p:cNvPr id="4" name="Picture 3">
            <a:extLst>
              <a:ext uri="{FF2B5EF4-FFF2-40B4-BE49-F238E27FC236}">
                <a16:creationId xmlns:a16="http://schemas.microsoft.com/office/drawing/2014/main" id="{39C38B75-D95F-A95A-7FC4-BB1CC37233B7}"/>
              </a:ext>
            </a:extLst>
          </p:cNvPr>
          <p:cNvPicPr>
            <a:picLocks noChangeAspect="1"/>
          </p:cNvPicPr>
          <p:nvPr/>
        </p:nvPicPr>
        <p:blipFill>
          <a:blip r:embed="rId2"/>
          <a:stretch>
            <a:fillRect/>
          </a:stretch>
        </p:blipFill>
        <p:spPr>
          <a:xfrm>
            <a:off x="5231904" y="2827761"/>
            <a:ext cx="4853712" cy="3645024"/>
          </a:xfrm>
          <a:prstGeom prst="rect">
            <a:avLst/>
          </a:prstGeom>
        </p:spPr>
      </p:pic>
    </p:spTree>
    <p:extLst>
      <p:ext uri="{BB962C8B-B14F-4D97-AF65-F5344CB8AC3E}">
        <p14:creationId xmlns:p14="http://schemas.microsoft.com/office/powerpoint/2010/main" val="35075096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tuffed animal next to a book&#10;&#10;Description automatically generated">
            <a:extLst>
              <a:ext uri="{FF2B5EF4-FFF2-40B4-BE49-F238E27FC236}">
                <a16:creationId xmlns:a16="http://schemas.microsoft.com/office/drawing/2014/main" id="{8761D90D-CD93-C5F9-E3F1-D0A4AA2B67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2333836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E8E0DFA-4F2F-7D57-3C7A-AF62ACCBB43B}"/>
              </a:ext>
            </a:extLst>
          </p:cNvPr>
          <p:cNvSpPr txBox="1"/>
          <p:nvPr/>
        </p:nvSpPr>
        <p:spPr>
          <a:xfrm>
            <a:off x="1991544" y="305950"/>
            <a:ext cx="2952328" cy="378565"/>
          </a:xfrm>
          <a:prstGeom prst="rect">
            <a:avLst/>
          </a:prstGeom>
          <a:noFill/>
        </p:spPr>
        <p:txBody>
          <a:bodyPr wrap="square">
            <a:spAutoFit/>
          </a:bodyPr>
          <a:lstStyle/>
          <a:p>
            <a:pPr>
              <a:lnSpc>
                <a:spcPct val="107000"/>
              </a:lnSpc>
              <a:spcAft>
                <a:spcPts val="800"/>
              </a:spcAft>
            </a:pPr>
            <a:r>
              <a:rPr lang="en-GB" b="1" u="sng" kern="100" dirty="0">
                <a:latin typeface="Aptos" panose="020B0004020202020204" pitchFamily="34" charset="0"/>
                <a:ea typeface="Aptos" panose="020B0004020202020204" pitchFamily="34" charset="0"/>
                <a:cs typeface="Times New Roman" panose="02020603050405020304" pitchFamily="18" charset="0"/>
              </a:rPr>
              <a:t>Key Stage 1 (5-7 years old)</a:t>
            </a:r>
            <a:endParaRPr lang="en-GB" kern="100" dirty="0">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9FA11D7-9F4A-96B1-F15E-8FC6E27EE10B}"/>
              </a:ext>
            </a:extLst>
          </p:cNvPr>
          <p:cNvSpPr txBox="1"/>
          <p:nvPr/>
        </p:nvSpPr>
        <p:spPr>
          <a:xfrm>
            <a:off x="2135560" y="980729"/>
            <a:ext cx="8064896" cy="1200329"/>
          </a:xfrm>
          <a:prstGeom prst="rect">
            <a:avLst/>
          </a:prstGeom>
          <a:noFill/>
        </p:spPr>
        <p:txBody>
          <a:bodyPr wrap="square">
            <a:spAutoFit/>
          </a:bodyPr>
          <a:lstStyle/>
          <a:p>
            <a:r>
              <a:rPr lang="en-GB" b="1" dirty="0"/>
              <a:t>Statutory Guidance for RSHE</a:t>
            </a:r>
          </a:p>
          <a:p>
            <a:r>
              <a:rPr lang="en-GB" dirty="0"/>
              <a:t>The updated guidance includes rail safety education as part of the health and wellbeing curriculum content. Schools are required to be compliant from September 2026. The aspects below are taken from the Personal Safety section. </a:t>
            </a:r>
          </a:p>
        </p:txBody>
      </p:sp>
      <p:sp>
        <p:nvSpPr>
          <p:cNvPr id="8" name="TextBox 7">
            <a:extLst>
              <a:ext uri="{FF2B5EF4-FFF2-40B4-BE49-F238E27FC236}">
                <a16:creationId xmlns:a16="http://schemas.microsoft.com/office/drawing/2014/main" id="{9C2A1ADF-C0D3-85FF-5799-4C157F28443E}"/>
              </a:ext>
            </a:extLst>
          </p:cNvPr>
          <p:cNvSpPr txBox="1"/>
          <p:nvPr/>
        </p:nvSpPr>
        <p:spPr>
          <a:xfrm>
            <a:off x="2135560" y="2564905"/>
            <a:ext cx="8280920" cy="1200329"/>
          </a:xfrm>
          <a:prstGeom prst="rect">
            <a:avLst/>
          </a:prstGeom>
          <a:noFill/>
        </p:spPr>
        <p:txBody>
          <a:bodyPr wrap="square">
            <a:spAutoFit/>
          </a:bodyPr>
          <a:lstStyle/>
          <a:p>
            <a:r>
              <a:rPr lang="en-GB" b="1" dirty="0"/>
              <a:t>Primary</a:t>
            </a:r>
            <a:r>
              <a:rPr lang="en-GB" dirty="0"/>
              <a:t> - How to recognise risk and keep safe around... railways, including level crossings. (</a:t>
            </a:r>
            <a:r>
              <a:rPr lang="en-GB" dirty="0" err="1"/>
              <a:t>pg</a:t>
            </a:r>
            <a:r>
              <a:rPr lang="en-GB" dirty="0"/>
              <a:t> 24)</a:t>
            </a:r>
          </a:p>
          <a:p>
            <a:r>
              <a:rPr lang="en-GB" b="1" dirty="0"/>
              <a:t>Secondary</a:t>
            </a:r>
            <a:r>
              <a:rPr lang="en-GB" dirty="0"/>
              <a:t> - How to identify risk and manage personal safety in increasingly independent situations, including around... railways – including level crossings. (</a:t>
            </a:r>
            <a:r>
              <a:rPr lang="en-GB" dirty="0" err="1"/>
              <a:t>pg</a:t>
            </a:r>
            <a:r>
              <a:rPr lang="en-GB" dirty="0"/>
              <a:t> 31)</a:t>
            </a:r>
          </a:p>
        </p:txBody>
      </p:sp>
    </p:spTree>
    <p:extLst>
      <p:ext uri="{BB962C8B-B14F-4D97-AF65-F5344CB8AC3E}">
        <p14:creationId xmlns:p14="http://schemas.microsoft.com/office/powerpoint/2010/main" val="21046322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DEFBD71-9179-D028-A9F8-0586EADD9E9D}"/>
              </a:ext>
            </a:extLst>
          </p:cNvPr>
          <p:cNvGraphicFramePr>
            <a:graphicFrameLocks noGrp="1"/>
          </p:cNvGraphicFramePr>
          <p:nvPr/>
        </p:nvGraphicFramePr>
        <p:xfrm>
          <a:off x="1981200" y="260648"/>
          <a:ext cx="8229600" cy="2580132"/>
        </p:xfrm>
        <a:graphic>
          <a:graphicData uri="http://schemas.openxmlformats.org/drawingml/2006/table">
            <a:tbl>
              <a:tblPr firstRow="1" firstCol="1" bandRow="1">
                <a:tableStyleId>{5C22544A-7EE6-4342-B048-85BDC9FD1C3A}</a:tableStyleId>
              </a:tblPr>
              <a:tblGrid>
                <a:gridCol w="2390329">
                  <a:extLst>
                    <a:ext uri="{9D8B030D-6E8A-4147-A177-3AD203B41FA5}">
                      <a16:colId xmlns:a16="http://schemas.microsoft.com/office/drawing/2014/main" val="3534856881"/>
                    </a:ext>
                  </a:extLst>
                </a:gridCol>
                <a:gridCol w="5839271">
                  <a:extLst>
                    <a:ext uri="{9D8B030D-6E8A-4147-A177-3AD203B41FA5}">
                      <a16:colId xmlns:a16="http://schemas.microsoft.com/office/drawing/2014/main" val="298242531"/>
                    </a:ext>
                  </a:extLst>
                </a:gridCol>
              </a:tblGrid>
              <a:tr h="149434">
                <a:tc>
                  <a:txBody>
                    <a:bodyPr/>
                    <a:lstStyle/>
                    <a:p>
                      <a:pPr algn="l">
                        <a:lnSpc>
                          <a:spcPct val="107000"/>
                        </a:lnSpc>
                        <a:spcAft>
                          <a:spcPts val="800"/>
                        </a:spcAft>
                      </a:pPr>
                      <a:r>
                        <a:rPr lang="en-GB" sz="2000">
                          <a:solidFill>
                            <a:schemeClr val="tx1"/>
                          </a:solidFill>
                          <a:effectLst/>
                        </a:rPr>
                        <a:t>Learning Objectives</a:t>
                      </a:r>
                      <a:endParaRPr lang="en-GB"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053" marR="580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lnSpc>
                          <a:spcPct val="107000"/>
                        </a:lnSpc>
                        <a:spcAft>
                          <a:spcPts val="800"/>
                        </a:spcAft>
                      </a:pPr>
                      <a:r>
                        <a:rPr lang="en-GB" sz="2000">
                          <a:solidFill>
                            <a:schemeClr val="tx1"/>
                          </a:solidFill>
                          <a:effectLst/>
                        </a:rPr>
                        <a:t>To know how to keep myself safe when near or using the railway.</a:t>
                      </a:r>
                      <a:endParaRPr lang="en-GB"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053" marR="580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4979806"/>
                  </a:ext>
                </a:extLst>
              </a:tr>
              <a:tr h="632029">
                <a:tc>
                  <a:txBody>
                    <a:bodyPr/>
                    <a:lstStyle/>
                    <a:p>
                      <a:pPr algn="l">
                        <a:lnSpc>
                          <a:spcPct val="107000"/>
                        </a:lnSpc>
                        <a:spcAft>
                          <a:spcPts val="800"/>
                        </a:spcAft>
                      </a:pPr>
                      <a:r>
                        <a:rPr lang="en-GB" sz="2000">
                          <a:solidFill>
                            <a:schemeClr val="tx1"/>
                          </a:solidFill>
                          <a:effectLst/>
                        </a:rPr>
                        <a:t>Success Criteria</a:t>
                      </a:r>
                      <a:endParaRPr lang="en-GB" sz="20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053" marR="580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342900" lvl="0" indent="-342900" algn="l">
                        <a:lnSpc>
                          <a:spcPct val="107000"/>
                        </a:lnSpc>
                        <a:buFont typeface="Calibri Light" panose="020F0302020204030204" pitchFamily="34" charset="0"/>
                        <a:buChar char="-"/>
                      </a:pPr>
                      <a:r>
                        <a:rPr lang="en-GB" sz="2000" dirty="0">
                          <a:solidFill>
                            <a:schemeClr val="tx1"/>
                          </a:solidFill>
                          <a:effectLst/>
                        </a:rPr>
                        <a:t>I know that stations and level crossings can be dangerous places.</a:t>
                      </a:r>
                    </a:p>
                    <a:p>
                      <a:pPr marL="342900" lvl="0" indent="-342900" algn="l">
                        <a:lnSpc>
                          <a:spcPct val="107000"/>
                        </a:lnSpc>
                        <a:buFont typeface="Calibri Light" panose="020F0302020204030204" pitchFamily="34" charset="0"/>
                        <a:buChar char="-"/>
                      </a:pPr>
                      <a:r>
                        <a:rPr lang="en-GB" sz="2000" dirty="0">
                          <a:solidFill>
                            <a:schemeClr val="tx1"/>
                          </a:solidFill>
                          <a:effectLst/>
                        </a:rPr>
                        <a:t>I can talk about some of the dangers around the railway.</a:t>
                      </a:r>
                    </a:p>
                    <a:p>
                      <a:pPr marL="342900" lvl="0" indent="-342900" algn="l">
                        <a:lnSpc>
                          <a:spcPct val="107000"/>
                        </a:lnSpc>
                        <a:spcAft>
                          <a:spcPts val="800"/>
                        </a:spcAft>
                        <a:buFont typeface="Calibri Light" panose="020F0302020204030204" pitchFamily="34" charset="0"/>
                        <a:buChar char="-"/>
                      </a:pPr>
                      <a:r>
                        <a:rPr lang="en-GB" sz="2000" dirty="0">
                          <a:solidFill>
                            <a:schemeClr val="tx1"/>
                          </a:solidFill>
                          <a:effectLst/>
                        </a:rPr>
                        <a:t>I can explain how to keep myself safe in a station or at a level crossing. </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58053" marR="5805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29971475"/>
                  </a:ext>
                </a:extLst>
              </a:tr>
            </a:tbl>
          </a:graphicData>
        </a:graphic>
      </p:graphicFrame>
      <p:sp>
        <p:nvSpPr>
          <p:cNvPr id="4" name="TextBox 3">
            <a:extLst>
              <a:ext uri="{FF2B5EF4-FFF2-40B4-BE49-F238E27FC236}">
                <a16:creationId xmlns:a16="http://schemas.microsoft.com/office/drawing/2014/main" id="{7A02C6B7-D55F-5BA2-FA3F-C67C686D9751}"/>
              </a:ext>
            </a:extLst>
          </p:cNvPr>
          <p:cNvSpPr txBox="1"/>
          <p:nvPr/>
        </p:nvSpPr>
        <p:spPr>
          <a:xfrm>
            <a:off x="1981200" y="3429001"/>
            <a:ext cx="8229600" cy="646331"/>
          </a:xfrm>
          <a:prstGeom prst="rect">
            <a:avLst/>
          </a:prstGeom>
          <a:noFill/>
        </p:spPr>
        <p:txBody>
          <a:bodyPr wrap="square">
            <a:spAutoFit/>
          </a:bodyPr>
          <a:lstStyle/>
          <a:p>
            <a:r>
              <a:rPr lang="en-GB" b="1" dirty="0"/>
              <a:t>Primary</a:t>
            </a:r>
            <a:r>
              <a:rPr lang="en-GB" dirty="0"/>
              <a:t> - How to recognise risk and keep safe around... railways, including level crossings. (</a:t>
            </a:r>
            <a:r>
              <a:rPr lang="en-GB" dirty="0" err="1"/>
              <a:t>pg</a:t>
            </a:r>
            <a:r>
              <a:rPr lang="en-GB" dirty="0"/>
              <a:t> 24)</a:t>
            </a:r>
          </a:p>
        </p:txBody>
      </p:sp>
    </p:spTree>
    <p:extLst>
      <p:ext uri="{BB962C8B-B14F-4D97-AF65-F5344CB8AC3E}">
        <p14:creationId xmlns:p14="http://schemas.microsoft.com/office/powerpoint/2010/main" val="1740756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C3785C-B77C-AB51-159E-C87CC161086B}"/>
              </a:ext>
            </a:extLst>
          </p:cNvPr>
          <p:cNvPicPr>
            <a:picLocks noChangeAspect="1"/>
          </p:cNvPicPr>
          <p:nvPr/>
        </p:nvPicPr>
        <p:blipFill>
          <a:blip r:embed="rId3"/>
          <a:stretch>
            <a:fillRect/>
          </a:stretch>
        </p:blipFill>
        <p:spPr>
          <a:xfrm>
            <a:off x="2927649" y="202332"/>
            <a:ext cx="2163671" cy="6453336"/>
          </a:xfrm>
          <a:prstGeom prst="rect">
            <a:avLst/>
          </a:prstGeom>
        </p:spPr>
      </p:pic>
    </p:spTree>
    <p:extLst>
      <p:ext uri="{BB962C8B-B14F-4D97-AF65-F5344CB8AC3E}">
        <p14:creationId xmlns:p14="http://schemas.microsoft.com/office/powerpoint/2010/main" val="752689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473A0D-3EDD-7A93-14FD-538EE980EF02}"/>
              </a:ext>
            </a:extLst>
          </p:cNvPr>
          <p:cNvSpPr txBox="1"/>
          <p:nvPr/>
        </p:nvSpPr>
        <p:spPr>
          <a:xfrm>
            <a:off x="2279576" y="908720"/>
            <a:ext cx="8000652" cy="1938992"/>
          </a:xfrm>
          <a:prstGeom prst="rect">
            <a:avLst/>
          </a:prstGeom>
          <a:noFill/>
        </p:spPr>
        <p:txBody>
          <a:bodyPr wrap="none" rtlCol="0">
            <a:spAutoFit/>
          </a:bodyPr>
          <a:lstStyle/>
          <a:p>
            <a:pPr>
              <a:defRPr/>
            </a:pPr>
            <a:r>
              <a:rPr lang="en-GB" sz="4000" dirty="0">
                <a:solidFill>
                  <a:prstClr val="black"/>
                </a:solidFill>
                <a:latin typeface="Calibri"/>
              </a:rPr>
              <a:t>Clackety Clack, </a:t>
            </a:r>
            <a:r>
              <a:rPr lang="en-GB" sz="4000" b="1" dirty="0">
                <a:solidFill>
                  <a:prstClr val="black"/>
                </a:solidFill>
                <a:latin typeface="Calibri"/>
              </a:rPr>
              <a:t>Stay off the track!</a:t>
            </a:r>
          </a:p>
          <a:p>
            <a:pPr>
              <a:defRPr/>
            </a:pPr>
            <a:endParaRPr lang="en-GB" sz="4000" dirty="0">
              <a:solidFill>
                <a:prstClr val="black"/>
              </a:solidFill>
              <a:latin typeface="Calibri"/>
            </a:endParaRPr>
          </a:p>
          <a:p>
            <a:pPr>
              <a:defRPr/>
            </a:pPr>
            <a:r>
              <a:rPr lang="en-GB" sz="4000" dirty="0">
                <a:solidFill>
                  <a:prstClr val="black"/>
                </a:solidFill>
                <a:latin typeface="Calibri"/>
              </a:rPr>
              <a:t>You’ll be fine,</a:t>
            </a:r>
            <a:r>
              <a:rPr lang="en-GB" sz="4000" b="1" dirty="0">
                <a:solidFill>
                  <a:prstClr val="black"/>
                </a:solidFill>
                <a:latin typeface="Calibri"/>
              </a:rPr>
              <a:t> behind the yellow line!</a:t>
            </a:r>
          </a:p>
        </p:txBody>
      </p:sp>
    </p:spTree>
    <p:extLst>
      <p:ext uri="{BB962C8B-B14F-4D97-AF65-F5344CB8AC3E}">
        <p14:creationId xmlns:p14="http://schemas.microsoft.com/office/powerpoint/2010/main" val="4231799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DBB18955-F32C-B018-CA7A-0912D829EBAF}"/>
              </a:ext>
            </a:extLst>
          </p:cNvPr>
          <p:cNvPicPr>
            <a:picLocks noChangeAspect="1"/>
          </p:cNvPicPr>
          <p:nvPr/>
        </p:nvPicPr>
        <p:blipFill>
          <a:blip r:embed="rId4"/>
          <a:stretch>
            <a:fillRect/>
          </a:stretch>
        </p:blipFill>
        <p:spPr>
          <a:xfrm>
            <a:off x="2992342" y="260649"/>
            <a:ext cx="6207317" cy="5571067"/>
          </a:xfrm>
          <a:prstGeom prst="rect">
            <a:avLst/>
          </a:prstGeom>
        </p:spPr>
      </p:pic>
      <p:sp>
        <p:nvSpPr>
          <p:cNvPr id="4" name="TextBox 3">
            <a:extLst>
              <a:ext uri="{FF2B5EF4-FFF2-40B4-BE49-F238E27FC236}">
                <a16:creationId xmlns:a16="http://schemas.microsoft.com/office/drawing/2014/main" id="{3044FF57-5C67-0FCF-24F3-860BA72A56A9}"/>
              </a:ext>
            </a:extLst>
          </p:cNvPr>
          <p:cNvSpPr txBox="1"/>
          <p:nvPr/>
        </p:nvSpPr>
        <p:spPr>
          <a:xfrm>
            <a:off x="2063552" y="6093296"/>
            <a:ext cx="5976664" cy="369332"/>
          </a:xfrm>
          <a:prstGeom prst="rect">
            <a:avLst/>
          </a:prstGeom>
          <a:noFill/>
        </p:spPr>
        <p:txBody>
          <a:bodyPr wrap="square">
            <a:spAutoFit/>
          </a:bodyPr>
          <a:lstStyle/>
          <a:p>
            <a:r>
              <a:rPr lang="en-GB" dirty="0">
                <a:hlinkClick r:id="rId5"/>
              </a:rPr>
              <a:t>Arlo's Adventures - There and Back (fliphtml5.com)</a:t>
            </a:r>
            <a:endParaRPr lang="en-GB" dirty="0"/>
          </a:p>
        </p:txBody>
      </p:sp>
    </p:spTree>
    <p:extLst>
      <p:ext uri="{BB962C8B-B14F-4D97-AF65-F5344CB8AC3E}">
        <p14:creationId xmlns:p14="http://schemas.microsoft.com/office/powerpoint/2010/main" val="22107353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19811A-77DF-F65D-CADB-04A471B8E789}"/>
              </a:ext>
            </a:extLst>
          </p:cNvPr>
          <p:cNvPicPr>
            <a:picLocks noChangeAspect="1"/>
          </p:cNvPicPr>
          <p:nvPr/>
        </p:nvPicPr>
        <p:blipFill>
          <a:blip r:embed="rId2"/>
          <a:stretch>
            <a:fillRect/>
          </a:stretch>
        </p:blipFill>
        <p:spPr>
          <a:xfrm>
            <a:off x="1903629" y="188640"/>
            <a:ext cx="4794291" cy="3600400"/>
          </a:xfrm>
          <a:prstGeom prst="rect">
            <a:avLst/>
          </a:prstGeom>
        </p:spPr>
      </p:pic>
      <p:pic>
        <p:nvPicPr>
          <p:cNvPr id="4" name="Picture 3">
            <a:extLst>
              <a:ext uri="{FF2B5EF4-FFF2-40B4-BE49-F238E27FC236}">
                <a16:creationId xmlns:a16="http://schemas.microsoft.com/office/drawing/2014/main" id="{C6DA2A23-5492-9964-2C34-F47E733F1A36}"/>
              </a:ext>
            </a:extLst>
          </p:cNvPr>
          <p:cNvPicPr>
            <a:picLocks noChangeAspect="1"/>
          </p:cNvPicPr>
          <p:nvPr/>
        </p:nvPicPr>
        <p:blipFill>
          <a:blip r:embed="rId3"/>
          <a:stretch>
            <a:fillRect/>
          </a:stretch>
        </p:blipFill>
        <p:spPr>
          <a:xfrm>
            <a:off x="5499829" y="3068960"/>
            <a:ext cx="4794291" cy="3600400"/>
          </a:xfrm>
          <a:prstGeom prst="rect">
            <a:avLst/>
          </a:prstGeom>
        </p:spPr>
      </p:pic>
    </p:spTree>
    <p:extLst>
      <p:ext uri="{BB962C8B-B14F-4D97-AF65-F5344CB8AC3E}">
        <p14:creationId xmlns:p14="http://schemas.microsoft.com/office/powerpoint/2010/main" val="20901554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1171E7-6BA7-6F2F-C4B6-A97A0971E821}"/>
              </a:ext>
            </a:extLst>
          </p:cNvPr>
          <p:cNvPicPr>
            <a:picLocks noChangeAspect="1"/>
          </p:cNvPicPr>
          <p:nvPr/>
        </p:nvPicPr>
        <p:blipFill>
          <a:blip r:embed="rId2"/>
          <a:stretch>
            <a:fillRect/>
          </a:stretch>
        </p:blipFill>
        <p:spPr>
          <a:xfrm>
            <a:off x="2207568" y="476672"/>
            <a:ext cx="7953940" cy="5616624"/>
          </a:xfrm>
          <a:prstGeom prst="rect">
            <a:avLst/>
          </a:prstGeom>
          <a:ln w="38100">
            <a:solidFill>
              <a:schemeClr val="tx1"/>
            </a:solidFill>
          </a:ln>
        </p:spPr>
      </p:pic>
    </p:spTree>
    <p:extLst>
      <p:ext uri="{BB962C8B-B14F-4D97-AF65-F5344CB8AC3E}">
        <p14:creationId xmlns:p14="http://schemas.microsoft.com/office/powerpoint/2010/main" val="942929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toy train with a card&#10;&#10;Description automatically generated">
            <a:extLst>
              <a:ext uri="{FF2B5EF4-FFF2-40B4-BE49-F238E27FC236}">
                <a16:creationId xmlns:a16="http://schemas.microsoft.com/office/drawing/2014/main" id="{341AF954-B239-6D6C-43D7-9266F6463A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3836" y="332656"/>
            <a:ext cx="7524328" cy="5643246"/>
          </a:xfrm>
          <a:prstGeom prst="rect">
            <a:avLst/>
          </a:prstGeom>
        </p:spPr>
      </p:pic>
    </p:spTree>
    <p:extLst>
      <p:ext uri="{BB962C8B-B14F-4D97-AF65-F5344CB8AC3E}">
        <p14:creationId xmlns:p14="http://schemas.microsoft.com/office/powerpoint/2010/main" val="148591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children holding up a piece of paper&#10;&#10;Description automatically generated">
            <a:extLst>
              <a:ext uri="{FF2B5EF4-FFF2-40B4-BE49-F238E27FC236}">
                <a16:creationId xmlns:a16="http://schemas.microsoft.com/office/drawing/2014/main" id="{308099F1-9111-3210-447F-02AC43A20E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1416" y="2915562"/>
            <a:ext cx="5256584" cy="3942438"/>
          </a:xfrm>
          <a:prstGeom prst="rect">
            <a:avLst/>
          </a:prstGeom>
        </p:spPr>
      </p:pic>
      <p:pic>
        <p:nvPicPr>
          <p:cNvPr id="4" name="Picture 3" descr="A group of children playing with toys&#10;&#10;Description automatically generated">
            <a:extLst>
              <a:ext uri="{FF2B5EF4-FFF2-40B4-BE49-F238E27FC236}">
                <a16:creationId xmlns:a16="http://schemas.microsoft.com/office/drawing/2014/main" id="{4E4872FA-44A0-AC04-EB91-9AA2846BB0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4000" y="0"/>
            <a:ext cx="4860032" cy="3645024"/>
          </a:xfrm>
          <a:prstGeom prst="rect">
            <a:avLst/>
          </a:prstGeom>
        </p:spPr>
      </p:pic>
      <p:pic>
        <p:nvPicPr>
          <p:cNvPr id="10" name="Picture 9" descr="A group of children playing with toy train&#10;&#10;Description automatically generated">
            <a:extLst>
              <a:ext uri="{FF2B5EF4-FFF2-40B4-BE49-F238E27FC236}">
                <a16:creationId xmlns:a16="http://schemas.microsoft.com/office/drawing/2014/main" id="{6EBCE42F-84F7-8D69-ACEC-9D4C51B7B8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85885" y="3485926"/>
            <a:ext cx="4496099" cy="3372074"/>
          </a:xfrm>
          <a:prstGeom prst="rect">
            <a:avLst/>
          </a:prstGeom>
        </p:spPr>
      </p:pic>
      <p:pic>
        <p:nvPicPr>
          <p:cNvPr id="12" name="Picture 11" descr="A group of children playing with a toy train&#10;&#10;Description automatically generated">
            <a:extLst>
              <a:ext uri="{FF2B5EF4-FFF2-40B4-BE49-F238E27FC236}">
                <a16:creationId xmlns:a16="http://schemas.microsoft.com/office/drawing/2014/main" id="{BE940F31-7BC2-A6C1-B4AD-19D0AECF502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33695" y="-27384"/>
            <a:ext cx="4634306" cy="3475729"/>
          </a:xfrm>
          <a:prstGeom prst="rect">
            <a:avLst/>
          </a:prstGeom>
        </p:spPr>
      </p:pic>
    </p:spTree>
    <p:extLst>
      <p:ext uri="{BB962C8B-B14F-4D97-AF65-F5344CB8AC3E}">
        <p14:creationId xmlns:p14="http://schemas.microsoft.com/office/powerpoint/2010/main" val="6109387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25F2A3B-635F-9F74-FAAE-2F162834D834}"/>
              </a:ext>
            </a:extLst>
          </p:cNvPr>
          <p:cNvPicPr>
            <a:picLocks noChangeAspect="1"/>
          </p:cNvPicPr>
          <p:nvPr/>
        </p:nvPicPr>
        <p:blipFill rotWithShape="1">
          <a:blip r:embed="rId2"/>
          <a:srcRect/>
          <a:stretch/>
        </p:blipFill>
        <p:spPr>
          <a:xfrm>
            <a:off x="1524000" y="202101"/>
            <a:ext cx="9144000" cy="6453799"/>
          </a:xfrm>
          <a:prstGeom prst="rect">
            <a:avLst/>
          </a:prstGeom>
        </p:spPr>
      </p:pic>
    </p:spTree>
    <p:extLst>
      <p:ext uri="{BB962C8B-B14F-4D97-AF65-F5344CB8AC3E}">
        <p14:creationId xmlns:p14="http://schemas.microsoft.com/office/powerpoint/2010/main" val="22530787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children sitting on the floor in a circle&#10;&#10;Description automatically generated">
            <a:extLst>
              <a:ext uri="{FF2B5EF4-FFF2-40B4-BE49-F238E27FC236}">
                <a16:creationId xmlns:a16="http://schemas.microsoft.com/office/drawing/2014/main" id="{95ECC6C1-D9B2-9907-6A55-55695A86DDC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21865329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473A0D-3EDD-7A93-14FD-538EE980EF02}"/>
              </a:ext>
            </a:extLst>
          </p:cNvPr>
          <p:cNvSpPr txBox="1"/>
          <p:nvPr/>
        </p:nvSpPr>
        <p:spPr>
          <a:xfrm>
            <a:off x="2063552" y="188640"/>
            <a:ext cx="8136904" cy="5940088"/>
          </a:xfrm>
          <a:prstGeom prst="rect">
            <a:avLst/>
          </a:prstGeom>
          <a:noFill/>
        </p:spPr>
        <p:txBody>
          <a:bodyPr wrap="square" rtlCol="0">
            <a:spAutoFit/>
          </a:bodyPr>
          <a:lstStyle/>
          <a:p>
            <a:r>
              <a:rPr lang="en-GB" sz="3200" b="1" u="sng" dirty="0"/>
              <a:t>Top Tips for working with young children</a:t>
            </a:r>
          </a:p>
          <a:p>
            <a:endParaRPr lang="en-GB" sz="4000" b="1" dirty="0"/>
          </a:p>
          <a:p>
            <a:r>
              <a:rPr lang="en-GB" sz="2800" b="1" dirty="0"/>
              <a:t>Keep it simple </a:t>
            </a:r>
            <a:r>
              <a:rPr lang="en-GB" sz="2800" dirty="0"/>
              <a:t>– focus on a few key learning points.</a:t>
            </a:r>
          </a:p>
          <a:p>
            <a:endParaRPr lang="en-GB" sz="2800" dirty="0"/>
          </a:p>
          <a:p>
            <a:r>
              <a:rPr lang="en-GB" sz="2800" b="1" dirty="0"/>
              <a:t>Over-learn</a:t>
            </a:r>
            <a:r>
              <a:rPr lang="en-GB" sz="2800" dirty="0"/>
              <a:t> – practical/play activities to reinforce the learning. (simple songs and poems, actions, drama)</a:t>
            </a:r>
          </a:p>
          <a:p>
            <a:endParaRPr lang="en-GB" sz="2800" dirty="0"/>
          </a:p>
          <a:p>
            <a:r>
              <a:rPr lang="en-GB" sz="2800" b="1" dirty="0"/>
              <a:t>Not too long! </a:t>
            </a:r>
            <a:r>
              <a:rPr lang="en-GB" sz="2800" dirty="0"/>
              <a:t>– as a rule of thumb young children can focus their concentration for 1 minute for every year they’ve been alive!</a:t>
            </a:r>
          </a:p>
          <a:p>
            <a:endParaRPr lang="en-GB" sz="2800" dirty="0"/>
          </a:p>
          <a:p>
            <a:r>
              <a:rPr lang="en-GB" sz="2800" b="1" dirty="0"/>
              <a:t>Small Groups! </a:t>
            </a:r>
            <a:r>
              <a:rPr lang="en-GB" sz="2800" dirty="0"/>
              <a:t>– can the school tell you how many before you arrive?</a:t>
            </a:r>
          </a:p>
        </p:txBody>
      </p:sp>
    </p:spTree>
    <p:extLst>
      <p:ext uri="{BB962C8B-B14F-4D97-AF65-F5344CB8AC3E}">
        <p14:creationId xmlns:p14="http://schemas.microsoft.com/office/powerpoint/2010/main" val="41562279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RailNet PP template 2020 (temp)" id="{1F775548-C908-4486-BEEE-617FC6CF514E}" vid="{81200457-4229-4975-BD0E-72D8792140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70fc51b-0922-43dc-875f-7a3366134006" xsi:nil="true"/>
    <lcf76f155ced4ddcb4097134ff3c332f xmlns="104a47f3-9bf8-4a09-909e-697f2ff4518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6549C9-99D3-48B5-BF2E-95DCABAC6608}">
  <ds:schemaRefs>
    <ds:schemaRef ds:uri="http://schemas.microsoft.com/sharepoint/v3/contenttype/forms"/>
  </ds:schemaRefs>
</ds:datastoreItem>
</file>

<file path=customXml/itemProps2.xml><?xml version="1.0" encoding="utf-8"?>
<ds:datastoreItem xmlns:ds="http://schemas.openxmlformats.org/officeDocument/2006/customXml" ds:itemID="{98B6F38D-3CA5-4DD2-98D7-3F093C9D00F8}">
  <ds:schemaRefs>
    <ds:schemaRef ds:uri="http://schemas.microsoft.com/office/2006/metadata/properties"/>
    <ds:schemaRef ds:uri="http://schemas.microsoft.com/office/infopath/2007/PartnerControls"/>
    <ds:schemaRef ds:uri="f70fc51b-0922-43dc-875f-7a3366134006"/>
    <ds:schemaRef ds:uri="104a47f3-9bf8-4a09-909e-697f2ff45180"/>
  </ds:schemaRefs>
</ds:datastoreItem>
</file>

<file path=customXml/itemProps3.xml><?xml version="1.0" encoding="utf-8"?>
<ds:datastoreItem xmlns:ds="http://schemas.openxmlformats.org/officeDocument/2006/customXml" ds:itemID="{B4A98A7C-713B-4E6B-8FD3-962D42C554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4a47f3-9bf8-4a09-909e-697f2ff45180"/>
    <ds:schemaRef ds:uri="f70fc51b-0922-43dc-875f-7a33661340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CRN PowerPoint (blank)</Template>
  <TotalTime>10522</TotalTime>
  <Words>1268</Words>
  <Application>Microsoft Office PowerPoint</Application>
  <PresentationFormat>Widescreen</PresentationFormat>
  <Paragraphs>121</Paragraphs>
  <Slides>35</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Aptos</vt:lpstr>
      <vt:lpstr>Arial</vt:lpstr>
      <vt:lpstr>Atten New</vt:lpstr>
      <vt:lpstr>Atten Round New</vt:lpstr>
      <vt:lpstr>Calibri</vt:lpstr>
      <vt:lpstr>Calibri Light</vt:lpstr>
      <vt:lpstr>Century Gothic</vt:lpstr>
      <vt:lpstr>Myriad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Bennett</dc:creator>
  <cp:lastModifiedBy>Karen Bennett</cp:lastModifiedBy>
  <cp:revision>10</cp:revision>
  <dcterms:created xsi:type="dcterms:W3CDTF">2023-03-16T14:46:24Z</dcterms:created>
  <dcterms:modified xsi:type="dcterms:W3CDTF">2026-09-16T07:08:45Z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y fmtid="{D5CDD505-2E9C-101B-9397-08002B2CF9AE}" pid="3" name="MediaServiceImageTags">
    <vt:lpwstr/>
  </property>
</Properties>
</file>