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71" r:id="rId6"/>
    <p:sldId id="258" r:id="rId7"/>
    <p:sldId id="261" r:id="rId8"/>
    <p:sldId id="262" r:id="rId9"/>
    <p:sldId id="264" r:id="rId10"/>
    <p:sldId id="268" r:id="rId11"/>
    <p:sldId id="269" r:id="rId12"/>
    <p:sldId id="270" r:id="rId13"/>
    <p:sldId id="273" r:id="rId14"/>
    <p:sldId id="265" r:id="rId15"/>
    <p:sldId id="275" r:id="rId16"/>
    <p:sldId id="266"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1DB7ED"/>
    <a:srgbClr val="24E6CF"/>
    <a:srgbClr val="2CDE67"/>
    <a:srgbClr val="6DD634"/>
    <a:srgbClr val="014ECB"/>
    <a:srgbClr val="003DAD"/>
    <a:srgbClr val="F5C35B"/>
    <a:srgbClr val="51A6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7414AD-23F3-48F1-9F3B-64F710ED670F}" v="2" dt="2026-09-10T10:22:34.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ya Bonner" userId="896a6522-66e0-4ad4-b8e2-6ae2419cdf59" providerId="ADAL" clId="{FA0B2F9E-D735-4DEC-B38D-BFB95C1A3ABE}"/>
    <pc:docChg chg="undo custSel addSld delSld modSld">
      <pc:chgData name="Anya Bonner" userId="896a6522-66e0-4ad4-b8e2-6ae2419cdf59" providerId="ADAL" clId="{FA0B2F9E-D735-4DEC-B38D-BFB95C1A3ABE}" dt="2026-09-08T08:56:50.258" v="1061" actId="20577"/>
      <pc:docMkLst>
        <pc:docMk/>
      </pc:docMkLst>
      <pc:sldChg chg="modSp">
        <pc:chgData name="Anya Bonner" userId="896a6522-66e0-4ad4-b8e2-6ae2419cdf59" providerId="ADAL" clId="{FA0B2F9E-D735-4DEC-B38D-BFB95C1A3ABE}" dt="2026-09-08T08:41:01.803" v="542"/>
        <pc:sldMkLst>
          <pc:docMk/>
          <pc:sldMk cId="33569046" sldId="261"/>
        </pc:sldMkLst>
        <pc:picChg chg="mod">
          <ac:chgData name="Anya Bonner" userId="896a6522-66e0-4ad4-b8e2-6ae2419cdf59" providerId="ADAL" clId="{FA0B2F9E-D735-4DEC-B38D-BFB95C1A3ABE}" dt="2026-09-08T08:41:01.803" v="542"/>
          <ac:picMkLst>
            <pc:docMk/>
            <pc:sldMk cId="33569046" sldId="261"/>
            <ac:picMk id="13" creationId="{AA896D7E-E00E-2BFB-E300-775231B157B6}"/>
          </ac:picMkLst>
        </pc:picChg>
      </pc:sldChg>
      <pc:sldChg chg="addSp delSp modSp mod">
        <pc:chgData name="Anya Bonner" userId="896a6522-66e0-4ad4-b8e2-6ae2419cdf59" providerId="ADAL" clId="{FA0B2F9E-D735-4DEC-B38D-BFB95C1A3ABE}" dt="2026-09-08T08:49:28.855" v="670" actId="21"/>
        <pc:sldMkLst>
          <pc:docMk/>
          <pc:sldMk cId="2709538818" sldId="264"/>
        </pc:sldMkLst>
        <pc:spChg chg="mod">
          <ac:chgData name="Anya Bonner" userId="896a6522-66e0-4ad4-b8e2-6ae2419cdf59" providerId="ADAL" clId="{FA0B2F9E-D735-4DEC-B38D-BFB95C1A3ABE}" dt="2026-09-08T08:49:24.460" v="669" actId="1076"/>
          <ac:spMkLst>
            <pc:docMk/>
            <pc:sldMk cId="2709538818" sldId="264"/>
            <ac:spMk id="2" creationId="{23451693-BA12-B131-7C3C-70298E21E1FF}"/>
          </ac:spMkLst>
        </pc:spChg>
        <pc:spChg chg="del">
          <ac:chgData name="Anya Bonner" userId="896a6522-66e0-4ad4-b8e2-6ae2419cdf59" providerId="ADAL" clId="{FA0B2F9E-D735-4DEC-B38D-BFB95C1A3ABE}" dt="2026-09-08T08:46:56.574" v="649" actId="478"/>
          <ac:spMkLst>
            <pc:docMk/>
            <pc:sldMk cId="2709538818" sldId="264"/>
            <ac:spMk id="20" creationId="{C13334CC-A660-0178-8693-259226FB9340}"/>
          </ac:spMkLst>
        </pc:spChg>
        <pc:picChg chg="add del mod">
          <ac:chgData name="Anya Bonner" userId="896a6522-66e0-4ad4-b8e2-6ae2419cdf59" providerId="ADAL" clId="{FA0B2F9E-D735-4DEC-B38D-BFB95C1A3ABE}" dt="2026-09-08T08:49:28.855" v="670" actId="21"/>
          <ac:picMkLst>
            <pc:docMk/>
            <pc:sldMk cId="2709538818" sldId="264"/>
            <ac:picMk id="11" creationId="{2770F63B-3FBF-6F84-0FDF-82A75DB37092}"/>
          </ac:picMkLst>
        </pc:picChg>
        <pc:picChg chg="add del mod modCrop">
          <ac:chgData name="Anya Bonner" userId="896a6522-66e0-4ad4-b8e2-6ae2419cdf59" providerId="ADAL" clId="{FA0B2F9E-D735-4DEC-B38D-BFB95C1A3ABE}" dt="2026-09-08T08:49:16.623" v="668" actId="1076"/>
          <ac:picMkLst>
            <pc:docMk/>
            <pc:sldMk cId="2709538818" sldId="264"/>
            <ac:picMk id="14" creationId="{B0A4A88E-E46A-1FD9-8D05-700643CFC3DF}"/>
          </ac:picMkLst>
        </pc:picChg>
        <pc:picChg chg="add del mod">
          <ac:chgData name="Anya Bonner" userId="896a6522-66e0-4ad4-b8e2-6ae2419cdf59" providerId="ADAL" clId="{FA0B2F9E-D735-4DEC-B38D-BFB95C1A3ABE}" dt="2026-09-08T08:47:53.981" v="655" actId="478"/>
          <ac:picMkLst>
            <pc:docMk/>
            <pc:sldMk cId="2709538818" sldId="264"/>
            <ac:picMk id="16" creationId="{6C5C8B9E-68BE-560C-A048-0C3E502998AA}"/>
          </ac:picMkLst>
        </pc:picChg>
      </pc:sldChg>
      <pc:sldChg chg="modSp mod modNotesTx">
        <pc:chgData name="Anya Bonner" userId="896a6522-66e0-4ad4-b8e2-6ae2419cdf59" providerId="ADAL" clId="{FA0B2F9E-D735-4DEC-B38D-BFB95C1A3ABE}" dt="2026-09-08T08:39:36.342" v="509" actId="12"/>
        <pc:sldMkLst>
          <pc:docMk/>
          <pc:sldMk cId="4282315346" sldId="265"/>
        </pc:sldMkLst>
        <pc:spChg chg="mod">
          <ac:chgData name="Anya Bonner" userId="896a6522-66e0-4ad4-b8e2-6ae2419cdf59" providerId="ADAL" clId="{FA0B2F9E-D735-4DEC-B38D-BFB95C1A3ABE}" dt="2026-09-08T08:31:51.791" v="296" actId="20577"/>
          <ac:spMkLst>
            <pc:docMk/>
            <pc:sldMk cId="4282315346" sldId="265"/>
            <ac:spMk id="2" creationId="{F72A524B-E597-8B51-CE6A-6D029FE10446}"/>
          </ac:spMkLst>
        </pc:spChg>
        <pc:spChg chg="mod">
          <ac:chgData name="Anya Bonner" userId="896a6522-66e0-4ad4-b8e2-6ae2419cdf59" providerId="ADAL" clId="{FA0B2F9E-D735-4DEC-B38D-BFB95C1A3ABE}" dt="2026-09-08T08:35:44.275" v="451" actId="20577"/>
          <ac:spMkLst>
            <pc:docMk/>
            <pc:sldMk cId="4282315346" sldId="265"/>
            <ac:spMk id="3" creationId="{228DF580-4637-F7FE-9D24-BDE8FBD72D6F}"/>
          </ac:spMkLst>
        </pc:spChg>
      </pc:sldChg>
      <pc:sldChg chg="modSp mod modNotesTx">
        <pc:chgData name="Anya Bonner" userId="896a6522-66e0-4ad4-b8e2-6ae2419cdf59" providerId="ADAL" clId="{FA0B2F9E-D735-4DEC-B38D-BFB95C1A3ABE}" dt="2026-09-08T08:43:17.312" v="638" actId="20577"/>
        <pc:sldMkLst>
          <pc:docMk/>
          <pc:sldMk cId="1904512661" sldId="266"/>
        </pc:sldMkLst>
        <pc:spChg chg="mod">
          <ac:chgData name="Anya Bonner" userId="896a6522-66e0-4ad4-b8e2-6ae2419cdf59" providerId="ADAL" clId="{FA0B2F9E-D735-4DEC-B38D-BFB95C1A3ABE}" dt="2026-09-08T08:42:36.344" v="621" actId="207"/>
          <ac:spMkLst>
            <pc:docMk/>
            <pc:sldMk cId="1904512661" sldId="266"/>
            <ac:spMk id="3" creationId="{2FADDCF6-2B68-B255-1C45-73BD70499E4E}"/>
          </ac:spMkLst>
        </pc:spChg>
      </pc:sldChg>
      <pc:sldChg chg="addSp modSp mod">
        <pc:chgData name="Anya Bonner" userId="896a6522-66e0-4ad4-b8e2-6ae2419cdf59" providerId="ADAL" clId="{FA0B2F9E-D735-4DEC-B38D-BFB95C1A3ABE}" dt="2026-09-08T08:50:46.205" v="679" actId="14100"/>
        <pc:sldMkLst>
          <pc:docMk/>
          <pc:sldMk cId="1949961593" sldId="267"/>
        </pc:sldMkLst>
        <pc:spChg chg="mod">
          <ac:chgData name="Anya Bonner" userId="896a6522-66e0-4ad4-b8e2-6ae2419cdf59" providerId="ADAL" clId="{FA0B2F9E-D735-4DEC-B38D-BFB95C1A3ABE}" dt="2026-09-08T08:50:46.205" v="679" actId="14100"/>
          <ac:spMkLst>
            <pc:docMk/>
            <pc:sldMk cId="1949961593" sldId="267"/>
            <ac:spMk id="3" creationId="{D9FC80A0-5093-E298-2584-F519C6347FB1}"/>
          </ac:spMkLst>
        </pc:spChg>
        <pc:picChg chg="add mod">
          <ac:chgData name="Anya Bonner" userId="896a6522-66e0-4ad4-b8e2-6ae2419cdf59" providerId="ADAL" clId="{FA0B2F9E-D735-4DEC-B38D-BFB95C1A3ABE}" dt="2026-09-08T08:30:42.020" v="270" actId="962"/>
          <ac:picMkLst>
            <pc:docMk/>
            <pc:sldMk cId="1949961593" sldId="267"/>
            <ac:picMk id="13" creationId="{768861B0-8D04-F979-278D-2317EAE3470E}"/>
          </ac:picMkLst>
        </pc:picChg>
      </pc:sldChg>
      <pc:sldChg chg="modNotesTx">
        <pc:chgData name="Anya Bonner" userId="896a6522-66e0-4ad4-b8e2-6ae2419cdf59" providerId="ADAL" clId="{FA0B2F9E-D735-4DEC-B38D-BFB95C1A3ABE}" dt="2026-09-08T08:54:49.216" v="963" actId="20577"/>
        <pc:sldMkLst>
          <pc:docMk/>
          <pc:sldMk cId="3510675703" sldId="268"/>
        </pc:sldMkLst>
      </pc:sldChg>
      <pc:sldChg chg="modNotesTx">
        <pc:chgData name="Anya Bonner" userId="896a6522-66e0-4ad4-b8e2-6ae2419cdf59" providerId="ADAL" clId="{FA0B2F9E-D735-4DEC-B38D-BFB95C1A3ABE}" dt="2026-09-08T08:56:06.420" v="1036" actId="20577"/>
        <pc:sldMkLst>
          <pc:docMk/>
          <pc:sldMk cId="2329642658" sldId="269"/>
        </pc:sldMkLst>
      </pc:sldChg>
      <pc:sldChg chg="addSp delSp modSp mod modNotesTx">
        <pc:chgData name="Anya Bonner" userId="896a6522-66e0-4ad4-b8e2-6ae2419cdf59" providerId="ADAL" clId="{FA0B2F9E-D735-4DEC-B38D-BFB95C1A3ABE}" dt="2026-09-08T08:56:50.258" v="1061" actId="20577"/>
        <pc:sldMkLst>
          <pc:docMk/>
          <pc:sldMk cId="1966216695" sldId="270"/>
        </pc:sldMkLst>
        <pc:picChg chg="del mod">
          <ac:chgData name="Anya Bonner" userId="896a6522-66e0-4ad4-b8e2-6ae2419cdf59" providerId="ADAL" clId="{FA0B2F9E-D735-4DEC-B38D-BFB95C1A3ABE}" dt="2026-09-08T08:46:51.834" v="647" actId="21"/>
          <ac:picMkLst>
            <pc:docMk/>
            <pc:sldMk cId="1966216695" sldId="270"/>
            <ac:picMk id="11" creationId="{F97E74C0-19C1-6BC8-B7DB-95A9F76BAD61}"/>
          </ac:picMkLst>
        </pc:picChg>
        <pc:picChg chg="add mod">
          <ac:chgData name="Anya Bonner" userId="896a6522-66e0-4ad4-b8e2-6ae2419cdf59" providerId="ADAL" clId="{FA0B2F9E-D735-4DEC-B38D-BFB95C1A3ABE}" dt="2026-09-08T08:51:45.209" v="948" actId="962"/>
          <ac:picMkLst>
            <pc:docMk/>
            <pc:sldMk cId="1966216695" sldId="270"/>
            <ac:picMk id="13" creationId="{1FACA695-2666-0863-5AA3-1C29F5D2BCFB}"/>
          </ac:picMkLst>
        </pc:picChg>
      </pc:sldChg>
      <pc:sldChg chg="modNotesTx">
        <pc:chgData name="Anya Bonner" userId="896a6522-66e0-4ad4-b8e2-6ae2419cdf59" providerId="ADAL" clId="{FA0B2F9E-D735-4DEC-B38D-BFB95C1A3ABE}" dt="2026-09-08T08:42:57.374" v="631" actId="20577"/>
        <pc:sldMkLst>
          <pc:docMk/>
          <pc:sldMk cId="434996490" sldId="271"/>
        </pc:sldMkLst>
      </pc:sldChg>
      <pc:sldChg chg="modSp mod">
        <pc:chgData name="Anya Bonner" userId="896a6522-66e0-4ad4-b8e2-6ae2419cdf59" providerId="ADAL" clId="{FA0B2F9E-D735-4DEC-B38D-BFB95C1A3ABE}" dt="2026-09-08T08:31:03.705" v="277" actId="20577"/>
        <pc:sldMkLst>
          <pc:docMk/>
          <pc:sldMk cId="1525248180" sldId="273"/>
        </pc:sldMkLst>
        <pc:spChg chg="mod">
          <ac:chgData name="Anya Bonner" userId="896a6522-66e0-4ad4-b8e2-6ae2419cdf59" providerId="ADAL" clId="{FA0B2F9E-D735-4DEC-B38D-BFB95C1A3ABE}" dt="2026-09-08T08:31:03.705" v="277" actId="20577"/>
          <ac:spMkLst>
            <pc:docMk/>
            <pc:sldMk cId="1525248180" sldId="273"/>
            <ac:spMk id="2" creationId="{8F58467F-C451-6110-7B25-CFDA40D57EDD}"/>
          </ac:spMkLst>
        </pc:spChg>
      </pc:sldChg>
      <pc:sldChg chg="new del">
        <pc:chgData name="Anya Bonner" userId="896a6522-66e0-4ad4-b8e2-6ae2419cdf59" providerId="ADAL" clId="{FA0B2F9E-D735-4DEC-B38D-BFB95C1A3ABE}" dt="2026-09-08T08:31:42.838" v="280" actId="47"/>
        <pc:sldMkLst>
          <pc:docMk/>
          <pc:sldMk cId="119489333" sldId="274"/>
        </pc:sldMkLst>
      </pc:sldChg>
      <pc:sldChg chg="addSp modSp add mod">
        <pc:chgData name="Anya Bonner" userId="896a6522-66e0-4ad4-b8e2-6ae2419cdf59" providerId="ADAL" clId="{FA0B2F9E-D735-4DEC-B38D-BFB95C1A3ABE}" dt="2026-09-08T08:50:06.762" v="676" actId="1076"/>
        <pc:sldMkLst>
          <pc:docMk/>
          <pc:sldMk cId="2253815401" sldId="275"/>
        </pc:sldMkLst>
        <pc:spChg chg="mod">
          <ac:chgData name="Anya Bonner" userId="896a6522-66e0-4ad4-b8e2-6ae2419cdf59" providerId="ADAL" clId="{FA0B2F9E-D735-4DEC-B38D-BFB95C1A3ABE}" dt="2026-09-08T08:50:00.186" v="675" actId="14100"/>
          <ac:spMkLst>
            <pc:docMk/>
            <pc:sldMk cId="2253815401" sldId="275"/>
            <ac:spMk id="3" creationId="{55F73A7C-DE8E-8CBC-CB03-2286CB0B02F4}"/>
          </ac:spMkLst>
        </pc:spChg>
        <pc:picChg chg="add mod">
          <ac:chgData name="Anya Bonner" userId="896a6522-66e0-4ad4-b8e2-6ae2419cdf59" providerId="ADAL" clId="{FA0B2F9E-D735-4DEC-B38D-BFB95C1A3ABE}" dt="2026-09-08T08:50:06.762" v="676" actId="1076"/>
          <ac:picMkLst>
            <pc:docMk/>
            <pc:sldMk cId="2253815401" sldId="275"/>
            <ac:picMk id="13" creationId="{741EBA88-558F-5686-29D0-4AE509CB0F0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FFF90-CB6D-49F9-9EA4-F040D1E7481F}"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F1A40-83F1-4AD6-8A3D-17D10E72AF62}" type="slidenum">
              <a:rPr lang="en-GB" smtClean="0"/>
              <a:t>‹#›</a:t>
            </a:fld>
            <a:endParaRPr lang="en-GB"/>
          </a:p>
        </p:txBody>
      </p:sp>
    </p:spTree>
    <p:extLst>
      <p:ext uri="{BB962C8B-B14F-4D97-AF65-F5344CB8AC3E}">
        <p14:creationId xmlns:p14="http://schemas.microsoft.com/office/powerpoint/2010/main" val="3444340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v.uk/government/publications/accessible-railways-roadmap"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gov.uk/government/publications/better-connected-a-strategy-for-integrated-transpor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Webinar purpose is to tell CRPs about the outcomes from the On Track for Inclusive Train Travel project and to encourage the conversation to keep going</a:t>
            </a:r>
          </a:p>
          <a:p>
            <a:pPr marL="171450" indent="-171450">
              <a:buFont typeface="Arial" panose="020B0604020202020204" pitchFamily="34" charset="0"/>
              <a:buChar char="•"/>
            </a:pPr>
            <a:r>
              <a:rPr lang="en-GB"/>
              <a:t>There were a variety of outcomes from this work which have already been shared out across our networks and directly with TOCs and a variety rail organisations.</a:t>
            </a:r>
          </a:p>
          <a:p>
            <a:pPr marL="171450" indent="-171450">
              <a:buFont typeface="Arial" panose="020B0604020202020204" pitchFamily="34" charset="0"/>
              <a:buChar char="•"/>
            </a:pPr>
            <a:r>
              <a:rPr lang="en-GB"/>
              <a:t>CRPs have a crucial and valuable role to play in but supporting and lobbying the rail industry to improve accessibility across all stages of train travel.</a:t>
            </a:r>
          </a:p>
        </p:txBody>
      </p:sp>
      <p:sp>
        <p:nvSpPr>
          <p:cNvPr id="4" name="Slide Number Placeholder 3"/>
          <p:cNvSpPr>
            <a:spLocks noGrp="1"/>
          </p:cNvSpPr>
          <p:nvPr>
            <p:ph type="sldNum" sz="quarter" idx="5"/>
          </p:nvPr>
        </p:nvSpPr>
        <p:spPr/>
        <p:txBody>
          <a:bodyPr/>
          <a:lstStyle/>
          <a:p>
            <a:fld id="{352F1A40-83F1-4AD6-8A3D-17D10E72AF62}" type="slidenum">
              <a:rPr lang="en-GB" smtClean="0"/>
              <a:t>1</a:t>
            </a:fld>
            <a:endParaRPr lang="en-GB"/>
          </a:p>
        </p:txBody>
      </p:sp>
    </p:spTree>
    <p:extLst>
      <p:ext uri="{BB962C8B-B14F-4D97-AF65-F5344CB8AC3E}">
        <p14:creationId xmlns:p14="http://schemas.microsoft.com/office/powerpoint/2010/main" val="181456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This work was funded by Motability Foundation. RNIB were the lead partner and worked closely with the other main partner CRN. </a:t>
            </a:r>
          </a:p>
          <a:p>
            <a:pPr marL="171450" indent="-171450">
              <a:buFont typeface="Arial" panose="020B0604020202020204" pitchFamily="34" charset="0"/>
              <a:buChar char="•"/>
            </a:pPr>
            <a:r>
              <a:rPr lang="en-GB"/>
              <a:t>The work was supported and carried out by CRL &amp; GOCRP. The CRPs in this partnership brought valuable connections and networks with local disabled people’s groups and residents, as well as some established connections with EDI leads in local TOCs. </a:t>
            </a:r>
          </a:p>
          <a:p>
            <a:pPr marL="171450" indent="-171450">
              <a:buFont typeface="Arial" panose="020B0604020202020204" pitchFamily="34" charset="0"/>
              <a:buChar char="•"/>
            </a:pPr>
            <a:r>
              <a:rPr lang="en-GB"/>
              <a:t>Although RNIB were lead partner, this project held a pan-disability focus.</a:t>
            </a:r>
          </a:p>
          <a:p>
            <a:pPr marL="171450" indent="-171450">
              <a:buFont typeface="Arial" panose="020B0604020202020204" pitchFamily="34" charset="0"/>
              <a:buChar char="•"/>
            </a:pPr>
            <a:r>
              <a:rPr lang="en-GB"/>
              <a:t>Also had support from Evaluation Consultant Dr Miriam Ricci.</a:t>
            </a:r>
          </a:p>
        </p:txBody>
      </p:sp>
      <p:sp>
        <p:nvSpPr>
          <p:cNvPr id="4" name="Slide Number Placeholder 3"/>
          <p:cNvSpPr>
            <a:spLocks noGrp="1"/>
          </p:cNvSpPr>
          <p:nvPr>
            <p:ph type="sldNum" sz="quarter" idx="5"/>
          </p:nvPr>
        </p:nvSpPr>
        <p:spPr/>
        <p:txBody>
          <a:bodyPr/>
          <a:lstStyle/>
          <a:p>
            <a:fld id="{352F1A40-83F1-4AD6-8A3D-17D10E72AF62}" type="slidenum">
              <a:rPr lang="en-GB" smtClean="0"/>
              <a:t>2</a:t>
            </a:fld>
            <a:endParaRPr lang="en-GB"/>
          </a:p>
        </p:txBody>
      </p:sp>
    </p:spTree>
    <p:extLst>
      <p:ext uri="{BB962C8B-B14F-4D97-AF65-F5344CB8AC3E}">
        <p14:creationId xmlns:p14="http://schemas.microsoft.com/office/powerpoint/2010/main" val="769212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Disabled people have been calling out for more accessible travel forever, so this project was not expecting to highlight completely new and unheard information. But, disabled passengers continue to face predictable and recurring barriers when travelling by rail and these accessibility challenges occur across the whole journey, not just at stations or on trains (from planning a journey to booking and right through to feedback, complaints, or claiming refunds).</a:t>
            </a:r>
          </a:p>
          <a:p>
            <a:pPr marL="171450" indent="-171450">
              <a:buFont typeface="Arial" panose="020B0604020202020204" pitchFamily="34" charset="0"/>
              <a:buChar char="•"/>
            </a:pPr>
            <a:endParaRPr lang="en-GB" sz="12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kern="1200">
                <a:solidFill>
                  <a:schemeClr val="tx1"/>
                </a:solidFill>
                <a:effectLst/>
                <a:latin typeface="+mn-lt"/>
                <a:ea typeface="+mn-ea"/>
                <a:cs typeface="+mn-cs"/>
              </a:rPr>
              <a:t>National expectations for rail accessibility and inclusion are no longer limited to regulatory compliance or training delivery quotas. For example:</a:t>
            </a:r>
          </a:p>
          <a:p>
            <a:pPr marL="628650" lvl="1" indent="-171450">
              <a:buFont typeface="Arial" panose="020B0604020202020204" pitchFamily="34" charset="0"/>
              <a:buChar char="•"/>
            </a:pPr>
            <a:r>
              <a:rPr lang="en-GB" sz="1200" b="1" u="none" strike="noStrike" kern="1200">
                <a:solidFill>
                  <a:schemeClr val="tx1"/>
                </a:solidFill>
                <a:effectLst/>
                <a:latin typeface="+mn-lt"/>
                <a:ea typeface="+mn-ea"/>
                <a:cs typeface="+mn-cs"/>
                <a:hlinkClick r:id="rId3"/>
              </a:rPr>
              <a:t>The Accessible Railways Roadmap</a:t>
            </a:r>
            <a:r>
              <a:rPr lang="en-GB" sz="1200" kern="1200">
                <a:solidFill>
                  <a:schemeClr val="tx1"/>
                </a:solidFill>
                <a:effectLst/>
                <a:latin typeface="+mn-lt"/>
                <a:ea typeface="+mn-ea"/>
                <a:cs typeface="+mn-cs"/>
              </a:rPr>
              <a:t> establishes that accessibility must be directly informed and shaped through meaningful engagement with disabled people. It also identifies cultural change, improved monitoring and lived-experience-led decision-making as core priorities for the rail industry</a:t>
            </a:r>
          </a:p>
          <a:p>
            <a:pPr marL="628650" lvl="1" indent="-171450">
              <a:buFont typeface="Arial" panose="020B0604020202020204" pitchFamily="34" charset="0"/>
              <a:buChar char="•"/>
            </a:pPr>
            <a:r>
              <a:rPr lang="en-GB" sz="1200" b="1" u="none" strike="noStrike" kern="1200">
                <a:solidFill>
                  <a:schemeClr val="tx1"/>
                </a:solidFill>
                <a:effectLst/>
                <a:latin typeface="+mn-lt"/>
                <a:ea typeface="+mn-ea"/>
                <a:cs typeface="+mn-cs"/>
                <a:hlinkClick r:id="rId4"/>
              </a:rPr>
              <a:t>The Department for Transport’s Better Connected</a:t>
            </a:r>
            <a:r>
              <a:rPr lang="en-GB" sz="1200" u="none" strike="noStrike" kern="1200">
                <a:solidFill>
                  <a:schemeClr val="tx1"/>
                </a:solidFill>
                <a:effectLst/>
                <a:latin typeface="+mn-lt"/>
                <a:ea typeface="+mn-ea"/>
                <a:cs typeface="+mn-cs"/>
                <a:hlinkClick r:id="rId4"/>
              </a:rPr>
              <a:t> </a:t>
            </a:r>
            <a:r>
              <a:rPr lang="en-GB" sz="1200" b="1" u="none" strike="noStrike" kern="1200">
                <a:solidFill>
                  <a:schemeClr val="tx1"/>
                </a:solidFill>
                <a:effectLst/>
                <a:latin typeface="+mn-lt"/>
                <a:ea typeface="+mn-ea"/>
                <a:cs typeface="+mn-cs"/>
                <a:hlinkClick r:id="rId4"/>
              </a:rPr>
              <a:t>strategy</a:t>
            </a:r>
            <a:r>
              <a:rPr lang="en-GB" sz="1200" kern="1200">
                <a:solidFill>
                  <a:schemeClr val="tx1"/>
                </a:solidFill>
                <a:effectLst/>
                <a:latin typeface="+mn-lt"/>
                <a:ea typeface="+mn-ea"/>
                <a:cs typeface="+mn-cs"/>
              </a:rPr>
              <a:t> reinforces the shift towards putting people at the centre of transport systems, strengthening local partnerships and engagement, improving feedback and accountability.</a:t>
            </a:r>
          </a:p>
          <a:p>
            <a:endParaRPr lang="en-GB"/>
          </a:p>
          <a:p>
            <a:pPr marL="171450" indent="-171450">
              <a:buFont typeface="Arial" panose="020B0604020202020204" pitchFamily="34" charset="0"/>
              <a:buChar char="•"/>
            </a:pPr>
            <a:r>
              <a:rPr lang="en-GB" sz="1200" kern="1200">
                <a:solidFill>
                  <a:schemeClr val="tx1"/>
                </a:solidFill>
                <a:effectLst/>
                <a:latin typeface="+mn-lt"/>
                <a:ea typeface="+mn-ea"/>
                <a:cs typeface="+mn-cs"/>
              </a:rPr>
              <a:t>The rail industry is moving towards a model where accessibility and inclusion are not delivered through isolated interventions or as a tick-box exercise, but are embedded in governance, operations and decision-making. Rail reform and the transition to Great British Railways (GBR) create an important opportunity to build this approach into the future structure and culture of the railway from the outset.</a:t>
            </a:r>
          </a:p>
          <a:p>
            <a:pPr marL="0" indent="0">
              <a:buFont typeface="Arial" panose="020B0604020202020204" pitchFamily="34" charset="0"/>
              <a:buNone/>
            </a:pP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kern="1200">
                <a:solidFill>
                  <a:schemeClr val="tx1"/>
                </a:solidFill>
                <a:effectLst/>
                <a:latin typeface="+mn-lt"/>
                <a:ea typeface="+mn-ea"/>
                <a:cs typeface="+mn-cs"/>
              </a:rPr>
              <a:t>At the same time, accessible and inclusive travel has become an increasingly central tenet across Britain’s community rail movement, with a growing range of initiatives to build rail confidence, co-produce projects and solutions with disabled and marginalised people, and support the rail industry to better understand local needs and lived experience. This existing community-based engagement offers significant untapped potential for wider rail industry learning, collaboration and the development of more inclusive services.</a:t>
            </a:r>
          </a:p>
          <a:p>
            <a:br>
              <a:rPr lang="en-GB" sz="1200" kern="1200">
                <a:solidFill>
                  <a:schemeClr val="tx1"/>
                </a:solidFill>
                <a:effectLst/>
                <a:latin typeface="+mn-lt"/>
                <a:ea typeface="+mn-ea"/>
                <a:cs typeface="+mn-cs"/>
              </a:rPr>
            </a:br>
            <a:endParaRPr lang="en-GB"/>
          </a:p>
        </p:txBody>
      </p:sp>
      <p:sp>
        <p:nvSpPr>
          <p:cNvPr id="4" name="Slide Number Placeholder 3"/>
          <p:cNvSpPr>
            <a:spLocks noGrp="1"/>
          </p:cNvSpPr>
          <p:nvPr>
            <p:ph type="sldNum" sz="quarter" idx="5"/>
          </p:nvPr>
        </p:nvSpPr>
        <p:spPr/>
        <p:txBody>
          <a:bodyPr/>
          <a:lstStyle/>
          <a:p>
            <a:fld id="{352F1A40-83F1-4AD6-8A3D-17D10E72AF62}" type="slidenum">
              <a:rPr lang="en-GB" smtClean="0"/>
              <a:t>3</a:t>
            </a:fld>
            <a:endParaRPr lang="en-GB"/>
          </a:p>
        </p:txBody>
      </p:sp>
    </p:spTree>
    <p:extLst>
      <p:ext uri="{BB962C8B-B14F-4D97-AF65-F5344CB8AC3E}">
        <p14:creationId xmlns:p14="http://schemas.microsoft.com/office/powerpoint/2010/main" val="2375461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purpose of Discovery was to review, collect and assess evidence to better understand what influences disabled people’s experiences of staff support when travelling by rail in the UK. As part of this, we:</a:t>
            </a:r>
            <a:endParaRPr lang="en-GB" sz="1200"/>
          </a:p>
          <a:p>
            <a:endParaRPr lang="en-GB" sz="1200"/>
          </a:p>
          <a:p>
            <a:pPr marL="628650" lvl="1" indent="-171450">
              <a:buFont typeface="Arial" panose="020B0604020202020204" pitchFamily="34" charset="0"/>
              <a:buChar char="•"/>
            </a:pPr>
            <a:r>
              <a:rPr lang="en-GB" sz="1200"/>
              <a:t>Talked with disabled people, rail professionals and key stakeholders through focus groups, interviews and surveys.</a:t>
            </a:r>
          </a:p>
          <a:p>
            <a:pPr marL="628650" lvl="1" indent="-171450">
              <a:buFont typeface="Arial" panose="020B0604020202020204" pitchFamily="34" charset="0"/>
              <a:buChar char="•"/>
            </a:pPr>
            <a:r>
              <a:rPr lang="en-GB" sz="1200"/>
              <a:t>Set up an advisory group bringing together lived experience and industry expertise.</a:t>
            </a:r>
          </a:p>
          <a:p>
            <a:pPr marL="628650" lvl="1" indent="-171450">
              <a:buFont typeface="Arial" panose="020B0604020202020204" pitchFamily="34" charset="0"/>
              <a:buChar char="•"/>
            </a:pPr>
            <a:r>
              <a:rPr lang="en-GB" sz="1200"/>
              <a:t>Gathered evidence, insights and feedback to identify opportunities for system-wide improvements.</a:t>
            </a:r>
          </a:p>
          <a:p>
            <a:pPr marL="628650" lvl="1" indent="-171450">
              <a:buFont typeface="Arial" panose="020B0604020202020204" pitchFamily="34" charset="0"/>
              <a:buChar char="•"/>
            </a:pPr>
            <a:r>
              <a:rPr lang="en-GB" sz="1200"/>
              <a:t>Desk-based research – including literature review of relevant academic texts</a:t>
            </a:r>
          </a:p>
          <a:p>
            <a:pPr marL="628650" lvl="1" indent="-171450">
              <a:buFont typeface="Arial" panose="020B0604020202020204" pitchFamily="34" charset="0"/>
              <a:buChar char="•"/>
            </a:pPr>
            <a:endParaRPr lang="en-GB" sz="1200"/>
          </a:p>
          <a:p>
            <a:pPr marL="171450" lvl="0" indent="-171450">
              <a:buFont typeface="Arial" panose="020B0604020202020204" pitchFamily="34" charset="0"/>
              <a:buChar char="•"/>
            </a:pPr>
            <a:r>
              <a:rPr lang="en-GB" sz="1200"/>
              <a:t>We found that:</a:t>
            </a:r>
          </a:p>
          <a:p>
            <a:pPr marL="628650" lvl="1" indent="-171450">
              <a:buFont typeface="Arial" panose="020B0604020202020204" pitchFamily="34" charset="0"/>
              <a:buChar char="•"/>
            </a:pPr>
            <a:r>
              <a:rPr lang="en-GB" sz="1200"/>
              <a:t>barriers are systemic, predictable and often embedded within operational processes.</a:t>
            </a:r>
          </a:p>
          <a:p>
            <a:pPr marL="628650" lvl="1" indent="-171450">
              <a:buFont typeface="Arial" panose="020B0604020202020204" pitchFamily="34" charset="0"/>
              <a:buChar char="•"/>
            </a:pPr>
            <a:r>
              <a:rPr lang="en-GB" sz="1200"/>
              <a:t>Accessibility and inclusion challenges are created by fragmented systems, staffing pressures and operational constraints</a:t>
            </a:r>
          </a:p>
          <a:p>
            <a:pPr marL="628650" lvl="1" indent="-171450">
              <a:buFont typeface="Arial" panose="020B0604020202020204" pitchFamily="34" charset="0"/>
              <a:buChar char="•"/>
            </a:pPr>
            <a:r>
              <a:rPr lang="en-GB" sz="1200"/>
              <a:t>staff often want to help but are limited by existing systems and processes</a:t>
            </a:r>
          </a:p>
          <a:p>
            <a:pPr marL="628650" lvl="1" indent="-171450">
              <a:buFont typeface="Arial" panose="020B0604020202020204" pitchFamily="34" charset="0"/>
              <a:buChar char="•"/>
            </a:pPr>
            <a:r>
              <a:rPr lang="en-GB" sz="1200"/>
              <a:t>There is a mixed understanding of the value of placing lived experience at the centre of service improvement</a:t>
            </a:r>
          </a:p>
          <a:p>
            <a:pPr marL="628650" lvl="1" indent="-171450">
              <a:buFont typeface="Arial" panose="020B0604020202020204" pitchFamily="34" charset="0"/>
              <a:buChar char="•"/>
            </a:pPr>
            <a:r>
              <a:rPr lang="en-GB" sz="1200"/>
              <a:t>a strong evidence base for future industry action and collaboration</a:t>
            </a:r>
          </a:p>
          <a:p>
            <a:endParaRPr lang="en-GB"/>
          </a:p>
          <a:p>
            <a:endParaRPr lang="en-GB"/>
          </a:p>
          <a:p>
            <a:r>
              <a:rPr lang="en-GB" sz="1200" b="1" kern="1200">
                <a:solidFill>
                  <a:schemeClr val="tx1"/>
                </a:solidFill>
                <a:effectLst/>
                <a:latin typeface="+mn-lt"/>
                <a:ea typeface="+mn-ea"/>
                <a:cs typeface="+mn-cs"/>
              </a:rPr>
              <a:t>The biggest barriers to accessible and inclusive rail travel are not caused by lack of training, but by the systems, environments and operational conditions within which staff work, affecting how training is applied and the experiences and barriers faced by disabled people. Hence the On Track project sought to explore and understand this better.</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On Track showed that while disability awareness and inclusion training is well established across the sector, its impact is limited by:</a:t>
            </a:r>
          </a:p>
          <a:p>
            <a:pPr lvl="0"/>
            <a:r>
              <a:rPr lang="en-GB" sz="1200" kern="1200">
                <a:solidFill>
                  <a:schemeClr val="tx1"/>
                </a:solidFill>
                <a:effectLst/>
                <a:latin typeface="+mn-lt"/>
                <a:ea typeface="+mn-ea"/>
                <a:cs typeface="+mn-cs"/>
              </a:rPr>
              <a:t>staffing pressures and gaps</a:t>
            </a:r>
          </a:p>
          <a:p>
            <a:pPr lvl="0"/>
            <a:r>
              <a:rPr lang="en-GB" sz="1200" kern="1200">
                <a:solidFill>
                  <a:schemeClr val="tx1"/>
                </a:solidFill>
                <a:effectLst/>
                <a:latin typeface="+mn-lt"/>
                <a:ea typeface="+mn-ea"/>
                <a:cs typeface="+mn-cs"/>
              </a:rPr>
              <a:t>inconsistent handovers between operators</a:t>
            </a:r>
          </a:p>
          <a:p>
            <a:pPr lvl="0"/>
            <a:r>
              <a:rPr lang="en-GB" sz="1200" kern="1200">
                <a:solidFill>
                  <a:schemeClr val="tx1"/>
                </a:solidFill>
                <a:effectLst/>
                <a:latin typeface="+mn-lt"/>
                <a:ea typeface="+mn-ea"/>
                <a:cs typeface="+mn-cs"/>
              </a:rPr>
              <a:t>inaccessible or fragmented information systems</a:t>
            </a:r>
          </a:p>
          <a:p>
            <a:pPr lvl="0"/>
            <a:r>
              <a:rPr lang="en-GB" sz="1200" kern="1200">
                <a:solidFill>
                  <a:schemeClr val="tx1"/>
                </a:solidFill>
                <a:effectLst/>
                <a:latin typeface="+mn-lt"/>
                <a:ea typeface="+mn-ea"/>
                <a:cs typeface="+mn-cs"/>
              </a:rPr>
              <a:t>rigid operational processes</a:t>
            </a:r>
          </a:p>
          <a:p>
            <a:pPr lvl="0"/>
            <a:r>
              <a:rPr lang="en-GB" sz="1200" kern="1200">
                <a:solidFill>
                  <a:schemeClr val="tx1"/>
                </a:solidFill>
                <a:effectLst/>
                <a:latin typeface="+mn-lt"/>
                <a:ea typeface="+mn-ea"/>
                <a:cs typeface="+mn-cs"/>
              </a:rPr>
              <a:t>lack of clear accountability across complex journeys</a:t>
            </a:r>
          </a:p>
          <a:p>
            <a:r>
              <a:rPr lang="en-GB" sz="1200" kern="1200">
                <a:solidFill>
                  <a:schemeClr val="tx1"/>
                </a:solidFill>
                <a:effectLst/>
                <a:latin typeface="+mn-lt"/>
                <a:ea typeface="+mn-ea"/>
                <a:cs typeface="+mn-cs"/>
              </a:rPr>
              <a:t>These factors significantly shape whether staff are able to deliver inclusive support in practice.</a:t>
            </a:r>
          </a:p>
          <a:p>
            <a:r>
              <a:rPr lang="en-GB" sz="1200" kern="1200">
                <a:solidFill>
                  <a:schemeClr val="tx1"/>
                </a:solidFill>
                <a:effectLst/>
                <a:latin typeface="+mn-lt"/>
                <a:ea typeface="+mn-ea"/>
                <a:cs typeface="+mn-cs"/>
              </a:rPr>
              <a:t>Evidence from the On Track discovery phase indicates that around four in five disabled respondents reported difficulties when travelling by train. Nearly a third said they avoid travelling by train altogether due to unmet accessibility needs. These challenges are not isolated or incidental - they are systemic and predictable. Improving accessibility outcomes requires changes to systems, operations and culture not just improvements in training.</a:t>
            </a:r>
          </a:p>
          <a:p>
            <a:r>
              <a:rPr lang="en-GB" sz="1200" kern="1200">
                <a:solidFill>
                  <a:schemeClr val="tx1"/>
                </a:solidFill>
                <a:effectLst/>
                <a:latin typeface="+mn-lt"/>
                <a:ea typeface="+mn-ea"/>
                <a:cs typeface="+mn-cs"/>
              </a:rPr>
              <a:t>On Track’s evidence shows that many of the right components already exist across train operators, but they are not yet connected or embedded in a way that delivers consistent outcomes. Progress is limited by a set of common constraints:</a:t>
            </a:r>
          </a:p>
          <a:p>
            <a:pPr lvl="0"/>
            <a:r>
              <a:rPr lang="en-GB" sz="1200" b="1" kern="1200">
                <a:solidFill>
                  <a:schemeClr val="tx1"/>
                </a:solidFill>
                <a:effectLst/>
                <a:latin typeface="+mn-lt"/>
                <a:ea typeface="+mn-ea"/>
                <a:cs typeface="+mn-cs"/>
              </a:rPr>
              <a:t>Lived experience is not consistently embedded into decisions</a:t>
            </a:r>
            <a:br>
              <a:rPr lang="en-GB" sz="1200" b="1" kern="1200">
                <a:solidFill>
                  <a:schemeClr val="tx1"/>
                </a:solidFill>
                <a:effectLst/>
                <a:latin typeface="+mn-lt"/>
                <a:ea typeface="+mn-ea"/>
                <a:cs typeface="+mn-cs"/>
              </a:rPr>
            </a:br>
            <a:r>
              <a:rPr lang="en-GB" sz="1200" kern="1200">
                <a:solidFill>
                  <a:schemeClr val="tx1"/>
                </a:solidFill>
                <a:effectLst/>
                <a:latin typeface="+mn-lt"/>
                <a:ea typeface="+mn-ea"/>
                <a:cs typeface="+mn-cs"/>
              </a:rPr>
              <a:t>Engagement happens but does not reliably shape operational or strategic choices.</a:t>
            </a:r>
          </a:p>
          <a:p>
            <a:pPr lvl="0"/>
            <a:r>
              <a:rPr lang="en-GB" sz="1200" b="1" kern="1200">
                <a:solidFill>
                  <a:schemeClr val="tx1"/>
                </a:solidFill>
                <a:effectLst/>
                <a:latin typeface="+mn-lt"/>
                <a:ea typeface="+mn-ea"/>
                <a:cs typeface="+mn-cs"/>
              </a:rPr>
              <a:t>Feedback</a:t>
            </a:r>
            <a:r>
              <a:rPr lang="en-GB" sz="1200" kern="1200">
                <a:solidFill>
                  <a:schemeClr val="tx1"/>
                </a:solidFill>
                <a:effectLst/>
                <a:latin typeface="+mn-lt"/>
                <a:ea typeface="+mn-ea"/>
                <a:cs typeface="+mn-cs"/>
              </a:rPr>
              <a:t> </a:t>
            </a:r>
            <a:r>
              <a:rPr lang="en-GB" sz="1200" b="1" kern="1200">
                <a:solidFill>
                  <a:schemeClr val="tx1"/>
                </a:solidFill>
                <a:effectLst/>
                <a:latin typeface="+mn-lt"/>
                <a:ea typeface="+mn-ea"/>
                <a:cs typeface="+mn-cs"/>
              </a:rPr>
              <a:t>does not consistently drive improvement</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rPr>
              <a:t>Insight is collected but not systematically shared, tracked or translated into action.</a:t>
            </a:r>
          </a:p>
          <a:p>
            <a:pPr lvl="0"/>
            <a:r>
              <a:rPr lang="en-GB" sz="1200" b="1" kern="1200">
                <a:solidFill>
                  <a:schemeClr val="tx1"/>
                </a:solidFill>
                <a:effectLst/>
                <a:latin typeface="+mn-lt"/>
                <a:ea typeface="+mn-ea"/>
                <a:cs typeface="+mn-cs"/>
              </a:rPr>
              <a:t>Journeys</a:t>
            </a:r>
            <a:r>
              <a:rPr lang="en-GB" sz="1200" kern="1200">
                <a:solidFill>
                  <a:schemeClr val="tx1"/>
                </a:solidFill>
                <a:effectLst/>
                <a:latin typeface="+mn-lt"/>
                <a:ea typeface="+mn-ea"/>
                <a:cs typeface="+mn-cs"/>
              </a:rPr>
              <a:t> </a:t>
            </a:r>
            <a:r>
              <a:rPr lang="en-GB" sz="1200" b="1" kern="1200">
                <a:solidFill>
                  <a:schemeClr val="tx1"/>
                </a:solidFill>
                <a:effectLst/>
                <a:latin typeface="+mn-lt"/>
                <a:ea typeface="+mn-ea"/>
                <a:cs typeface="+mn-cs"/>
              </a:rPr>
              <a:t>are not managed as a single, coordinated system</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rPr>
              <a:t>Responsibility breaks down at handovers, particularly across locations and operators.</a:t>
            </a:r>
          </a:p>
          <a:p>
            <a:pPr lvl="0"/>
            <a:r>
              <a:rPr lang="en-GB" sz="1200" b="1" kern="1200">
                <a:solidFill>
                  <a:schemeClr val="tx1"/>
                </a:solidFill>
                <a:effectLst/>
                <a:latin typeface="+mn-lt"/>
                <a:ea typeface="+mn-ea"/>
                <a:cs typeface="+mn-cs"/>
              </a:rPr>
              <a:t>Staff are constrained</a:t>
            </a:r>
            <a:r>
              <a:rPr lang="en-GB" sz="1200" kern="1200">
                <a:solidFill>
                  <a:schemeClr val="tx1"/>
                </a:solidFill>
                <a:effectLst/>
                <a:latin typeface="+mn-lt"/>
                <a:ea typeface="+mn-ea"/>
                <a:cs typeface="+mn-cs"/>
              </a:rPr>
              <a:t> </a:t>
            </a:r>
            <a:r>
              <a:rPr lang="en-GB" sz="1200" b="1" kern="1200">
                <a:solidFill>
                  <a:schemeClr val="tx1"/>
                </a:solidFill>
                <a:effectLst/>
                <a:latin typeface="+mn-lt"/>
                <a:ea typeface="+mn-ea"/>
                <a:cs typeface="+mn-cs"/>
              </a:rPr>
              <a:t>by operational realities</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rPr>
              <a:t>Time pressure, staffing levels and rigid processes limit the ability to apply inclusive practice.</a:t>
            </a:r>
          </a:p>
          <a:p>
            <a:pPr lvl="0"/>
            <a:r>
              <a:rPr lang="en-GB" sz="1200" b="1" kern="1200">
                <a:solidFill>
                  <a:schemeClr val="tx1"/>
                </a:solidFill>
                <a:effectLst/>
                <a:latin typeface="+mn-lt"/>
                <a:ea typeface="+mn-ea"/>
                <a:cs typeface="+mn-cs"/>
              </a:rPr>
              <a:t>Accessibility is not fully embedded in core operations</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rPr>
              <a:t>It is often treated as a requirement to meet, rather than a principle shaping how services are designed and delivered.</a:t>
            </a:r>
          </a:p>
          <a:p>
            <a:endParaRPr lang="en-GB"/>
          </a:p>
        </p:txBody>
      </p:sp>
      <p:sp>
        <p:nvSpPr>
          <p:cNvPr id="4" name="Slide Number Placeholder 3"/>
          <p:cNvSpPr>
            <a:spLocks noGrp="1"/>
          </p:cNvSpPr>
          <p:nvPr>
            <p:ph type="sldNum" sz="quarter" idx="5"/>
          </p:nvPr>
        </p:nvSpPr>
        <p:spPr/>
        <p:txBody>
          <a:bodyPr/>
          <a:lstStyle/>
          <a:p>
            <a:fld id="{352F1A40-83F1-4AD6-8A3D-17D10E72AF62}" type="slidenum">
              <a:rPr lang="en-GB" smtClean="0"/>
              <a:t>4</a:t>
            </a:fld>
            <a:endParaRPr lang="en-GB"/>
          </a:p>
        </p:txBody>
      </p:sp>
    </p:spTree>
    <p:extLst>
      <p:ext uri="{BB962C8B-B14F-4D97-AF65-F5344CB8AC3E}">
        <p14:creationId xmlns:p14="http://schemas.microsoft.com/office/powerpoint/2010/main" val="1271343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1. reframing success around performance and passenger outcomes, </a:t>
            </a:r>
            <a:r>
              <a:rPr lang="en-GB" sz="1200" kern="1200" baseline="0">
                <a:solidFill>
                  <a:schemeClr val="tx1"/>
                </a:solidFill>
                <a:effectLst/>
                <a:latin typeface="+mn-lt"/>
                <a:ea typeface="+mn-ea"/>
                <a:cs typeface="+mn-cs"/>
              </a:rPr>
              <a:t>r</a:t>
            </a:r>
            <a:r>
              <a:rPr lang="en-GB" sz="1200" kern="1200">
                <a:solidFill>
                  <a:schemeClr val="tx1"/>
                </a:solidFill>
                <a:effectLst/>
                <a:latin typeface="+mn-lt"/>
                <a:ea typeface="+mn-ea"/>
                <a:cs typeface="+mn-cs"/>
              </a:rPr>
              <a:t>ather than training completion alone. This includes exploring how behavioural expectations, operational metrics and passenger experience indicators might be better aligned, and how evidence of “what good looks like in practice” can be generated, tested and refined within real-world rail contexts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2. An important opportunity for further work is therefore to explore the operational conditions that enable or inhibit inclusive practice, rather than focusing solely on individual capability</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3. to focus on journey-level reliability rather than isolated interactions, exploring how handovers, shared accountability and information flows can be strengthened across organisational boundaries. Further work in this area would help fill gaps in evidence about how coordination failures arise in practice and which interventions are most effective in reducing them</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4. Discovery confirms strong evidence that involving disabled people improves the relevance, credibility and legitimacy of training and other interventions. opportunity lies in exploring how co-design and lived experience input can be embedded more systematically across multiple aspects of delivery, including reviewing standard operating procedures, piloting and evaluating new initiatives, and informing feedback processes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5. clear opportunity to explore how feedback and data can be better integrated into learning loops, enabling organisations to identify recurring failure patterns, test changes and monitor their effects. Addressing these gaps would help build a stronger evidence base for understanding what interventions are most effective, and for supporting continuous improvement across the sector. </a:t>
            </a:r>
          </a:p>
          <a:p>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6. Strengthening training for all roles can also help contribute to wider cultural change, ensuring that accessibility and inclusion are understood not only as frontline responsibilities but as organisational values shaping policies, decision-making and everyday practice.</a:t>
            </a:r>
          </a:p>
        </p:txBody>
      </p:sp>
      <p:sp>
        <p:nvSpPr>
          <p:cNvPr id="4" name="Slide Number Placeholder 3"/>
          <p:cNvSpPr>
            <a:spLocks noGrp="1"/>
          </p:cNvSpPr>
          <p:nvPr>
            <p:ph type="sldNum" sz="quarter" idx="5"/>
          </p:nvPr>
        </p:nvSpPr>
        <p:spPr/>
        <p:txBody>
          <a:bodyPr/>
          <a:lstStyle/>
          <a:p>
            <a:fld id="{352F1A40-83F1-4AD6-8A3D-17D10E72AF62}" type="slidenum">
              <a:rPr lang="en-GB" smtClean="0"/>
              <a:t>5</a:t>
            </a:fld>
            <a:endParaRPr lang="en-GB"/>
          </a:p>
        </p:txBody>
      </p:sp>
    </p:spTree>
    <p:extLst>
      <p:ext uri="{BB962C8B-B14F-4D97-AF65-F5344CB8AC3E}">
        <p14:creationId xmlns:p14="http://schemas.microsoft.com/office/powerpoint/2010/main" val="65258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about shifting from occasional consultation to genuine, ongoing co‑production with disabled people. </a:t>
            </a:r>
          </a:p>
          <a:p>
            <a:endParaRPr lang="en-GB"/>
          </a:p>
          <a:p>
            <a:r>
              <a:rPr lang="en-GB"/>
              <a:t>We know from Discovery that when lived experience is embedded early, services become more usable, more consistent and more resilient. So, we’re encouraging operators to build stronger relationships between disabled passengers, frontline staff and decision‑makers.</a:t>
            </a:r>
          </a:p>
          <a:p>
            <a:endParaRPr lang="en-GB"/>
          </a:p>
          <a:p>
            <a:r>
              <a:rPr lang="en-GB"/>
              <a:t>Accessibility panels and community partnerships shouldn’t be passive - they should be active channels for shaping services. And importantly, we need practical frameworks that help teams bring lived experience into everyday decisions, not just major projects. </a:t>
            </a:r>
          </a:p>
          <a:p>
            <a:endParaRPr lang="en-GB"/>
          </a:p>
          <a:p>
            <a:r>
              <a:rPr lang="en-GB"/>
              <a:t>The goal is simple: accessibility improvements designed </a:t>
            </a:r>
            <a:r>
              <a:rPr lang="en-GB" i="1"/>
              <a:t>with</a:t>
            </a:r>
            <a:r>
              <a:rPr lang="en-GB"/>
              <a:t> disabled people, not just </a:t>
            </a:r>
            <a:r>
              <a:rPr lang="en-GB" i="1"/>
              <a:t>for</a:t>
            </a:r>
            <a:r>
              <a:rPr lang="en-GB"/>
              <a:t> them.</a:t>
            </a:r>
          </a:p>
        </p:txBody>
      </p:sp>
      <p:sp>
        <p:nvSpPr>
          <p:cNvPr id="4" name="Slide Number Placeholder 3"/>
          <p:cNvSpPr>
            <a:spLocks noGrp="1"/>
          </p:cNvSpPr>
          <p:nvPr>
            <p:ph type="sldNum" sz="quarter" idx="5"/>
          </p:nvPr>
        </p:nvSpPr>
        <p:spPr/>
        <p:txBody>
          <a:bodyPr/>
          <a:lstStyle/>
          <a:p>
            <a:fld id="{352F1A40-83F1-4AD6-8A3D-17D10E72AF62}" type="slidenum">
              <a:rPr lang="en-GB" smtClean="0"/>
              <a:t>7</a:t>
            </a:fld>
            <a:endParaRPr lang="en-GB"/>
          </a:p>
        </p:txBody>
      </p:sp>
    </p:spTree>
    <p:extLst>
      <p:ext uri="{BB962C8B-B14F-4D97-AF65-F5344CB8AC3E}">
        <p14:creationId xmlns:p14="http://schemas.microsoft.com/office/powerpoint/2010/main" val="899270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also need to strengthen the way feedback flows through the system. Right now, learning seems to be focused on complaints data, which only captures a fraction of real experiences. </a:t>
            </a:r>
          </a:p>
          <a:p>
            <a:endParaRPr lang="en-GB"/>
          </a:p>
          <a:p>
            <a:r>
              <a:rPr lang="en-GB"/>
              <a:t>We want operators to build clearer ‘You Said, We Did’ (or even better we said, we did) approaches that show action and accountability. </a:t>
            </a:r>
          </a:p>
          <a:p>
            <a:endParaRPr lang="en-GB"/>
          </a:p>
          <a:p>
            <a:r>
              <a:rPr lang="en-GB"/>
              <a:t>Frontline staff insights should sit alongside passenger feedback because staff often spot systemic barriers long before they become incidents.</a:t>
            </a:r>
          </a:p>
          <a:p>
            <a:endParaRPr lang="en-GB"/>
          </a:p>
          <a:p>
            <a:r>
              <a:rPr lang="en-GB"/>
              <a:t>By improving organisational learning processes, we can move from reactive fixes to continuous improvement, where everyday experiences genuinely shape operational and leadership decisions</a:t>
            </a:r>
          </a:p>
        </p:txBody>
      </p:sp>
      <p:sp>
        <p:nvSpPr>
          <p:cNvPr id="4" name="Slide Number Placeholder 3"/>
          <p:cNvSpPr>
            <a:spLocks noGrp="1"/>
          </p:cNvSpPr>
          <p:nvPr>
            <p:ph type="sldNum" sz="quarter" idx="5"/>
          </p:nvPr>
        </p:nvSpPr>
        <p:spPr/>
        <p:txBody>
          <a:bodyPr/>
          <a:lstStyle/>
          <a:p>
            <a:fld id="{352F1A40-83F1-4AD6-8A3D-17D10E72AF62}" type="slidenum">
              <a:rPr lang="en-GB" smtClean="0"/>
              <a:t>8</a:t>
            </a:fld>
            <a:endParaRPr lang="en-GB"/>
          </a:p>
        </p:txBody>
      </p:sp>
    </p:spTree>
    <p:extLst>
      <p:ext uri="{BB962C8B-B14F-4D97-AF65-F5344CB8AC3E}">
        <p14:creationId xmlns:p14="http://schemas.microsoft.com/office/powerpoint/2010/main" val="3410515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Inclusive practice doesn’t come from more training alone, it comes from creating the right conditions for staff to act inclusively. </a:t>
            </a:r>
          </a:p>
          <a:p>
            <a:endParaRPr lang="en-GB"/>
          </a:p>
          <a:p>
            <a:r>
              <a:rPr lang="en-GB"/>
              <a:t>Shared learning between disabled people and rail staff is key. Co‑designed campaigns, prompts and real stories help reinforce behaviours that make a real difference day‑to‑day. </a:t>
            </a:r>
          </a:p>
          <a:p>
            <a:endParaRPr lang="en-GB"/>
          </a:p>
          <a:p>
            <a:r>
              <a:rPr lang="en-GB"/>
              <a:t>We also need to help staff understand lived experience within the realities of rail operations like tight schedules, busy platforms, fragmented systems. </a:t>
            </a:r>
          </a:p>
          <a:p>
            <a:endParaRPr lang="en-GB"/>
          </a:p>
          <a:p>
            <a:r>
              <a:rPr lang="en-GB"/>
              <a:t>Managers have a crucial role here: supporting teams, modelling inclusive practice and taking ownership of accessibility outcomes. When frontline staff feel equipped and supported, inclusive practice becomes part of everyday operations, not an add‑on.</a:t>
            </a:r>
          </a:p>
        </p:txBody>
      </p:sp>
      <p:sp>
        <p:nvSpPr>
          <p:cNvPr id="4" name="Slide Number Placeholder 3"/>
          <p:cNvSpPr>
            <a:spLocks noGrp="1"/>
          </p:cNvSpPr>
          <p:nvPr>
            <p:ph type="sldNum" sz="quarter" idx="5"/>
          </p:nvPr>
        </p:nvSpPr>
        <p:spPr/>
        <p:txBody>
          <a:bodyPr/>
          <a:lstStyle/>
          <a:p>
            <a:fld id="{352F1A40-83F1-4AD6-8A3D-17D10E72AF62}" type="slidenum">
              <a:rPr lang="en-GB" smtClean="0"/>
              <a:t>9</a:t>
            </a:fld>
            <a:endParaRPr lang="en-GB"/>
          </a:p>
        </p:txBody>
      </p:sp>
    </p:spTree>
    <p:extLst>
      <p:ext uri="{BB962C8B-B14F-4D97-AF65-F5344CB8AC3E}">
        <p14:creationId xmlns:p14="http://schemas.microsoft.com/office/powerpoint/2010/main" val="231256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Train operators, Network Rail, GBR leaders and wider rail partners all have a critical role in shaping a more accessible railway. But this is not about adding more activity, it is about changing how decisions are made, how systems operate, and how insight is used.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invite rail partners to:</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engage with the findings of the On Track project</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reflect with us on current approaches and opportunities for development</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explore opportunities to pilot and apply co-production approaches alongside Community Rail Network and our members</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work collaboratively with the community rail movement to strengthen, scale and better connect existing community-based accessibility and inclusion activity</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help shape future rail reform and GBR structures in ways that embed accessibility, inclusion and lived experience across the railway.</a:t>
            </a:r>
          </a:p>
        </p:txBody>
      </p:sp>
      <p:sp>
        <p:nvSpPr>
          <p:cNvPr id="4" name="Slide Number Placeholder 3"/>
          <p:cNvSpPr>
            <a:spLocks noGrp="1"/>
          </p:cNvSpPr>
          <p:nvPr>
            <p:ph type="sldNum" sz="quarter" idx="5"/>
          </p:nvPr>
        </p:nvSpPr>
        <p:spPr/>
        <p:txBody>
          <a:bodyPr/>
          <a:lstStyle/>
          <a:p>
            <a:fld id="{352F1A40-83F1-4AD6-8A3D-17D10E72AF62}" type="slidenum">
              <a:rPr lang="en-GB" smtClean="0"/>
              <a:t>11</a:t>
            </a:fld>
            <a:endParaRPr lang="en-GB"/>
          </a:p>
        </p:txBody>
      </p:sp>
    </p:spTree>
    <p:extLst>
      <p:ext uri="{BB962C8B-B14F-4D97-AF65-F5344CB8AC3E}">
        <p14:creationId xmlns:p14="http://schemas.microsoft.com/office/powerpoint/2010/main" val="4203339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7FEE4-C4EA-E28B-B8C1-9A7BEAD94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1EB2-F13C-1091-5E03-BDB7E6A07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C21B0-F509-81CE-40E1-B57785B2C59C}"/>
              </a:ext>
            </a:extLst>
          </p:cNvPr>
          <p:cNvSpPr>
            <a:spLocks noGrp="1"/>
          </p:cNvSpPr>
          <p:nvPr>
            <p:ph type="body" idx="1"/>
          </p:nvPr>
        </p:nvSpPr>
        <p:spPr/>
        <p:txBody>
          <a:bodyPr/>
          <a:lstStyle/>
          <a:p>
            <a:r>
              <a:rPr lang="en-GB"/>
              <a:t>CRPs have significant experience in community engagement, co-production and supporting the involvement of lived experience voices in the rail industry. To further the work that On Track started, the Community Rail movement can support rail organisations by:</a:t>
            </a:r>
          </a:p>
          <a:p>
            <a:endParaRPr lang="en-GB"/>
          </a:p>
          <a:p>
            <a:pPr marL="171450" indent="-171450">
              <a:buFont typeface="Arial" panose="020B0604020202020204" pitchFamily="34" charset="0"/>
              <a:buChar char="•"/>
            </a:pPr>
            <a:r>
              <a:rPr lang="en-GB" sz="1200"/>
              <a:t>Acting as a bridge between communities, disabled passengers and the rail industry.</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Facilitating meaningful engagement and co-production activities.</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Gathering and sharing local insight.</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Helping rail partners understand lived experience and identify practical improvements.</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Sharing learning, evidence and best practice from the On Track project.</a:t>
            </a:r>
          </a:p>
        </p:txBody>
      </p:sp>
      <p:sp>
        <p:nvSpPr>
          <p:cNvPr id="4" name="Slide Number Placeholder 3">
            <a:extLst>
              <a:ext uri="{FF2B5EF4-FFF2-40B4-BE49-F238E27FC236}">
                <a16:creationId xmlns:a16="http://schemas.microsoft.com/office/drawing/2014/main" id="{14A85042-1EE8-4213-CC89-E7E1474BF151}"/>
              </a:ext>
            </a:extLst>
          </p:cNvPr>
          <p:cNvSpPr>
            <a:spLocks noGrp="1"/>
          </p:cNvSpPr>
          <p:nvPr>
            <p:ph type="sldNum" sz="quarter" idx="5"/>
          </p:nvPr>
        </p:nvSpPr>
        <p:spPr/>
        <p:txBody>
          <a:bodyPr/>
          <a:lstStyle/>
          <a:p>
            <a:fld id="{352F1A40-83F1-4AD6-8A3D-17D10E72AF62}" type="slidenum">
              <a:rPr lang="en-GB" smtClean="0"/>
              <a:t>12</a:t>
            </a:fld>
            <a:endParaRPr lang="en-GB"/>
          </a:p>
        </p:txBody>
      </p:sp>
    </p:spTree>
    <p:extLst>
      <p:ext uri="{BB962C8B-B14F-4D97-AF65-F5344CB8AC3E}">
        <p14:creationId xmlns:p14="http://schemas.microsoft.com/office/powerpoint/2010/main" val="2815368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a:t>CRPs are in a unique position to influence rail partners and this work provides a spring board for conversations about accessibility/inclusion relate systemic change, particularly around co-production. </a:t>
            </a:r>
          </a:p>
          <a:p>
            <a:pPr marL="628650" lvl="1" indent="-171450">
              <a:buFont typeface="Arial" panose="020B0604020202020204" pitchFamily="34" charset="0"/>
              <a:buChar char="•"/>
            </a:pPr>
            <a:r>
              <a:rPr lang="en-GB"/>
              <a:t>Read the Discovery Report and Rail Industry Briefing</a:t>
            </a:r>
          </a:p>
          <a:p>
            <a:pPr marL="628650" lvl="1" indent="-171450">
              <a:buFont typeface="Arial" panose="020B0604020202020204" pitchFamily="34" charset="0"/>
              <a:buChar char="•"/>
            </a:pPr>
            <a:r>
              <a:rPr lang="en-GB"/>
              <a:t>Send them out to your contacts at local rail organisations and partners</a:t>
            </a:r>
          </a:p>
          <a:p>
            <a:pPr marL="628650" lvl="1" indent="-171450">
              <a:buFont typeface="Arial" panose="020B0604020202020204" pitchFamily="34" charset="0"/>
              <a:buChar char="•"/>
            </a:pPr>
            <a:r>
              <a:rPr lang="en-GB">
                <a:highlight>
                  <a:srgbClr val="FFFF00"/>
                </a:highlight>
              </a:rPr>
              <a:t>Press rail partners for what they are doing and offer your support</a:t>
            </a:r>
          </a:p>
          <a:p>
            <a:pPr marL="628650" lvl="1" indent="-171450">
              <a:buFont typeface="Arial" panose="020B0604020202020204" pitchFamily="34" charset="0"/>
              <a:buChar char="•"/>
            </a:pPr>
            <a:r>
              <a:rPr lang="en-GB"/>
              <a:t>Lean on CRL &amp; GOCRP who have been working on this already</a:t>
            </a:r>
          </a:p>
          <a:p>
            <a:pPr marL="628650" lvl="1" indent="-171450">
              <a:buFont typeface="Arial" panose="020B0604020202020204" pitchFamily="34" charset="0"/>
              <a:buChar char="•"/>
            </a:pPr>
            <a:r>
              <a:rPr lang="en-GB"/>
              <a:t>Keep CRN in the loop! We want this work to continue and will do what we can to support it</a:t>
            </a:r>
          </a:p>
          <a:p>
            <a:pPr marL="628650" lvl="1" indent="-171450">
              <a:buFont typeface="Arial" panose="020B0604020202020204" pitchFamily="34" charset="0"/>
              <a:buChar char="•"/>
            </a:pPr>
            <a:r>
              <a:rPr lang="en-GB"/>
              <a:t>Tell CRN what you need – more holistic training across the board on co-production in practice for example.</a:t>
            </a:r>
          </a:p>
          <a:p>
            <a:endParaRPr lang="en-GB"/>
          </a:p>
        </p:txBody>
      </p:sp>
      <p:sp>
        <p:nvSpPr>
          <p:cNvPr id="4" name="Slide Number Placeholder 3"/>
          <p:cNvSpPr>
            <a:spLocks noGrp="1"/>
          </p:cNvSpPr>
          <p:nvPr>
            <p:ph type="sldNum" sz="quarter" idx="5"/>
          </p:nvPr>
        </p:nvSpPr>
        <p:spPr/>
        <p:txBody>
          <a:bodyPr/>
          <a:lstStyle/>
          <a:p>
            <a:fld id="{352F1A40-83F1-4AD6-8A3D-17D10E72AF62}" type="slidenum">
              <a:rPr lang="en-GB" smtClean="0"/>
              <a:t>13</a:t>
            </a:fld>
            <a:endParaRPr lang="en-GB"/>
          </a:p>
        </p:txBody>
      </p:sp>
    </p:spTree>
    <p:extLst>
      <p:ext uri="{BB962C8B-B14F-4D97-AF65-F5344CB8AC3E}">
        <p14:creationId xmlns:p14="http://schemas.microsoft.com/office/powerpoint/2010/main" val="239779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032AF-6489-CF5E-EF7D-9EC5F64392B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112D8D8-98A5-39FA-EAFE-D48201A9DE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BAAF514-E4EE-9093-6733-427701D077DC}"/>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41FCE4B5-F88A-E9CD-1422-4A984F46C8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46D325-51B5-AF4F-441D-5454DB046632}"/>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2426282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1784C-5BE8-90DB-5E29-9AC467558FE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6F7AB2D-2B7D-CE53-B069-631E9345B87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7D86DBF-1AD1-64F3-7B8D-519968D58BB1}"/>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A22735C9-0F5E-36E4-2B5C-A1E8A75FA9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90ABAC-6113-D06F-AAAE-3BEBCD7D9911}"/>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3591530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A28D3-4753-0E77-C5F8-B4A33D71495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7768C66-4F57-595E-939C-0B785A61B2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F479AFB-AED6-840B-9641-4EFB2051F995}"/>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2002FF9A-8E44-CD0C-E5BD-8F794939FA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DD9E7F-0923-E681-D299-48FE0AB34529}"/>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398331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4332-9423-8450-8D11-C5CF30AF17E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EC12D21-0382-9BDF-DE1F-664B99E3D21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1DD7C0F-566F-C57A-3EFC-18347336D64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CCA9BFC-7FAF-6DE1-BA85-829CECCE55E8}"/>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6" name="Footer Placeholder 5">
            <a:extLst>
              <a:ext uri="{FF2B5EF4-FFF2-40B4-BE49-F238E27FC236}">
                <a16:creationId xmlns:a16="http://schemas.microsoft.com/office/drawing/2014/main" id="{7626CA6E-BCF8-BBE2-B5B1-847B43A4B7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76CEDE-6E93-3F65-F810-4AAAEE91694F}"/>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1681727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AB053-37D3-359D-B01A-F1D42B7DE9B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D96945C-9B30-531C-B266-FAB141F8F8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B3D42B-4758-85CE-DCB6-635A8385D72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2188049-43C6-8784-21E4-69E93ADB00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E4DF8F0-3CF7-375E-2AB7-F61320DDA3B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01CB7BF-7D65-D7C9-6CEA-50B037E9D16C}"/>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8" name="Footer Placeholder 7">
            <a:extLst>
              <a:ext uri="{FF2B5EF4-FFF2-40B4-BE49-F238E27FC236}">
                <a16:creationId xmlns:a16="http://schemas.microsoft.com/office/drawing/2014/main" id="{64F60D51-431B-428F-A857-21E161967FC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08BBDC-B284-718B-4C88-D2661EDB90C6}"/>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394159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5AF83-B50C-0D82-4D74-54A5F69A7DF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3CCE53-4BD4-F3EA-BFE8-B05DF59F2E7F}"/>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4" name="Footer Placeholder 3">
            <a:extLst>
              <a:ext uri="{FF2B5EF4-FFF2-40B4-BE49-F238E27FC236}">
                <a16:creationId xmlns:a16="http://schemas.microsoft.com/office/drawing/2014/main" id="{E632AD70-B11D-248A-7876-445F33C5873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89CFD6C-3853-52DA-46B9-BA87834BF3B8}"/>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1011590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E8C474-A88A-02D8-F25B-442F372A518A}"/>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3" name="Footer Placeholder 2">
            <a:extLst>
              <a:ext uri="{FF2B5EF4-FFF2-40B4-BE49-F238E27FC236}">
                <a16:creationId xmlns:a16="http://schemas.microsoft.com/office/drawing/2014/main" id="{87745151-9FC5-2474-7B30-24E1B4BB89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2153BA-4270-68CC-171A-AB71177D88FF}"/>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357673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220B-3702-526F-A3D3-CBB683A36A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8D8CEDB-F809-ADD9-1AEA-C898CD4BE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FC012C7-DDE2-D924-A059-2842B1B58B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15770C-CDCD-CA36-3425-1CD82DBDF5A0}"/>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6" name="Footer Placeholder 5">
            <a:extLst>
              <a:ext uri="{FF2B5EF4-FFF2-40B4-BE49-F238E27FC236}">
                <a16:creationId xmlns:a16="http://schemas.microsoft.com/office/drawing/2014/main" id="{F7BB5E83-5CD9-1B5C-56CC-15F5F680E2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234571-AC64-AAA6-F474-B072F215405C}"/>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482915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BF5BF-1A56-2F38-3847-20B29D7F19B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B7C6E2A-8E66-741E-DF5D-6656F503A2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3694DE7-7AC0-F6E2-CE4B-A3F75E248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05EBAA-B981-0E76-38E1-64A6B89C0829}"/>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6" name="Footer Placeholder 5">
            <a:extLst>
              <a:ext uri="{FF2B5EF4-FFF2-40B4-BE49-F238E27FC236}">
                <a16:creationId xmlns:a16="http://schemas.microsoft.com/office/drawing/2014/main" id="{040C5DE4-BFA5-35CC-E6CA-A6C63BAF4F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5F65C1-58E1-6B75-13E1-9B5F03FF54DE}"/>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2949359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5BAE-B3DD-3ADE-9D30-8C94D7E6F81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1A8AC1E-78D0-FE40-11AF-07C6B3FE4A5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C7BFA60-0146-B132-06CE-6479884D494A}"/>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FC35B556-2AF2-AD61-C252-1634D89F42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03F8FE-DB65-CC7A-A62C-3F798D4D50E9}"/>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4019481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E745FB-4F8A-5B96-317E-6518CD670A1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5281F6D-3EE1-D9AE-86CE-5B82B03FCE0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925A808-9C3A-DCCA-4ED7-02AD3793C988}"/>
              </a:ext>
            </a:extLst>
          </p:cNvPr>
          <p:cNvSpPr>
            <a:spLocks noGrp="1"/>
          </p:cNvSpPr>
          <p:nvPr>
            <p:ph type="dt" sz="half" idx="10"/>
          </p:nvPr>
        </p:nvSpPr>
        <p:spPr/>
        <p:txBody>
          <a:body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2AAD48FE-2B84-CD9F-8AFC-0311065ACC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C437F-0168-7D79-0B59-82A6B70F4627}"/>
              </a:ext>
            </a:extLst>
          </p:cNvPr>
          <p:cNvSpPr>
            <a:spLocks noGrp="1"/>
          </p:cNvSpPr>
          <p:nvPr>
            <p:ph type="sldNum" sz="quarter" idx="12"/>
          </p:nvPr>
        </p:nvSpPr>
        <p:spPr/>
        <p:txBody>
          <a:bodyPr/>
          <a:lstStyle/>
          <a:p>
            <a:fld id="{44209534-B3D8-420A-AACA-945BE46A30E6}" type="slidenum">
              <a:rPr lang="en-GB" smtClean="0"/>
              <a:t>‹#›</a:t>
            </a:fld>
            <a:endParaRPr lang="en-GB"/>
          </a:p>
        </p:txBody>
      </p:sp>
    </p:spTree>
    <p:extLst>
      <p:ext uri="{BB962C8B-B14F-4D97-AF65-F5344CB8AC3E}">
        <p14:creationId xmlns:p14="http://schemas.microsoft.com/office/powerpoint/2010/main" val="88238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0B0D7A-3F1B-F745-4108-B0AF5C6F3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1E3A2C8-EE69-9F49-DE6A-F4994A2B24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2E1A54-ED05-F364-7DC5-CF00D06AC4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8D040C-94EA-411E-AB62-9BF3CC7BDA77}" type="datetimeFigureOut">
              <a:rPr lang="en-GB" smtClean="0"/>
              <a:t>10/09/2026</a:t>
            </a:fld>
            <a:endParaRPr lang="en-GB"/>
          </a:p>
        </p:txBody>
      </p:sp>
      <p:sp>
        <p:nvSpPr>
          <p:cNvPr id="5" name="Footer Placeholder 4">
            <a:extLst>
              <a:ext uri="{FF2B5EF4-FFF2-40B4-BE49-F238E27FC236}">
                <a16:creationId xmlns:a16="http://schemas.microsoft.com/office/drawing/2014/main" id="{35050593-6638-C212-DBC8-C13742C47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8FCBFA8-0187-8506-7291-A94E0D1909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209534-B3D8-420A-AACA-945BE46A30E6}" type="slidenum">
              <a:rPr lang="en-GB" smtClean="0"/>
              <a:t>‹#›</a:t>
            </a:fld>
            <a:endParaRPr lang="en-GB"/>
          </a:p>
        </p:txBody>
      </p:sp>
    </p:spTree>
    <p:extLst>
      <p:ext uri="{BB962C8B-B14F-4D97-AF65-F5344CB8AC3E}">
        <p14:creationId xmlns:p14="http://schemas.microsoft.com/office/powerpoint/2010/main" val="1388208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communityrail.org.uk/reports-and-research/on-trac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hyperlink" Target="https://communityrail.org.uk/reports-and-research/on-trac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communityrail.org.uk/reports-and-research/on-track/"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1E1D-034E-F6F4-94DA-26B37932F579}"/>
              </a:ext>
            </a:extLst>
          </p:cNvPr>
          <p:cNvSpPr>
            <a:spLocks noGrp="1"/>
          </p:cNvSpPr>
          <p:nvPr>
            <p:ph type="ctrTitle"/>
          </p:nvPr>
        </p:nvSpPr>
        <p:spPr>
          <a:xfrm>
            <a:off x="1523999" y="1122363"/>
            <a:ext cx="7515069" cy="2387600"/>
          </a:xfrm>
        </p:spPr>
        <p:txBody>
          <a:bodyPr>
            <a:normAutofit fontScale="90000"/>
          </a:bodyPr>
          <a:lstStyle/>
          <a:p>
            <a:pPr algn="l"/>
            <a:r>
              <a:rPr lang="en-GB" b="1">
                <a:solidFill>
                  <a:srgbClr val="003DAD"/>
                </a:solidFill>
                <a:latin typeface="Arial" panose="020B0604020202020204" pitchFamily="34" charset="0"/>
                <a:cs typeface="Arial" panose="020B0604020202020204" pitchFamily="34" charset="0"/>
              </a:rPr>
              <a:t>On Track for Inclusive</a:t>
            </a:r>
            <a:br>
              <a:rPr lang="en-GB" b="1">
                <a:solidFill>
                  <a:srgbClr val="003DAD"/>
                </a:solidFill>
                <a:latin typeface="Arial" panose="020B0604020202020204" pitchFamily="34" charset="0"/>
                <a:cs typeface="Arial" panose="020B0604020202020204" pitchFamily="34" charset="0"/>
              </a:rPr>
            </a:br>
            <a:r>
              <a:rPr lang="en-GB" b="1">
                <a:solidFill>
                  <a:srgbClr val="003DAD"/>
                </a:solidFill>
                <a:latin typeface="Arial" panose="020B0604020202020204" pitchFamily="34" charset="0"/>
                <a:cs typeface="Arial" panose="020B0604020202020204" pitchFamily="34" charset="0"/>
              </a:rPr>
              <a:t>Train Travel</a:t>
            </a:r>
          </a:p>
        </p:txBody>
      </p:sp>
      <p:sp>
        <p:nvSpPr>
          <p:cNvPr id="3" name="Subtitle 2">
            <a:extLst>
              <a:ext uri="{FF2B5EF4-FFF2-40B4-BE49-F238E27FC236}">
                <a16:creationId xmlns:a16="http://schemas.microsoft.com/office/drawing/2014/main" id="{D3DEF3C0-C70C-299D-224D-0A161C8C15FC}"/>
              </a:ext>
            </a:extLst>
          </p:cNvPr>
          <p:cNvSpPr>
            <a:spLocks noGrp="1"/>
          </p:cNvSpPr>
          <p:nvPr>
            <p:ph type="subTitle" idx="1"/>
          </p:nvPr>
        </p:nvSpPr>
        <p:spPr>
          <a:xfrm>
            <a:off x="1524001" y="3602038"/>
            <a:ext cx="4477446" cy="1655762"/>
          </a:xfrm>
        </p:spPr>
        <p:txBody>
          <a:bodyPr>
            <a:noAutofit/>
          </a:bodyPr>
          <a:lstStyle/>
          <a:p>
            <a:pPr algn="l"/>
            <a:r>
              <a:rPr lang="en-GB" sz="3200" b="1">
                <a:solidFill>
                  <a:srgbClr val="6DD634"/>
                </a:solidFill>
                <a:latin typeface="Arial" panose="020B0604020202020204" pitchFamily="34" charset="0"/>
                <a:cs typeface="Arial" panose="020B0604020202020204" pitchFamily="34" charset="0"/>
              </a:rPr>
              <a:t>Making rail travel more accessible</a:t>
            </a:r>
          </a:p>
        </p:txBody>
      </p:sp>
      <p:pic>
        <p:nvPicPr>
          <p:cNvPr id="4" name="Picture 3" descr="A group of people standing together on a train platform looking very happy. There are some people standing and others in wheelchairs">
            <a:extLst>
              <a:ext uri="{FF2B5EF4-FFF2-40B4-BE49-F238E27FC236}">
                <a16:creationId xmlns:a16="http://schemas.microsoft.com/office/drawing/2014/main" id="{477DA589-A5DD-1509-A2A0-50144694EC5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90555" y="2908092"/>
            <a:ext cx="5716632" cy="3635114"/>
          </a:xfrm>
          <a:prstGeom prst="rect">
            <a:avLst/>
          </a:prstGeom>
          <a:ln>
            <a:noFill/>
          </a:ln>
          <a:effectLst>
            <a:softEdge rad="112500"/>
          </a:effectLst>
        </p:spPr>
      </p:pic>
      <p:pic>
        <p:nvPicPr>
          <p:cNvPr id="5" name="Picture 4" descr="Community Rail Network's logo">
            <a:extLst>
              <a:ext uri="{FF2B5EF4-FFF2-40B4-BE49-F238E27FC236}">
                <a16:creationId xmlns:a16="http://schemas.microsoft.com/office/drawing/2014/main" id="{003BF96D-CC4F-303A-1AEB-252A13A60CB7}"/>
              </a:ext>
            </a:extLst>
          </p:cNvPr>
          <p:cNvPicPr>
            <a:picLocks noChangeAspect="1"/>
          </p:cNvPicPr>
          <p:nvPr/>
        </p:nvPicPr>
        <p:blipFill>
          <a:blip r:embed="rId4"/>
          <a:stretch>
            <a:fillRect/>
          </a:stretch>
        </p:blipFill>
        <p:spPr>
          <a:xfrm>
            <a:off x="154983" y="108487"/>
            <a:ext cx="2634712" cy="1677709"/>
          </a:xfrm>
          <a:prstGeom prst="rect">
            <a:avLst/>
          </a:prstGeom>
        </p:spPr>
      </p:pic>
    </p:spTree>
    <p:extLst>
      <p:ext uri="{BB962C8B-B14F-4D97-AF65-F5344CB8AC3E}">
        <p14:creationId xmlns:p14="http://schemas.microsoft.com/office/powerpoint/2010/main" val="79213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NIB and Motability Foundation partnership logo">
            <a:extLst>
              <a:ext uri="{FF2B5EF4-FFF2-40B4-BE49-F238E27FC236}">
                <a16:creationId xmlns:a16="http://schemas.microsoft.com/office/drawing/2014/main" id="{0A420465-B0B3-C35A-5B15-F88EB0D732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44434" y="1527187"/>
            <a:ext cx="5416133" cy="2985817"/>
          </a:xfrm>
          <a:prstGeom prst="rect">
            <a:avLst/>
          </a:prstGeom>
        </p:spPr>
      </p:pic>
      <p:sp>
        <p:nvSpPr>
          <p:cNvPr id="2" name="Title 1">
            <a:extLst>
              <a:ext uri="{FF2B5EF4-FFF2-40B4-BE49-F238E27FC236}">
                <a16:creationId xmlns:a16="http://schemas.microsoft.com/office/drawing/2014/main" id="{AD6EED0F-39A3-088B-7430-0688F340E6D0}"/>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Project partners</a:t>
            </a:r>
          </a:p>
        </p:txBody>
      </p:sp>
      <p:pic>
        <p:nvPicPr>
          <p:cNvPr id="9" name="Content Placeholder 8" descr="Oxfordshire Community Rail Partnership logo">
            <a:extLst>
              <a:ext uri="{FF2B5EF4-FFF2-40B4-BE49-F238E27FC236}">
                <a16:creationId xmlns:a16="http://schemas.microsoft.com/office/drawing/2014/main" id="{6F448C62-6EC2-8DE1-71FB-4BD191C4BB67}"/>
              </a:ext>
            </a:extLst>
          </p:cNvPr>
          <p:cNvPicPr>
            <a:picLocks noGrp="1" noChangeAspect="1"/>
          </p:cNvPicPr>
          <p:nvPr>
            <p:ph idx="1"/>
          </p:nvPr>
        </p:nvPicPr>
        <p:blipFill>
          <a:blip r:embed="rId4"/>
          <a:stretch>
            <a:fillRect/>
          </a:stretch>
        </p:blipFill>
        <p:spPr>
          <a:xfrm>
            <a:off x="6904399" y="3868484"/>
            <a:ext cx="3063339" cy="2450671"/>
          </a:xfrm>
          <a:prstGeom prst="rect">
            <a:avLst/>
          </a:prstGeom>
        </p:spPr>
      </p:pic>
      <p:pic>
        <p:nvPicPr>
          <p:cNvPr id="8" name="Picture 7" descr="Gloucestershire Community Rail Partnership logo">
            <a:extLst>
              <a:ext uri="{FF2B5EF4-FFF2-40B4-BE49-F238E27FC236}">
                <a16:creationId xmlns:a16="http://schemas.microsoft.com/office/drawing/2014/main" id="{E6D7E44A-83A2-D85A-0A2E-B4E1CFAEE5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24563" y="4522835"/>
            <a:ext cx="2519089" cy="1365985"/>
          </a:xfrm>
          <a:prstGeom prst="rect">
            <a:avLst/>
          </a:prstGeom>
        </p:spPr>
      </p:pic>
      <p:pic>
        <p:nvPicPr>
          <p:cNvPr id="11" name="Picture 10">
            <a:extLst>
              <a:ext uri="{FF2B5EF4-FFF2-40B4-BE49-F238E27FC236}">
                <a16:creationId xmlns:a16="http://schemas.microsoft.com/office/drawing/2014/main" id="{4D38E4B0-735D-11F2-3A13-2B6D3A56FA1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67925" y="20241"/>
            <a:ext cx="2124075" cy="1352550"/>
          </a:xfrm>
          <a:prstGeom prst="rect">
            <a:avLst/>
          </a:prstGeom>
        </p:spPr>
      </p:pic>
      <p:grpSp>
        <p:nvGrpSpPr>
          <p:cNvPr id="24" name="Group 23">
            <a:extLst>
              <a:ext uri="{FF2B5EF4-FFF2-40B4-BE49-F238E27FC236}">
                <a16:creationId xmlns:a16="http://schemas.microsoft.com/office/drawing/2014/main" id="{4AD9C09B-04AB-4DD4-99DD-0C00459DE470}"/>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18" name="Straight Connector 17">
              <a:extLst>
                <a:ext uri="{FF2B5EF4-FFF2-40B4-BE49-F238E27FC236}">
                  <a16:creationId xmlns:a16="http://schemas.microsoft.com/office/drawing/2014/main" id="{7EB86A31-7D5C-A38F-C8FB-C02C1E4794EE}"/>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F37CF4D-CDB2-1276-8354-99426D7C247D}"/>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9F38F32-3713-1FF1-D943-47409C02D011}"/>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07483D7A-2A94-5217-2777-8B4620D93BB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BA4450BE-9D99-B9AA-D441-0C1987D7A4BA}"/>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CE7B3479-6C28-AC3A-A05C-D80413B83CB3}"/>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25" descr="Community Rail Network's logo">
            <a:extLst>
              <a:ext uri="{FF2B5EF4-FFF2-40B4-BE49-F238E27FC236}">
                <a16:creationId xmlns:a16="http://schemas.microsoft.com/office/drawing/2014/main" id="{C254D612-09EC-01F7-FF29-2A7A2FFFA917}"/>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788296" y="2262317"/>
            <a:ext cx="2252071" cy="1434054"/>
          </a:xfrm>
          <a:prstGeom prst="rect">
            <a:avLst/>
          </a:prstGeom>
        </p:spPr>
      </p:pic>
      <p:pic>
        <p:nvPicPr>
          <p:cNvPr id="27" name="Picture 26" descr="Community Rail Lancashire logo">
            <a:extLst>
              <a:ext uri="{FF2B5EF4-FFF2-40B4-BE49-F238E27FC236}">
                <a16:creationId xmlns:a16="http://schemas.microsoft.com/office/drawing/2014/main" id="{B0A4AF36-70D7-D759-58F4-178F39778A5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8200" y="4403681"/>
            <a:ext cx="2387925" cy="1675462"/>
          </a:xfrm>
          <a:prstGeom prst="rect">
            <a:avLst/>
          </a:prstGeom>
        </p:spPr>
      </p:pic>
    </p:spTree>
    <p:extLst>
      <p:ext uri="{BB962C8B-B14F-4D97-AF65-F5344CB8AC3E}">
        <p14:creationId xmlns:p14="http://schemas.microsoft.com/office/powerpoint/2010/main" val="434996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4439-FECA-23B2-29AB-AE8169932F96}"/>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Why now?</a:t>
            </a:r>
          </a:p>
        </p:txBody>
      </p:sp>
      <p:sp>
        <p:nvSpPr>
          <p:cNvPr id="3" name="Content Placeholder 2">
            <a:extLst>
              <a:ext uri="{FF2B5EF4-FFF2-40B4-BE49-F238E27FC236}">
                <a16:creationId xmlns:a16="http://schemas.microsoft.com/office/drawing/2014/main" id="{F549196C-BD7D-47D9-19BA-8B19C33F46C1}"/>
              </a:ext>
            </a:extLst>
          </p:cNvPr>
          <p:cNvSpPr>
            <a:spLocks noGrp="1"/>
          </p:cNvSpPr>
          <p:nvPr>
            <p:ph idx="1"/>
          </p:nvPr>
        </p:nvSpPr>
        <p:spPr>
          <a:xfrm>
            <a:off x="838200" y="1825625"/>
            <a:ext cx="9037659" cy="4351338"/>
          </a:xfrm>
        </p:spPr>
        <p:txBody>
          <a:bodyPr>
            <a:normAutofit lnSpcReduction="10000"/>
          </a:bodyPr>
          <a:lstStyle/>
          <a:p>
            <a:r>
              <a:rPr lang="en-GB" sz="2000"/>
              <a:t>National rail sector strategy is increasingly focused on outcomes-based accessibility and inclusion.</a:t>
            </a:r>
          </a:p>
          <a:p>
            <a:endParaRPr lang="en-GB" sz="2000"/>
          </a:p>
          <a:p>
            <a:r>
              <a:rPr lang="en-GB" sz="2000"/>
              <a:t>Passenger expectations/needs for accessible and inclusive travel continue to grow.</a:t>
            </a:r>
          </a:p>
          <a:p>
            <a:endParaRPr lang="en-GB" sz="2000"/>
          </a:p>
          <a:p>
            <a:r>
              <a:rPr lang="en-GB" sz="2000"/>
              <a:t>There is growing recognition that training alone will not resolve accessibility challenges.</a:t>
            </a:r>
          </a:p>
          <a:p>
            <a:endParaRPr lang="en-GB" sz="2000"/>
          </a:p>
          <a:p>
            <a:r>
              <a:rPr lang="en-GB" sz="2000"/>
              <a:t>The industry has an opportunity to move from reactive fixes to systemic change</a:t>
            </a:r>
          </a:p>
          <a:p>
            <a:endParaRPr lang="en-GB" sz="2000"/>
          </a:p>
          <a:p>
            <a:r>
              <a:rPr lang="en-GB" sz="2000"/>
              <a:t>Stronger partnerships between communities, operators and disabled passengers can drive lasting improvements.</a:t>
            </a:r>
          </a:p>
          <a:p>
            <a:endParaRPr lang="en-GB" sz="2000"/>
          </a:p>
          <a:p>
            <a:endParaRPr lang="en-GB" sz="2000"/>
          </a:p>
        </p:txBody>
      </p:sp>
      <p:grpSp>
        <p:nvGrpSpPr>
          <p:cNvPr id="4" name="Group 3">
            <a:extLst>
              <a:ext uri="{FF2B5EF4-FFF2-40B4-BE49-F238E27FC236}">
                <a16:creationId xmlns:a16="http://schemas.microsoft.com/office/drawing/2014/main" id="{2A6058F9-5374-82B4-7C20-2CC7278A276E}"/>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4C7E9A56-2F7C-E272-D604-C2B2C467949F}"/>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6539201-66AF-EC31-49AA-D76FA9124A45}"/>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7277D65-2229-729B-DE78-742A46517FC6}"/>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67F7E75A-D96A-0097-D7CF-10E12E22DF9F}"/>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059EB45E-93A2-1EC5-7E34-7C3C9A128DD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8ECFD2E9-1FE8-FB65-BFB8-BC6D5914923D}"/>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BBD772EF-F174-7764-569A-722443626BE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spTree>
    <p:extLst>
      <p:ext uri="{BB962C8B-B14F-4D97-AF65-F5344CB8AC3E}">
        <p14:creationId xmlns:p14="http://schemas.microsoft.com/office/powerpoint/2010/main" val="2110649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72C21-C216-C242-512E-98DC534671A9}"/>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Discovery</a:t>
            </a:r>
          </a:p>
        </p:txBody>
      </p:sp>
      <p:sp>
        <p:nvSpPr>
          <p:cNvPr id="3" name="Content Placeholder 2">
            <a:extLst>
              <a:ext uri="{FF2B5EF4-FFF2-40B4-BE49-F238E27FC236}">
                <a16:creationId xmlns:a16="http://schemas.microsoft.com/office/drawing/2014/main" id="{D5EF7F3D-7EB9-2662-B2F6-5426C849F07D}"/>
              </a:ext>
            </a:extLst>
          </p:cNvPr>
          <p:cNvSpPr>
            <a:spLocks noGrp="1"/>
          </p:cNvSpPr>
          <p:nvPr>
            <p:ph idx="1"/>
          </p:nvPr>
        </p:nvSpPr>
        <p:spPr>
          <a:xfrm>
            <a:off x="838200" y="1776856"/>
            <a:ext cx="8877402" cy="4351338"/>
          </a:xfrm>
        </p:spPr>
        <p:txBody>
          <a:bodyPr>
            <a:noAutofit/>
          </a:bodyPr>
          <a:lstStyle/>
          <a:p>
            <a:r>
              <a:rPr lang="en-GB" sz="2000"/>
              <a:t>Identified that barriers are systemic, predictable and often embedded within operational processes.</a:t>
            </a:r>
          </a:p>
          <a:p>
            <a:endParaRPr lang="en-GB" sz="2000"/>
          </a:p>
          <a:p>
            <a:r>
              <a:rPr lang="en-GB" sz="2000"/>
              <a:t>Highlighted challenges created by fragmented systems, staffing pressures and operational constraints.</a:t>
            </a:r>
          </a:p>
          <a:p>
            <a:endParaRPr lang="en-GB" sz="2000"/>
          </a:p>
          <a:p>
            <a:r>
              <a:rPr lang="en-GB" sz="2000"/>
              <a:t>Found that staff often want to help but are limited by existing systems and processes.</a:t>
            </a:r>
          </a:p>
          <a:p>
            <a:endParaRPr lang="en-GB" sz="2000"/>
          </a:p>
          <a:p>
            <a:r>
              <a:rPr lang="en-GB" sz="2000"/>
              <a:t>Demonstrated the value of placing lived experience at the centre of service improvement.</a:t>
            </a:r>
          </a:p>
          <a:p>
            <a:endParaRPr lang="en-GB" sz="2000"/>
          </a:p>
          <a:p>
            <a:r>
              <a:rPr lang="en-GB" sz="2000"/>
              <a:t>Provided a strong evidence base for future industry action and collaboration.</a:t>
            </a:r>
          </a:p>
        </p:txBody>
      </p:sp>
      <p:grpSp>
        <p:nvGrpSpPr>
          <p:cNvPr id="4" name="Group 3">
            <a:extLst>
              <a:ext uri="{FF2B5EF4-FFF2-40B4-BE49-F238E27FC236}">
                <a16:creationId xmlns:a16="http://schemas.microsoft.com/office/drawing/2014/main" id="{E10414C2-3312-5F13-7134-11212D364886}"/>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311FCE3C-113C-24F8-94AA-A9C915F36541}"/>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E2C9E94-006E-DEC8-D31A-E7D329459506}"/>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ABE3882-09C1-64D8-32ED-387D3A91A10B}"/>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EE651357-53E2-AB00-C5B7-9CFD41249423}"/>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F51C12A-F147-E3EB-E9AC-206090298A17}"/>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B840D05-4943-5E1A-DBFF-8E9E25ABB902}"/>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2C3C4B17-4D19-29DE-C34E-0032BF97204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3" name="Picture 12">
            <a:hlinkClick r:id="rId4"/>
            <a:extLst>
              <a:ext uri="{FF2B5EF4-FFF2-40B4-BE49-F238E27FC236}">
                <a16:creationId xmlns:a16="http://schemas.microsoft.com/office/drawing/2014/main" id="{AA896D7E-E00E-2BFB-E300-775231B157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5859" y="2635928"/>
            <a:ext cx="1842105" cy="2633193"/>
          </a:xfrm>
          <a:prstGeom prst="rect">
            <a:avLst/>
          </a:prstGeom>
        </p:spPr>
      </p:pic>
    </p:spTree>
    <p:extLst>
      <p:ext uri="{BB962C8B-B14F-4D97-AF65-F5344CB8AC3E}">
        <p14:creationId xmlns:p14="http://schemas.microsoft.com/office/powerpoint/2010/main" val="33569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BCA3-278D-EFD7-5F03-24BCF585B291}"/>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Core insights</a:t>
            </a:r>
          </a:p>
        </p:txBody>
      </p:sp>
      <p:sp>
        <p:nvSpPr>
          <p:cNvPr id="3" name="Content Placeholder 2">
            <a:extLst>
              <a:ext uri="{FF2B5EF4-FFF2-40B4-BE49-F238E27FC236}">
                <a16:creationId xmlns:a16="http://schemas.microsoft.com/office/drawing/2014/main" id="{75AD2516-9E24-5BC3-1723-6B5DC9922D9D}"/>
              </a:ext>
            </a:extLst>
          </p:cNvPr>
          <p:cNvSpPr>
            <a:spLocks noGrp="1"/>
          </p:cNvSpPr>
          <p:nvPr>
            <p:ph idx="1"/>
          </p:nvPr>
        </p:nvSpPr>
        <p:spPr>
          <a:xfrm>
            <a:off x="269638" y="1760802"/>
            <a:ext cx="10515600" cy="507253"/>
          </a:xfrm>
        </p:spPr>
        <p:txBody>
          <a:bodyPr>
            <a:noAutofit/>
          </a:bodyPr>
          <a:lstStyle/>
          <a:p>
            <a:pPr marL="457200" lvl="1" indent="0">
              <a:buNone/>
            </a:pPr>
            <a:r>
              <a:rPr lang="en-GB" sz="2800" b="1">
                <a:solidFill>
                  <a:srgbClr val="003DAD"/>
                </a:solidFill>
              </a:rPr>
              <a:t>1.   </a:t>
            </a:r>
            <a:r>
              <a:rPr lang="en-GB"/>
              <a:t>Moving from compliance to performance and outcomes</a:t>
            </a:r>
          </a:p>
        </p:txBody>
      </p:sp>
      <p:grpSp>
        <p:nvGrpSpPr>
          <p:cNvPr id="4" name="Group 3">
            <a:extLst>
              <a:ext uri="{FF2B5EF4-FFF2-40B4-BE49-F238E27FC236}">
                <a16:creationId xmlns:a16="http://schemas.microsoft.com/office/drawing/2014/main" id="{B9DFCA6F-9885-F8F8-E3EB-D1D83E92188B}"/>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CF23AF1D-CF41-64C4-ED7B-0E34079885C1}"/>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ADDCA67-08F0-0793-CFCA-0F0C69326B99}"/>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95F638D-AE7B-DC13-096E-4CE039339E2E}"/>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84A398E-514D-1517-D0B8-9AF0E87EB9A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5AC79878-FC24-3819-331E-A649E55CB98D}"/>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3055B48-F40B-66D0-DE0E-581C54790C62}"/>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9B8C8E75-67DA-74E0-F016-E2B5D41779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sp>
        <p:nvSpPr>
          <p:cNvPr id="11" name="Content Placeholder 2">
            <a:extLst>
              <a:ext uri="{FF2B5EF4-FFF2-40B4-BE49-F238E27FC236}">
                <a16:creationId xmlns:a16="http://schemas.microsoft.com/office/drawing/2014/main" id="{F2EB9885-DFFF-3425-EE9B-834D58C7C140}"/>
              </a:ext>
            </a:extLst>
          </p:cNvPr>
          <p:cNvSpPr txBox="1">
            <a:spLocks/>
          </p:cNvSpPr>
          <p:nvPr/>
        </p:nvSpPr>
        <p:spPr>
          <a:xfrm>
            <a:off x="269638" y="2480290"/>
            <a:ext cx="11005022" cy="5273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2800" b="1">
                <a:solidFill>
                  <a:srgbClr val="014ECB"/>
                </a:solidFill>
              </a:rPr>
              <a:t>2.   </a:t>
            </a:r>
            <a:r>
              <a:rPr lang="en-GB"/>
              <a:t>Enabling trained staff to act within operational reality</a:t>
            </a:r>
          </a:p>
        </p:txBody>
      </p:sp>
      <p:sp>
        <p:nvSpPr>
          <p:cNvPr id="13" name="Content Placeholder 2">
            <a:extLst>
              <a:ext uri="{FF2B5EF4-FFF2-40B4-BE49-F238E27FC236}">
                <a16:creationId xmlns:a16="http://schemas.microsoft.com/office/drawing/2014/main" id="{3FE95B93-7111-29A7-6CB8-FE2FB167818B}"/>
              </a:ext>
            </a:extLst>
          </p:cNvPr>
          <p:cNvSpPr txBox="1">
            <a:spLocks/>
          </p:cNvSpPr>
          <p:nvPr/>
        </p:nvSpPr>
        <p:spPr>
          <a:xfrm>
            <a:off x="269638" y="3232970"/>
            <a:ext cx="11113444" cy="5265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2800" b="1">
                <a:solidFill>
                  <a:srgbClr val="1DB7ED"/>
                </a:solidFill>
              </a:rPr>
              <a:t>3.    </a:t>
            </a:r>
            <a:r>
              <a:rPr lang="en-GB"/>
              <a:t>Strengthening coordination across operators, modes and journey elements </a:t>
            </a:r>
          </a:p>
        </p:txBody>
      </p:sp>
      <p:sp>
        <p:nvSpPr>
          <p:cNvPr id="14" name="Content Placeholder 2">
            <a:extLst>
              <a:ext uri="{FF2B5EF4-FFF2-40B4-BE49-F238E27FC236}">
                <a16:creationId xmlns:a16="http://schemas.microsoft.com/office/drawing/2014/main" id="{432D4DA7-B2BB-BD20-A732-63E3BBD1C3B8}"/>
              </a:ext>
            </a:extLst>
          </p:cNvPr>
          <p:cNvSpPr txBox="1">
            <a:spLocks/>
          </p:cNvSpPr>
          <p:nvPr/>
        </p:nvSpPr>
        <p:spPr>
          <a:xfrm>
            <a:off x="269638" y="3962870"/>
            <a:ext cx="9176324" cy="5298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2800" b="1">
                <a:solidFill>
                  <a:srgbClr val="24E6CF"/>
                </a:solidFill>
              </a:rPr>
              <a:t>4.   </a:t>
            </a:r>
            <a:r>
              <a:rPr lang="en-GB"/>
              <a:t>Embedding engagement and co‑design as ongoing practice</a:t>
            </a:r>
          </a:p>
        </p:txBody>
      </p:sp>
      <p:sp>
        <p:nvSpPr>
          <p:cNvPr id="15" name="Content Placeholder 2">
            <a:extLst>
              <a:ext uri="{FF2B5EF4-FFF2-40B4-BE49-F238E27FC236}">
                <a16:creationId xmlns:a16="http://schemas.microsoft.com/office/drawing/2014/main" id="{A951AB20-050A-FD33-7815-813B0250F0A0}"/>
              </a:ext>
            </a:extLst>
          </p:cNvPr>
          <p:cNvSpPr txBox="1">
            <a:spLocks/>
          </p:cNvSpPr>
          <p:nvPr/>
        </p:nvSpPr>
        <p:spPr>
          <a:xfrm>
            <a:off x="269638" y="4704796"/>
            <a:ext cx="8014159" cy="5273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2800" b="1">
                <a:solidFill>
                  <a:srgbClr val="2CDE67"/>
                </a:solidFill>
              </a:rPr>
              <a:t>5.   </a:t>
            </a:r>
            <a:r>
              <a:rPr lang="en-GB"/>
              <a:t>Improving feedback, data and learning loops</a:t>
            </a:r>
          </a:p>
        </p:txBody>
      </p:sp>
      <p:sp>
        <p:nvSpPr>
          <p:cNvPr id="16" name="Content Placeholder 2">
            <a:extLst>
              <a:ext uri="{FF2B5EF4-FFF2-40B4-BE49-F238E27FC236}">
                <a16:creationId xmlns:a16="http://schemas.microsoft.com/office/drawing/2014/main" id="{6E61A201-25A7-90AB-95F9-AFFA005B3C30}"/>
              </a:ext>
            </a:extLst>
          </p:cNvPr>
          <p:cNvSpPr txBox="1">
            <a:spLocks/>
          </p:cNvSpPr>
          <p:nvPr/>
        </p:nvSpPr>
        <p:spPr>
          <a:xfrm>
            <a:off x="269638" y="5444214"/>
            <a:ext cx="11652724" cy="5298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r">
              <a:buNone/>
            </a:pPr>
            <a:r>
              <a:rPr lang="en-GB" sz="2800" b="1">
                <a:solidFill>
                  <a:srgbClr val="6DD634"/>
                </a:solidFill>
              </a:rPr>
              <a:t>6.   </a:t>
            </a:r>
            <a:r>
              <a:rPr lang="en-GB"/>
              <a:t>Designing a more consistent, lived experience informed training offer for all roles</a:t>
            </a:r>
          </a:p>
        </p:txBody>
      </p:sp>
    </p:spTree>
    <p:extLst>
      <p:ext uri="{BB962C8B-B14F-4D97-AF65-F5344CB8AC3E}">
        <p14:creationId xmlns:p14="http://schemas.microsoft.com/office/powerpoint/2010/main" val="178871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3"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51693-BA12-B131-7C3C-70298E21E1FF}"/>
              </a:ext>
            </a:extLst>
          </p:cNvPr>
          <p:cNvSpPr>
            <a:spLocks noGrp="1"/>
          </p:cNvSpPr>
          <p:nvPr>
            <p:ph type="title"/>
          </p:nvPr>
        </p:nvSpPr>
        <p:spPr>
          <a:xfrm>
            <a:off x="798915" y="1116141"/>
            <a:ext cx="10515600" cy="1493684"/>
          </a:xfrm>
        </p:spPr>
        <p:txBody>
          <a:bodyPr/>
          <a:lstStyle/>
          <a:p>
            <a:r>
              <a:rPr lang="en-GB">
                <a:solidFill>
                  <a:srgbClr val="003DAD"/>
                </a:solidFill>
                <a:latin typeface="Arial" panose="020B0604020202020204" pitchFamily="34" charset="0"/>
                <a:cs typeface="Arial" panose="020B0604020202020204" pitchFamily="34" charset="0"/>
              </a:rPr>
              <a:t>What needs to be done</a:t>
            </a:r>
          </a:p>
        </p:txBody>
      </p:sp>
      <p:grpSp>
        <p:nvGrpSpPr>
          <p:cNvPr id="4" name="Group 3">
            <a:extLst>
              <a:ext uri="{FF2B5EF4-FFF2-40B4-BE49-F238E27FC236}">
                <a16:creationId xmlns:a16="http://schemas.microsoft.com/office/drawing/2014/main" id="{68BBC65B-7074-1004-E0A3-B4D49CF4214F}"/>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068D5D13-6B7A-5564-DA9D-F9B02C17CA27}"/>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290FE73-A927-7126-0BC6-D82584B5A7AD}"/>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004EA02-912E-35BA-2408-A76BD44191D1}"/>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025D06A-6C13-5DA5-5FF7-62F67F08003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9279596D-39AB-C5D6-2CA0-9CEADF54EE0F}"/>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DE1872D-7FBD-9CB8-A0B8-F21E407E4008}"/>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3CC9B4EE-13F7-08CB-BA26-28535097706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067925" y="20241"/>
            <a:ext cx="2124075" cy="1352550"/>
          </a:xfrm>
          <a:prstGeom prst="rect">
            <a:avLst/>
          </a:prstGeom>
        </p:spPr>
      </p:pic>
      <p:pic>
        <p:nvPicPr>
          <p:cNvPr id="14" name="Picture 13" descr="Paper chain people and their shadows">
            <a:extLst>
              <a:ext uri="{FF2B5EF4-FFF2-40B4-BE49-F238E27FC236}">
                <a16:creationId xmlns:a16="http://schemas.microsoft.com/office/drawing/2014/main" id="{B0A4A88E-E46A-1FD9-8D05-700643CFC3D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4647" y="3068791"/>
            <a:ext cx="12241293" cy="3037147"/>
          </a:xfrm>
          <a:prstGeom prst="rect">
            <a:avLst/>
          </a:prstGeom>
        </p:spPr>
      </p:pic>
    </p:spTree>
    <p:extLst>
      <p:ext uri="{BB962C8B-B14F-4D97-AF65-F5344CB8AC3E}">
        <p14:creationId xmlns:p14="http://schemas.microsoft.com/office/powerpoint/2010/main" val="270953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F594-9960-60C8-2DF8-F0384A677836}"/>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Strengthening co-production in rail</a:t>
            </a:r>
          </a:p>
        </p:txBody>
      </p:sp>
      <p:sp>
        <p:nvSpPr>
          <p:cNvPr id="3" name="Content Placeholder 2">
            <a:extLst>
              <a:ext uri="{FF2B5EF4-FFF2-40B4-BE49-F238E27FC236}">
                <a16:creationId xmlns:a16="http://schemas.microsoft.com/office/drawing/2014/main" id="{BA378C03-4B91-2578-4816-D4D40648DFC1}"/>
              </a:ext>
            </a:extLst>
          </p:cNvPr>
          <p:cNvSpPr>
            <a:spLocks noGrp="1"/>
          </p:cNvSpPr>
          <p:nvPr>
            <p:ph idx="1"/>
          </p:nvPr>
        </p:nvSpPr>
        <p:spPr>
          <a:xfrm>
            <a:off x="838201" y="1825625"/>
            <a:ext cx="7218868" cy="4351338"/>
          </a:xfrm>
        </p:spPr>
        <p:txBody>
          <a:bodyPr>
            <a:normAutofit fontScale="92500" lnSpcReduction="10000"/>
          </a:bodyPr>
          <a:lstStyle/>
          <a:p>
            <a:r>
              <a:rPr lang="en-GB" sz="2000"/>
              <a:t>Move from one-off consultation to ongoing co-production with disabled people.</a:t>
            </a:r>
          </a:p>
          <a:p>
            <a:endParaRPr lang="en-GB" sz="2000"/>
          </a:p>
          <a:p>
            <a:r>
              <a:rPr lang="en-GB" sz="2000"/>
              <a:t>Build stronger relationships between disabled passengers, frontline staff and decision-makers</a:t>
            </a:r>
          </a:p>
          <a:p>
            <a:endParaRPr lang="en-GB" sz="2000"/>
          </a:p>
          <a:p>
            <a:r>
              <a:rPr lang="en-GB" sz="2000"/>
              <a:t>Use accessibility panels and local community partnerships as active channels for shaping services</a:t>
            </a:r>
          </a:p>
          <a:p>
            <a:endParaRPr lang="en-GB" sz="2000"/>
          </a:p>
          <a:p>
            <a:r>
              <a:rPr lang="en-GB" sz="2000"/>
              <a:t>Develop practical frameworks and tools that help organisations embed lived experience into everyday decision-making</a:t>
            </a:r>
          </a:p>
          <a:p>
            <a:endParaRPr lang="en-GB" sz="2000"/>
          </a:p>
          <a:p>
            <a:r>
              <a:rPr lang="en-GB" sz="2000"/>
              <a:t>Ensure accessibility improvements are designed </a:t>
            </a:r>
            <a:r>
              <a:rPr lang="en-GB" sz="2000" b="1"/>
              <a:t>with</a:t>
            </a:r>
            <a:r>
              <a:rPr lang="en-GB" sz="2000"/>
              <a:t> disabled people, not just for them.</a:t>
            </a:r>
          </a:p>
          <a:p>
            <a:endParaRPr lang="en-GB"/>
          </a:p>
        </p:txBody>
      </p:sp>
      <p:grpSp>
        <p:nvGrpSpPr>
          <p:cNvPr id="4" name="Group 3">
            <a:extLst>
              <a:ext uri="{FF2B5EF4-FFF2-40B4-BE49-F238E27FC236}">
                <a16:creationId xmlns:a16="http://schemas.microsoft.com/office/drawing/2014/main" id="{BEFEB7CD-F57A-81DF-8E2C-9DACFCC88239}"/>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FC4F9AD9-325E-0731-2BF4-4AA52B512962}"/>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142C8B6-DB24-C866-654D-583781E16A61}"/>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AED05AB-0827-B3AB-2EBC-A9D6E05883E3}"/>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833CD646-4A09-5AAD-302C-982793B661CC}"/>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149AD48-423E-800E-30D7-02375D08797B}"/>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DBED2F4-8E0D-715A-FF83-076DEC359A44}"/>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F6CECCA6-3363-6A5F-E873-1FB39DF694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1" name="Picture 10">
            <a:extLst>
              <a:ext uri="{FF2B5EF4-FFF2-40B4-BE49-F238E27FC236}">
                <a16:creationId xmlns:a16="http://schemas.microsoft.com/office/drawing/2014/main" id="{7F348120-2368-A43B-0C6F-784A6E437FCE}"/>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13255" y="2787040"/>
            <a:ext cx="4125208" cy="2428508"/>
          </a:xfrm>
          <a:prstGeom prst="rect">
            <a:avLst/>
          </a:prstGeom>
          <a:ln>
            <a:noFill/>
          </a:ln>
          <a:effectLst>
            <a:softEdge rad="317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51067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241A-5D77-D0CB-6156-DF5D623FF7CC}"/>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Creating better feedback loops</a:t>
            </a:r>
          </a:p>
        </p:txBody>
      </p:sp>
      <p:sp>
        <p:nvSpPr>
          <p:cNvPr id="3" name="Content Placeholder 2">
            <a:extLst>
              <a:ext uri="{FF2B5EF4-FFF2-40B4-BE49-F238E27FC236}">
                <a16:creationId xmlns:a16="http://schemas.microsoft.com/office/drawing/2014/main" id="{50EE817E-1B27-6353-3564-D0A3D453C799}"/>
              </a:ext>
            </a:extLst>
          </p:cNvPr>
          <p:cNvSpPr>
            <a:spLocks noGrp="1"/>
          </p:cNvSpPr>
          <p:nvPr>
            <p:ph idx="1"/>
          </p:nvPr>
        </p:nvSpPr>
        <p:spPr>
          <a:xfrm>
            <a:off x="838200" y="1825624"/>
            <a:ext cx="7467117" cy="4653799"/>
          </a:xfrm>
        </p:spPr>
        <p:txBody>
          <a:bodyPr>
            <a:normAutofit fontScale="92500" lnSpcReduction="10000"/>
          </a:bodyPr>
          <a:lstStyle/>
          <a:p>
            <a:r>
              <a:rPr lang="en-GB" sz="2000"/>
              <a:t>Strengthen mechanisms that connect passenger experiences with operational and leadership decisions</a:t>
            </a:r>
          </a:p>
          <a:p>
            <a:endParaRPr lang="en-GB" sz="2000"/>
          </a:p>
          <a:p>
            <a:r>
              <a:rPr lang="en-GB" sz="2000"/>
              <a:t>Move beyond complaints data to capture learning from everyday experiences</a:t>
            </a:r>
          </a:p>
          <a:p>
            <a:endParaRPr lang="en-GB" sz="2000"/>
          </a:p>
          <a:p>
            <a:r>
              <a:rPr lang="en-GB" sz="2000"/>
              <a:t>Create clearer “You Said, We Did" approaches that demonstrate action and accountability</a:t>
            </a:r>
          </a:p>
          <a:p>
            <a:endParaRPr lang="en-GB" sz="2000"/>
          </a:p>
          <a:p>
            <a:r>
              <a:rPr lang="en-GB" sz="2000"/>
              <a:t>Use frontline staff insights alongside passenger feedback to identify systemic barriers earlier</a:t>
            </a:r>
          </a:p>
          <a:p>
            <a:endParaRPr lang="en-GB" sz="2000"/>
          </a:p>
          <a:p>
            <a:r>
              <a:rPr lang="en-GB" sz="2000"/>
              <a:t>Build organisational learning processes that support continuous improvement.</a:t>
            </a:r>
          </a:p>
        </p:txBody>
      </p:sp>
      <p:grpSp>
        <p:nvGrpSpPr>
          <p:cNvPr id="4" name="Group 3">
            <a:extLst>
              <a:ext uri="{FF2B5EF4-FFF2-40B4-BE49-F238E27FC236}">
                <a16:creationId xmlns:a16="http://schemas.microsoft.com/office/drawing/2014/main" id="{D407A226-EFEE-B5CF-62CC-952D73EA5157}"/>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F1F2837A-F0D3-D4F9-7AED-3592E4400C2D}"/>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CE4203E-6DCC-E464-B085-AE3AB6A74804}"/>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655D701-5799-2573-F898-4FB1556AC031}"/>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A37C436-B33E-C5C3-CE8F-516E5A215B4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CD9DBEC-1F77-70C9-6F9F-82796BE20A2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B0FFC570-22CC-6E48-1F14-BE52A05ED426}"/>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310029AB-DE25-BB7B-FECD-ADC6837DD5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1" name="Picture 10" descr="A row of colourful balls with faces painted on them from sad to happy">
            <a:extLst>
              <a:ext uri="{FF2B5EF4-FFF2-40B4-BE49-F238E27FC236}">
                <a16:creationId xmlns:a16="http://schemas.microsoft.com/office/drawing/2014/main" id="{218C3EC1-D100-5749-21CD-02E262AF67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5317" y="2929059"/>
            <a:ext cx="3657469" cy="2438313"/>
          </a:xfrm>
          <a:prstGeom prst="rect">
            <a:avLst/>
          </a:prstGeom>
          <a:effectLst>
            <a:softEdge rad="317500"/>
          </a:effectLst>
        </p:spPr>
      </p:pic>
    </p:spTree>
    <p:extLst>
      <p:ext uri="{BB962C8B-B14F-4D97-AF65-F5344CB8AC3E}">
        <p14:creationId xmlns:p14="http://schemas.microsoft.com/office/powerpoint/2010/main" val="2329642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8243-98EF-D95F-BED2-8E32ED059DBC}"/>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Supporting inclusive practice in the frontline</a:t>
            </a:r>
          </a:p>
        </p:txBody>
      </p:sp>
      <p:sp>
        <p:nvSpPr>
          <p:cNvPr id="3" name="Content Placeholder 2">
            <a:extLst>
              <a:ext uri="{FF2B5EF4-FFF2-40B4-BE49-F238E27FC236}">
                <a16:creationId xmlns:a16="http://schemas.microsoft.com/office/drawing/2014/main" id="{11156D29-989B-D0B3-827C-6E37181F4BDB}"/>
              </a:ext>
            </a:extLst>
          </p:cNvPr>
          <p:cNvSpPr>
            <a:spLocks noGrp="1"/>
          </p:cNvSpPr>
          <p:nvPr>
            <p:ph idx="1"/>
          </p:nvPr>
        </p:nvSpPr>
        <p:spPr>
          <a:xfrm>
            <a:off x="838201" y="1825625"/>
            <a:ext cx="6759194" cy="4191066"/>
          </a:xfrm>
        </p:spPr>
        <p:txBody>
          <a:bodyPr>
            <a:normAutofit fontScale="92500" lnSpcReduction="20000"/>
          </a:bodyPr>
          <a:lstStyle/>
          <a:p>
            <a:r>
              <a:rPr lang="en-GB" sz="2000"/>
              <a:t>Create opportunities for shared learning between disabled people and rail staff.</a:t>
            </a:r>
          </a:p>
          <a:p>
            <a:endParaRPr lang="en-GB" sz="2000"/>
          </a:p>
          <a:p>
            <a:r>
              <a:rPr lang="en-GB" sz="2000"/>
              <a:t>Use co-designed campaigns, prompts and real-life stories to reinforce inclusive behaviours</a:t>
            </a:r>
          </a:p>
          <a:p>
            <a:endParaRPr lang="en-GB" sz="2000"/>
          </a:p>
          <a:p>
            <a:r>
              <a:rPr lang="en-GB" sz="2000"/>
              <a:t>Help staff understand lived experience within the realities of day-to-day rail operations</a:t>
            </a:r>
          </a:p>
          <a:p>
            <a:endParaRPr lang="en-GB" sz="2000"/>
          </a:p>
          <a:p>
            <a:r>
              <a:rPr lang="en-GB" sz="2000"/>
              <a:t>Focus on creating the conditions that enable inclusive practice, not just additional training.</a:t>
            </a:r>
          </a:p>
          <a:p>
            <a:pPr marL="0" indent="0">
              <a:buNone/>
            </a:pPr>
            <a:r>
              <a:rPr lang="en-GB" sz="2000"/>
              <a:t> </a:t>
            </a:r>
          </a:p>
          <a:p>
            <a:r>
              <a:rPr lang="en-GB" sz="2000"/>
              <a:t>Support managers and leaders to take greater ownership of accessibility outcomes.</a:t>
            </a:r>
          </a:p>
        </p:txBody>
      </p:sp>
      <p:grpSp>
        <p:nvGrpSpPr>
          <p:cNvPr id="4" name="Group 3">
            <a:extLst>
              <a:ext uri="{FF2B5EF4-FFF2-40B4-BE49-F238E27FC236}">
                <a16:creationId xmlns:a16="http://schemas.microsoft.com/office/drawing/2014/main" id="{9D180A4D-C26C-EEAB-4463-EAC64B9DE83D}"/>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CB6696CD-847C-D806-D341-5F031D86F62C}"/>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F124DA2-5234-0F32-9E5D-438347DC5283}"/>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84AABC5D-D022-3C8B-2B10-A2CFA0617AE6}"/>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2DD8F12-CBE1-4A86-2286-E57650FF05F0}"/>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44C60A8-FAD8-ED77-6BC6-A9340A0F4DD4}"/>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F6B5FDCE-5568-0886-B18D-E079FEAA78F6}"/>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FBC71EB2-5B72-DF53-9194-064AA149A4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3" name="Picture 12" descr="A family with two adults and two children are holding hands on a train platform. They are about to get onto the train next to them">
            <a:extLst>
              <a:ext uri="{FF2B5EF4-FFF2-40B4-BE49-F238E27FC236}">
                <a16:creationId xmlns:a16="http://schemas.microsoft.com/office/drawing/2014/main" id="{1FACA695-2666-0863-5AA3-1C29F5D2BCFB}"/>
              </a:ext>
              <a:ext uri="{C183D7F6-B498-43B3-948B-1728B52AA6E4}">
                <adec:decorative xmlns:adec="http://schemas.microsoft.com/office/drawing/2017/decorative" val="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15"/>
          <a:stretch>
            <a:fillRect/>
          </a:stretch>
        </p:blipFill>
        <p:spPr bwMode="auto">
          <a:xfrm>
            <a:off x="7597395" y="2494631"/>
            <a:ext cx="4420516" cy="2602357"/>
          </a:xfrm>
          <a:prstGeom prst="rect">
            <a:avLst/>
          </a:prstGeom>
          <a:ln>
            <a:noFill/>
          </a:ln>
          <a:effectLst>
            <a:softEdge rad="317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966216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F0AD9-04EF-2AF0-C6CF-C31AB096A7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8467F-C451-6110-7B25-CFDA40D57EDD}"/>
              </a:ext>
            </a:extLst>
          </p:cNvPr>
          <p:cNvSpPr>
            <a:spLocks noGrp="1"/>
          </p:cNvSpPr>
          <p:nvPr>
            <p:ph type="title"/>
          </p:nvPr>
        </p:nvSpPr>
        <p:spPr>
          <a:xfrm>
            <a:off x="838200" y="3051970"/>
            <a:ext cx="10515600" cy="2852737"/>
          </a:xfrm>
        </p:spPr>
        <p:txBody>
          <a:bodyPr/>
          <a:lstStyle/>
          <a:p>
            <a:r>
              <a:rPr lang="en-GB">
                <a:solidFill>
                  <a:srgbClr val="003DAD"/>
                </a:solidFill>
                <a:latin typeface="Arial" panose="020B0604020202020204" pitchFamily="34" charset="0"/>
                <a:cs typeface="Arial" panose="020B0604020202020204" pitchFamily="34" charset="0"/>
              </a:rPr>
              <a:t>Call to action</a:t>
            </a:r>
          </a:p>
        </p:txBody>
      </p:sp>
      <p:grpSp>
        <p:nvGrpSpPr>
          <p:cNvPr id="4" name="Group 3">
            <a:extLst>
              <a:ext uri="{FF2B5EF4-FFF2-40B4-BE49-F238E27FC236}">
                <a16:creationId xmlns:a16="http://schemas.microsoft.com/office/drawing/2014/main" id="{13BADCE0-8998-8DCA-260B-01D9AA863CE4}"/>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0EEF7D6B-2205-E24C-9123-5C4A82D2C976}"/>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5CC982E-9804-6B89-ABF3-B77A1230461F}"/>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5C8CCD8D-EC79-1D7C-2643-E91339B1015C}"/>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EF679DB-6AE3-B88C-F749-F2505EC7ED04}"/>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56FA1A23-9508-8F25-49B9-F7C0C82DE63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D60451CA-EA7C-AD6B-E152-94BF713E2AFA}"/>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01723914-5A21-699C-943D-FECBDCA1224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067925" y="20241"/>
            <a:ext cx="2124075" cy="1352550"/>
          </a:xfrm>
          <a:prstGeom prst="rect">
            <a:avLst/>
          </a:prstGeom>
        </p:spPr>
      </p:pic>
      <p:pic>
        <p:nvPicPr>
          <p:cNvPr id="13" name="Picture 12" descr="a large group of red and white megaphones">
            <a:extLst>
              <a:ext uri="{FF2B5EF4-FFF2-40B4-BE49-F238E27FC236}">
                <a16:creationId xmlns:a16="http://schemas.microsoft.com/office/drawing/2014/main" id="{B34F7858-A2BE-275B-06F0-8635BBE9A95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199" y="1649752"/>
            <a:ext cx="12192000" cy="2852737"/>
          </a:xfrm>
          <a:prstGeom prst="rect">
            <a:avLst/>
          </a:prstGeom>
        </p:spPr>
      </p:pic>
    </p:spTree>
    <p:extLst>
      <p:ext uri="{BB962C8B-B14F-4D97-AF65-F5344CB8AC3E}">
        <p14:creationId xmlns:p14="http://schemas.microsoft.com/office/powerpoint/2010/main" val="152524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A524B-E597-8B51-CE6A-6D029FE10446}"/>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What TOCs can do</a:t>
            </a:r>
          </a:p>
        </p:txBody>
      </p:sp>
      <p:sp>
        <p:nvSpPr>
          <p:cNvPr id="3" name="Content Placeholder 2">
            <a:extLst>
              <a:ext uri="{FF2B5EF4-FFF2-40B4-BE49-F238E27FC236}">
                <a16:creationId xmlns:a16="http://schemas.microsoft.com/office/drawing/2014/main" id="{228DF580-4637-F7FE-9D24-BDE8FBD72D6F}"/>
              </a:ext>
            </a:extLst>
          </p:cNvPr>
          <p:cNvSpPr>
            <a:spLocks noGrp="1"/>
          </p:cNvSpPr>
          <p:nvPr>
            <p:ph idx="1"/>
          </p:nvPr>
        </p:nvSpPr>
        <p:spPr>
          <a:xfrm>
            <a:off x="838200" y="1825624"/>
            <a:ext cx="10782300" cy="4452605"/>
          </a:xfrm>
        </p:spPr>
        <p:txBody>
          <a:bodyPr>
            <a:noAutofit/>
          </a:bodyPr>
          <a:lstStyle/>
          <a:p>
            <a:r>
              <a:rPr lang="en-GB" sz="2200"/>
              <a:t>Move beyond training-focused solutions and tackle systemic barriers.</a:t>
            </a:r>
          </a:p>
          <a:p>
            <a:endParaRPr lang="en-GB" sz="2200"/>
          </a:p>
          <a:p>
            <a:r>
              <a:rPr lang="en-GB" sz="2200"/>
              <a:t>Commit to embedding accessibility within everyday operations and decision-making.</a:t>
            </a:r>
          </a:p>
          <a:p>
            <a:endParaRPr lang="en-GB" sz="2200"/>
          </a:p>
          <a:p>
            <a:r>
              <a:rPr lang="en-GB" sz="2200"/>
              <a:t>Involve disabled people from the outset when designing services and improvements.</a:t>
            </a:r>
          </a:p>
          <a:p>
            <a:endParaRPr lang="en-GB" sz="2200"/>
          </a:p>
          <a:p>
            <a:r>
              <a:rPr lang="en-GB" sz="2200"/>
              <a:t>Strengthen collaboration across organisations to improve end-to-end journeys.</a:t>
            </a:r>
          </a:p>
          <a:p>
            <a:endParaRPr lang="en-GB" sz="2200"/>
          </a:p>
          <a:p>
            <a:r>
              <a:rPr lang="en-GB" sz="2200"/>
              <a:t>Speak to your local Community Rail Partnership to build on the learning from On Track to deliver lasting industry change</a:t>
            </a:r>
          </a:p>
        </p:txBody>
      </p:sp>
      <p:grpSp>
        <p:nvGrpSpPr>
          <p:cNvPr id="4" name="Group 3">
            <a:extLst>
              <a:ext uri="{FF2B5EF4-FFF2-40B4-BE49-F238E27FC236}">
                <a16:creationId xmlns:a16="http://schemas.microsoft.com/office/drawing/2014/main" id="{1A306C1A-F102-B4CF-6D18-492D1532BEC2}"/>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C0A50E0D-6ED4-4773-450C-8BB72DF7C1B6}"/>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593C3DD-7DB7-2CAC-25E8-15742F75511D}"/>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E7EC31A-EE57-95AD-4035-E892A86AE030}"/>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D5E07C29-F2F8-EA8F-3295-2E08B1DFBCA2}"/>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DAF0B72-1BDE-9893-3891-8DBF60406A88}"/>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5F42DFC-C4B1-AFF7-D7F3-56CDE20FC049}"/>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AC407969-8EC4-4C8A-E490-81628919CE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spTree>
    <p:extLst>
      <p:ext uri="{BB962C8B-B14F-4D97-AF65-F5344CB8AC3E}">
        <p14:creationId xmlns:p14="http://schemas.microsoft.com/office/powerpoint/2010/main" val="4282315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C894C-7720-06AB-7B40-34AF66ED1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659B6-0F7D-4060-6126-9511E096276C}"/>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How Community Rail can support</a:t>
            </a:r>
          </a:p>
        </p:txBody>
      </p:sp>
      <p:sp>
        <p:nvSpPr>
          <p:cNvPr id="3" name="Content Placeholder 2">
            <a:extLst>
              <a:ext uri="{FF2B5EF4-FFF2-40B4-BE49-F238E27FC236}">
                <a16:creationId xmlns:a16="http://schemas.microsoft.com/office/drawing/2014/main" id="{55F73A7C-DE8E-8CBC-CB03-2286CB0B02F4}"/>
              </a:ext>
            </a:extLst>
          </p:cNvPr>
          <p:cNvSpPr>
            <a:spLocks noGrp="1"/>
          </p:cNvSpPr>
          <p:nvPr>
            <p:ph idx="1"/>
          </p:nvPr>
        </p:nvSpPr>
        <p:spPr>
          <a:xfrm>
            <a:off x="838200" y="1825625"/>
            <a:ext cx="7172815" cy="4351338"/>
          </a:xfrm>
        </p:spPr>
        <p:txBody>
          <a:bodyPr>
            <a:normAutofit fontScale="92500" lnSpcReduction="10000"/>
          </a:bodyPr>
          <a:lstStyle/>
          <a:p>
            <a:r>
              <a:rPr lang="en-GB" sz="2200"/>
              <a:t>Act as a bridge between communities, disabled passengers and the rail industry.</a:t>
            </a:r>
          </a:p>
          <a:p>
            <a:endParaRPr lang="en-GB" sz="2200"/>
          </a:p>
          <a:p>
            <a:r>
              <a:rPr lang="en-GB" sz="2200"/>
              <a:t>Facilitate meaningful engagement and co-production activities.</a:t>
            </a:r>
          </a:p>
          <a:p>
            <a:endParaRPr lang="en-GB" sz="2200"/>
          </a:p>
          <a:p>
            <a:r>
              <a:rPr lang="en-GB" sz="2200"/>
              <a:t>Gather and share local insight.</a:t>
            </a:r>
          </a:p>
          <a:p>
            <a:endParaRPr lang="en-GB" sz="2200"/>
          </a:p>
          <a:p>
            <a:r>
              <a:rPr lang="en-GB" sz="2200"/>
              <a:t>Help rail partners understand lived experience and identify practical improvements.</a:t>
            </a:r>
          </a:p>
          <a:p>
            <a:endParaRPr lang="en-GB" sz="2200"/>
          </a:p>
          <a:p>
            <a:r>
              <a:rPr lang="en-GB" sz="2200"/>
              <a:t>Share learning, evidence and best practice from the On Track project.</a:t>
            </a:r>
          </a:p>
        </p:txBody>
      </p:sp>
      <p:grpSp>
        <p:nvGrpSpPr>
          <p:cNvPr id="4" name="Group 3">
            <a:extLst>
              <a:ext uri="{FF2B5EF4-FFF2-40B4-BE49-F238E27FC236}">
                <a16:creationId xmlns:a16="http://schemas.microsoft.com/office/drawing/2014/main" id="{B1AF2236-BC61-5098-0A3C-D4C95CE6CCFC}"/>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04F5A3AE-A27C-B335-443C-495968379AED}"/>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59AC285-4718-7A14-3E29-CA32367EA65F}"/>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506101E-45D0-9F85-0C11-2C8E229D925C}"/>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26543B2-E83E-9EE6-A369-6888F6048FD0}"/>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CE218FCA-4345-DAC3-8872-57C412842E5F}"/>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BF4A27D-E272-C5BA-2A15-7BF0837E2785}"/>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2C129C44-5BA1-331B-9AB9-1D7F1A50838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3" name="Picture 12">
            <a:extLst>
              <a:ext uri="{FF2B5EF4-FFF2-40B4-BE49-F238E27FC236}">
                <a16:creationId xmlns:a16="http://schemas.microsoft.com/office/drawing/2014/main" id="{741EBA88-558F-5686-29D0-4AE509CB0F0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18949" y="2226811"/>
            <a:ext cx="4113819" cy="3197402"/>
          </a:xfrm>
          <a:prstGeom prst="rect">
            <a:avLst/>
          </a:prstGeom>
          <a:ln>
            <a:noFill/>
          </a:ln>
          <a:effectLst>
            <a:softEdge rad="317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253815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C35D-99AB-C5C8-720B-ECA56CF19969}"/>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CRPs next steps</a:t>
            </a:r>
          </a:p>
        </p:txBody>
      </p:sp>
      <p:sp>
        <p:nvSpPr>
          <p:cNvPr id="3" name="Content Placeholder 2">
            <a:extLst>
              <a:ext uri="{FF2B5EF4-FFF2-40B4-BE49-F238E27FC236}">
                <a16:creationId xmlns:a16="http://schemas.microsoft.com/office/drawing/2014/main" id="{2FADDCF6-2B68-B255-1C45-73BD70499E4E}"/>
              </a:ext>
            </a:extLst>
          </p:cNvPr>
          <p:cNvSpPr>
            <a:spLocks noGrp="1"/>
          </p:cNvSpPr>
          <p:nvPr>
            <p:ph idx="1"/>
          </p:nvPr>
        </p:nvSpPr>
        <p:spPr>
          <a:xfrm>
            <a:off x="838200" y="1825625"/>
            <a:ext cx="9963150" cy="4351338"/>
          </a:xfrm>
        </p:spPr>
        <p:txBody>
          <a:bodyPr>
            <a:noAutofit/>
          </a:bodyPr>
          <a:lstStyle/>
          <a:p>
            <a:r>
              <a:rPr lang="en-GB" sz="2200"/>
              <a:t>Read the </a:t>
            </a:r>
            <a:r>
              <a:rPr lang="en-GB" sz="2200">
                <a:solidFill>
                  <a:srgbClr val="0000CC"/>
                </a:solidFill>
                <a:hlinkClick r:id="rId3">
                  <a:extLst>
                    <a:ext uri="{A12FA001-AC4F-418D-AE19-62706E023703}">
                      <ahyp:hlinkClr xmlns:ahyp="http://schemas.microsoft.com/office/drawing/2018/hyperlinkcolor" val="tx"/>
                    </a:ext>
                  </a:extLst>
                </a:hlinkClick>
              </a:rPr>
              <a:t>Discovery Report </a:t>
            </a:r>
            <a:r>
              <a:rPr lang="en-GB" sz="2200"/>
              <a:t>and </a:t>
            </a:r>
            <a:r>
              <a:rPr lang="en-GB" sz="2200">
                <a:solidFill>
                  <a:srgbClr val="0000CC"/>
                </a:solidFill>
                <a:hlinkClick r:id="rId3">
                  <a:extLst>
                    <a:ext uri="{A12FA001-AC4F-418D-AE19-62706E023703}">
                      <ahyp:hlinkClr xmlns:ahyp="http://schemas.microsoft.com/office/drawing/2018/hyperlinkcolor" val="tx"/>
                    </a:ext>
                  </a:extLst>
                </a:hlinkClick>
              </a:rPr>
              <a:t>Rail Industry Briefing</a:t>
            </a:r>
            <a:endParaRPr lang="en-GB" sz="2200">
              <a:solidFill>
                <a:srgbClr val="0000CC"/>
              </a:solidFill>
            </a:endParaRPr>
          </a:p>
          <a:p>
            <a:endParaRPr lang="en-GB" sz="2200"/>
          </a:p>
          <a:p>
            <a:r>
              <a:rPr lang="en-GB" sz="2200"/>
              <a:t>Send them out to your contacts at local rail organisations and partners</a:t>
            </a:r>
          </a:p>
          <a:p>
            <a:endParaRPr lang="en-GB" sz="2200"/>
          </a:p>
          <a:p>
            <a:r>
              <a:rPr lang="en-GB" sz="2200"/>
              <a:t>Ask rail partners direct questions about their progress in this area</a:t>
            </a:r>
          </a:p>
          <a:p>
            <a:endParaRPr lang="en-GB" sz="2200"/>
          </a:p>
          <a:p>
            <a:r>
              <a:rPr lang="en-GB" sz="2200"/>
              <a:t>Lean on CRL and GOCRP who have been working on this already</a:t>
            </a:r>
          </a:p>
          <a:p>
            <a:endParaRPr lang="en-GB" sz="2200"/>
          </a:p>
          <a:p>
            <a:r>
              <a:rPr lang="en-GB" sz="2200"/>
              <a:t>Keep CRN in the loop</a:t>
            </a:r>
          </a:p>
          <a:p>
            <a:endParaRPr lang="en-GB" sz="2200"/>
          </a:p>
          <a:p>
            <a:r>
              <a:rPr lang="en-GB" sz="2200"/>
              <a:t>Tell CRN what you need</a:t>
            </a:r>
          </a:p>
          <a:p>
            <a:endParaRPr lang="en-GB" sz="2200">
              <a:highlight>
                <a:srgbClr val="FFFF00"/>
              </a:highlight>
            </a:endParaRPr>
          </a:p>
        </p:txBody>
      </p:sp>
      <p:grpSp>
        <p:nvGrpSpPr>
          <p:cNvPr id="4" name="Group 3">
            <a:extLst>
              <a:ext uri="{FF2B5EF4-FFF2-40B4-BE49-F238E27FC236}">
                <a16:creationId xmlns:a16="http://schemas.microsoft.com/office/drawing/2014/main" id="{B1F4C856-064E-C8BD-31CB-2292DDB1163F}"/>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5688E642-C4EA-ACF6-90CF-DD94561B0115}"/>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F5F6B53-E2D9-1514-C764-231AFCF468FA}"/>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ED3DD7E-A4F3-69A1-1A74-F7CBE9BC7855}"/>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B58F2A17-7BFE-34F9-9A58-EDF10E2C4567}"/>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A0E5B33-A294-8E2B-CC50-A93616FA6F4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F22F64E9-B046-A06B-BA53-96F3AE12C325}"/>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25D29486-765B-1AF1-665E-7AC70DC2521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67925" y="20241"/>
            <a:ext cx="2124075" cy="1352550"/>
          </a:xfrm>
          <a:prstGeom prst="rect">
            <a:avLst/>
          </a:prstGeom>
        </p:spPr>
      </p:pic>
    </p:spTree>
    <p:extLst>
      <p:ext uri="{BB962C8B-B14F-4D97-AF65-F5344CB8AC3E}">
        <p14:creationId xmlns:p14="http://schemas.microsoft.com/office/powerpoint/2010/main" val="1904512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1F04-49C3-2E0D-C268-3A7064AC2182}"/>
              </a:ext>
            </a:extLst>
          </p:cNvPr>
          <p:cNvSpPr>
            <a:spLocks noGrp="1"/>
          </p:cNvSpPr>
          <p:nvPr>
            <p:ph type="title"/>
          </p:nvPr>
        </p:nvSpPr>
        <p:spPr/>
        <p:txBody>
          <a:bodyPr/>
          <a:lstStyle/>
          <a:p>
            <a:r>
              <a:rPr lang="en-GB">
                <a:solidFill>
                  <a:srgbClr val="003DAD"/>
                </a:solidFill>
                <a:latin typeface="Arial" panose="020B0604020202020204" pitchFamily="34" charset="0"/>
                <a:cs typeface="Arial" panose="020B0604020202020204" pitchFamily="34" charset="0"/>
              </a:rPr>
              <a:t>Contact us</a:t>
            </a:r>
          </a:p>
        </p:txBody>
      </p:sp>
      <p:sp>
        <p:nvSpPr>
          <p:cNvPr id="3" name="Content Placeholder 2">
            <a:extLst>
              <a:ext uri="{FF2B5EF4-FFF2-40B4-BE49-F238E27FC236}">
                <a16:creationId xmlns:a16="http://schemas.microsoft.com/office/drawing/2014/main" id="{D9FC80A0-5093-E298-2584-F519C6347FB1}"/>
              </a:ext>
            </a:extLst>
          </p:cNvPr>
          <p:cNvSpPr>
            <a:spLocks noGrp="1"/>
          </p:cNvSpPr>
          <p:nvPr>
            <p:ph idx="1"/>
          </p:nvPr>
        </p:nvSpPr>
        <p:spPr>
          <a:xfrm>
            <a:off x="838200" y="1825625"/>
            <a:ext cx="8109857" cy="4351338"/>
          </a:xfrm>
        </p:spPr>
        <p:txBody>
          <a:bodyPr>
            <a:normAutofit/>
          </a:bodyPr>
          <a:lstStyle/>
          <a:p>
            <a:pPr marL="0" indent="0">
              <a:buNone/>
            </a:pPr>
            <a:r>
              <a:rPr lang="en-GB" sz="2200"/>
              <a:t>Let's work together to make rail more accessible for everyone.</a:t>
            </a:r>
          </a:p>
          <a:p>
            <a:pPr marL="0" indent="0">
              <a:buNone/>
            </a:pPr>
            <a:endParaRPr lang="en-GB" sz="2200"/>
          </a:p>
          <a:p>
            <a:pPr marL="0" indent="0">
              <a:buNone/>
            </a:pPr>
            <a:r>
              <a:rPr lang="en-GB" sz="2200">
                <a:solidFill>
                  <a:srgbClr val="0000CC"/>
                </a:solidFill>
                <a:hlinkClick r:id="rId2">
                  <a:extLst>
                    <a:ext uri="{A12FA001-AC4F-418D-AE19-62706E023703}">
                      <ahyp:hlinkClr xmlns:ahyp="http://schemas.microsoft.com/office/drawing/2018/hyperlinkcolor" val="tx"/>
                    </a:ext>
                  </a:extLst>
                </a:hlinkClick>
              </a:rPr>
              <a:t>Download the On Track for Inclusive Train Travel Discovery Report</a:t>
            </a:r>
            <a:r>
              <a:rPr lang="en-GB" sz="2200"/>
              <a:t>.</a:t>
            </a:r>
          </a:p>
          <a:p>
            <a:pPr marL="0" indent="0">
              <a:buNone/>
            </a:pPr>
            <a:endParaRPr lang="en-GB" sz="2200"/>
          </a:p>
          <a:p>
            <a:pPr marL="0" indent="0">
              <a:buNone/>
            </a:pPr>
            <a:r>
              <a:rPr lang="en-GB" sz="2200"/>
              <a:t>For further information or conversations about the On Tack for Inclusive Trian Travel project contact:</a:t>
            </a:r>
          </a:p>
          <a:p>
            <a:pPr marL="0" indent="0">
              <a:buNone/>
            </a:pPr>
            <a:endParaRPr lang="en-GB" sz="2200"/>
          </a:p>
          <a:p>
            <a:pPr marL="0" indent="0">
              <a:buNone/>
            </a:pPr>
            <a:r>
              <a:rPr lang="en-GB" sz="2200" b="1"/>
              <a:t>Gary Shipp – Project Development Manager</a:t>
            </a:r>
          </a:p>
          <a:p>
            <a:pPr marL="0" indent="0">
              <a:buNone/>
            </a:pPr>
            <a:r>
              <a:rPr lang="en-GB" sz="2200" b="1"/>
              <a:t>Email: </a:t>
            </a:r>
            <a:r>
              <a:rPr lang="en-GB" sz="2200" b="1">
                <a:solidFill>
                  <a:srgbClr val="003DAD"/>
                </a:solidFill>
              </a:rPr>
              <a:t>g.shipp@communityrail.org.uk</a:t>
            </a:r>
          </a:p>
          <a:p>
            <a:endParaRPr lang="en-GB"/>
          </a:p>
        </p:txBody>
      </p:sp>
      <p:grpSp>
        <p:nvGrpSpPr>
          <p:cNvPr id="4" name="Group 3">
            <a:extLst>
              <a:ext uri="{FF2B5EF4-FFF2-40B4-BE49-F238E27FC236}">
                <a16:creationId xmlns:a16="http://schemas.microsoft.com/office/drawing/2014/main" id="{0D625C82-FC66-FDE2-E535-DADB34DE9210}"/>
              </a:ext>
              <a:ext uri="{C183D7F6-B498-43B3-948B-1728B52AA6E4}">
                <adec:decorative xmlns:adec="http://schemas.microsoft.com/office/drawing/2017/decorative" val="1"/>
              </a:ext>
            </a:extLst>
          </p:cNvPr>
          <p:cNvGrpSpPr/>
          <p:nvPr/>
        </p:nvGrpSpPr>
        <p:grpSpPr>
          <a:xfrm>
            <a:off x="0" y="6547494"/>
            <a:ext cx="9875859" cy="163559"/>
            <a:chOff x="0" y="6547494"/>
            <a:chExt cx="9875859" cy="163559"/>
          </a:xfrm>
        </p:grpSpPr>
        <p:cxnSp>
          <p:nvCxnSpPr>
            <p:cNvPr id="5" name="Straight Connector 4">
              <a:extLst>
                <a:ext uri="{FF2B5EF4-FFF2-40B4-BE49-F238E27FC236}">
                  <a16:creationId xmlns:a16="http://schemas.microsoft.com/office/drawing/2014/main" id="{B2549C47-C411-E8E9-4DD3-7ADF6040C6BD}"/>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0D439D4-294F-83BE-DA3C-5B52F96010CC}"/>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914CF76-AFE1-68EB-99E4-CAA5D0E84E6B}"/>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6096360E-F52D-4DA8-9FE0-C1FE55809430}"/>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EEFCE70-34C7-F953-CD83-5ED9E45BEBEC}"/>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1CBE851-3898-1172-B35D-AE8557965E2C}"/>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a:extLst>
              <a:ext uri="{FF2B5EF4-FFF2-40B4-BE49-F238E27FC236}">
                <a16:creationId xmlns:a16="http://schemas.microsoft.com/office/drawing/2014/main" id="{7AC97C3D-2BF4-2FC7-2B17-8D68258FF26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67925" y="20241"/>
            <a:ext cx="2124075" cy="1352550"/>
          </a:xfrm>
          <a:prstGeom prst="rect">
            <a:avLst/>
          </a:prstGeom>
        </p:spPr>
      </p:pic>
      <p:pic>
        <p:nvPicPr>
          <p:cNvPr id="13" name="Picture 12" descr="Gary Shipp: a white man with short dark brown hair. He is smiling and wearing a blue and purple checked shirt.">
            <a:extLst>
              <a:ext uri="{FF2B5EF4-FFF2-40B4-BE49-F238E27FC236}">
                <a16:creationId xmlns:a16="http://schemas.microsoft.com/office/drawing/2014/main" id="{768861B0-8D04-F979-278D-2317EAE347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25680" y="3589261"/>
            <a:ext cx="2728120" cy="2587702"/>
          </a:xfrm>
          <a:prstGeom prst="ellipse">
            <a:avLst/>
          </a:prstGeom>
          <a:ln w="63500" cap="rnd">
            <a:noFill/>
          </a:ln>
          <a:effectLst/>
        </p:spPr>
      </p:pic>
    </p:spTree>
    <p:extLst>
      <p:ext uri="{BB962C8B-B14F-4D97-AF65-F5344CB8AC3E}">
        <p14:creationId xmlns:p14="http://schemas.microsoft.com/office/powerpoint/2010/main" val="1949961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72A216-851B-4387-842D-15915EA94674}">
  <ds:schemaRefs>
    <ds:schemaRef ds:uri="http://schemas.microsoft.com/sharepoint/v3/contenttype/forms"/>
  </ds:schemaRefs>
</ds:datastoreItem>
</file>

<file path=customXml/itemProps2.xml><?xml version="1.0" encoding="utf-8"?>
<ds:datastoreItem xmlns:ds="http://schemas.openxmlformats.org/officeDocument/2006/customXml" ds:itemID="{45EFFC17-CEB9-4126-BAD7-50924AE98796}">
  <ds:schemaRefs>
    <ds:schemaRef ds:uri="104a47f3-9bf8-4a09-909e-697f2ff45180"/>
    <ds:schemaRef ds:uri="f70fc51b-0922-43dc-875f-7a3366134006"/>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7F03BA0-DE4F-43FE-8365-3E68819473DF}">
  <ds:schemaRefs>
    <ds:schemaRef ds:uri="104a47f3-9bf8-4a09-909e-697f2ff45180"/>
    <ds:schemaRef ds:uri="f70fc51b-0922-43dc-875f-7a33661340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14</Slides>
  <Notes>11</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On Track for Inclusive Train Travel</vt:lpstr>
      <vt:lpstr>Project partners</vt:lpstr>
      <vt:lpstr>Why now?</vt:lpstr>
      <vt:lpstr>Discovery</vt:lpstr>
      <vt:lpstr>Core insights</vt:lpstr>
      <vt:lpstr>What needs to be done</vt:lpstr>
      <vt:lpstr>Strengthening co-production in rail</vt:lpstr>
      <vt:lpstr>Creating better feedback loops</vt:lpstr>
      <vt:lpstr>Supporting inclusive practice in the frontline</vt:lpstr>
      <vt:lpstr>Call to action</vt:lpstr>
      <vt:lpstr>What TOCs can do</vt:lpstr>
      <vt:lpstr>How Community Rail can support</vt:lpstr>
      <vt:lpstr>CRPs next steps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Anya Bonner</dc:creator>
  <cp:revision>1</cp:revision>
  <dcterms:created xsi:type="dcterms:W3CDTF">2026-06-19T10:08:31Z</dcterms:created>
  <dcterms:modified xsi:type="dcterms:W3CDTF">2026-09-10T10:22:37Z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