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56" r:id="rId5"/>
    <p:sldId id="257" r:id="rId6"/>
    <p:sldId id="258" r:id="rId7"/>
    <p:sldId id="259" r:id="rId8"/>
    <p:sldId id="260" r:id="rId9"/>
    <p:sldId id="261" r:id="rId10"/>
  </p:sldIdLst>
  <p:sldSz cx="18288000" cy="10287000"/>
  <p:notesSz cx="6858000" cy="9144000"/>
  <p:embeddedFontLst>
    <p:embeddedFont>
      <p:font typeface="Manrope 1" panose="020B0604020202020204" charset="0"/>
      <p:regular r:id="rId12"/>
    </p:embeddedFont>
    <p:embeddedFont>
      <p:font typeface="Manrope 1 Bold" panose="020B0604020202020204" charset="0"/>
      <p:regular r:id="rId13"/>
    </p:embeddedFont>
    <p:embeddedFont>
      <p:font typeface="Manrope 1 Extra-Light"/>
      <p:regular r:id="rId14"/>
    </p:embeddedFont>
    <p:embeddedFont>
      <p:font typeface="Manrope 1 Medium" panose="020B0604020202020204" charset="0"/>
      <p:regular r:id="rId15"/>
    </p:embeddedFont>
    <p:embeddedFont>
      <p:font typeface="Manrope 2 Extra-Light"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5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EB5EC5-7980-4808-97B2-B6E2A367570B}" v="138" dt="2026-10-12T09:17:50.6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593" autoAdjust="0"/>
  </p:normalViewPr>
  <p:slideViewPr>
    <p:cSldViewPr>
      <p:cViewPr varScale="1">
        <p:scale>
          <a:sx n="64" d="100"/>
          <a:sy n="64" d="100"/>
        </p:scale>
        <p:origin x="40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Kelly" userId="bfbe2ea8-894b-462d-879f-47edc1506176" providerId="ADAL" clId="{966E175F-52DA-4709-A92F-61150567903B}"/>
    <pc:docChg chg="undo custSel modSld">
      <pc:chgData name="Erin Kelly" userId="bfbe2ea8-894b-462d-879f-47edc1506176" providerId="ADAL" clId="{966E175F-52DA-4709-A92F-61150567903B}" dt="2026-10-12T10:21:45.830" v="4689" actId="962"/>
      <pc:docMkLst>
        <pc:docMk/>
      </pc:docMkLst>
      <pc:sldChg chg="addSp delSp modSp mod">
        <pc:chgData name="Erin Kelly" userId="bfbe2ea8-894b-462d-879f-47edc1506176" providerId="ADAL" clId="{966E175F-52DA-4709-A92F-61150567903B}" dt="2026-10-12T09:16:51.425" v="4656" actId="1076"/>
        <pc:sldMkLst>
          <pc:docMk/>
          <pc:sldMk cId="0" sldId="256"/>
        </pc:sldMkLst>
        <pc:spChg chg="mod">
          <ac:chgData name="Erin Kelly" userId="bfbe2ea8-894b-462d-879f-47edc1506176" providerId="ADAL" clId="{966E175F-52DA-4709-A92F-61150567903B}" dt="2026-10-12T08:56:06.939" v="1176" actId="962"/>
          <ac:spMkLst>
            <pc:docMk/>
            <pc:sldMk cId="0" sldId="256"/>
            <ac:spMk id="2" creationId="{00000000-0000-0000-0000-000000000000}"/>
          </ac:spMkLst>
        </pc:spChg>
        <pc:spChg chg="mod">
          <ac:chgData name="Erin Kelly" userId="bfbe2ea8-894b-462d-879f-47edc1506176" providerId="ADAL" clId="{966E175F-52DA-4709-A92F-61150567903B}" dt="2026-10-12T08:55:29.943" v="1086" actId="962"/>
          <ac:spMkLst>
            <pc:docMk/>
            <pc:sldMk cId="0" sldId="256"/>
            <ac:spMk id="3" creationId="{00000000-0000-0000-0000-000000000000}"/>
          </ac:spMkLst>
        </pc:spChg>
        <pc:spChg chg="del">
          <ac:chgData name="Erin Kelly" userId="bfbe2ea8-894b-462d-879f-47edc1506176" providerId="ADAL" clId="{966E175F-52DA-4709-A92F-61150567903B}" dt="2026-10-12T09:10:42.556" v="4561" actId="478"/>
          <ac:spMkLst>
            <pc:docMk/>
            <pc:sldMk cId="0" sldId="256"/>
            <ac:spMk id="4" creationId="{00000000-0000-0000-0000-000000000000}"/>
          </ac:spMkLst>
        </pc:spChg>
        <pc:spChg chg="mod">
          <ac:chgData name="Erin Kelly" userId="bfbe2ea8-894b-462d-879f-47edc1506176" providerId="ADAL" clId="{966E175F-52DA-4709-A92F-61150567903B}" dt="2026-10-12T09:16:51.425" v="4656" actId="1076"/>
          <ac:spMkLst>
            <pc:docMk/>
            <pc:sldMk cId="0" sldId="256"/>
            <ac:spMk id="5" creationId="{00000000-0000-0000-0000-000000000000}"/>
          </ac:spMkLst>
        </pc:spChg>
        <pc:spChg chg="mod">
          <ac:chgData name="Erin Kelly" userId="bfbe2ea8-894b-462d-879f-47edc1506176" providerId="ADAL" clId="{966E175F-52DA-4709-A92F-61150567903B}" dt="2026-10-12T08:56:40.544" v="1498" actId="962"/>
          <ac:spMkLst>
            <pc:docMk/>
            <pc:sldMk cId="0" sldId="256"/>
            <ac:spMk id="6" creationId="{00000000-0000-0000-0000-000000000000}"/>
          </ac:spMkLst>
        </pc:spChg>
        <pc:spChg chg="del">
          <ac:chgData name="Erin Kelly" userId="bfbe2ea8-894b-462d-879f-47edc1506176" providerId="ADAL" clId="{966E175F-52DA-4709-A92F-61150567903B}" dt="2026-10-12T08:53:03.354" v="352" actId="478"/>
          <ac:spMkLst>
            <pc:docMk/>
            <pc:sldMk cId="0" sldId="256"/>
            <ac:spMk id="13" creationId="{00000000-0000-0000-0000-000000000000}"/>
          </ac:spMkLst>
        </pc:spChg>
        <pc:spChg chg="add mod">
          <ac:chgData name="Erin Kelly" userId="bfbe2ea8-894b-462d-879f-47edc1506176" providerId="ADAL" clId="{966E175F-52DA-4709-A92F-61150567903B}" dt="2026-10-12T09:10:59.756" v="4564" actId="1076"/>
          <ac:spMkLst>
            <pc:docMk/>
            <pc:sldMk cId="0" sldId="256"/>
            <ac:spMk id="17" creationId="{AC60F001-5308-F78D-9DBE-66F1EB9EB211}"/>
          </ac:spMkLst>
        </pc:spChg>
        <pc:grpChg chg="mod">
          <ac:chgData name="Erin Kelly" userId="bfbe2ea8-894b-462d-879f-47edc1506176" providerId="ADAL" clId="{966E175F-52DA-4709-A92F-61150567903B}" dt="2026-10-12T08:51:50.751" v="227" actId="962"/>
          <ac:grpSpMkLst>
            <pc:docMk/>
            <pc:sldMk cId="0" sldId="256"/>
            <ac:grpSpMk id="7" creationId="{00000000-0000-0000-0000-000000000000}"/>
          </ac:grpSpMkLst>
        </pc:grpChg>
        <pc:grpChg chg="mod">
          <ac:chgData name="Erin Kelly" userId="bfbe2ea8-894b-462d-879f-47edc1506176" providerId="ADAL" clId="{966E175F-52DA-4709-A92F-61150567903B}" dt="2026-10-12T08:52:13.013" v="349" actId="962"/>
          <ac:grpSpMkLst>
            <pc:docMk/>
            <pc:sldMk cId="0" sldId="256"/>
            <ac:grpSpMk id="14" creationId="{00000000-0000-0000-0000-000000000000}"/>
          </ac:grpSpMkLst>
        </pc:grpChg>
      </pc:sldChg>
      <pc:sldChg chg="addSp delSp modSp mod">
        <pc:chgData name="Erin Kelly" userId="bfbe2ea8-894b-462d-879f-47edc1506176" providerId="ADAL" clId="{966E175F-52DA-4709-A92F-61150567903B}" dt="2026-10-12T10:12:12.091" v="4679" actId="962"/>
        <pc:sldMkLst>
          <pc:docMk/>
          <pc:sldMk cId="0" sldId="257"/>
        </pc:sldMkLst>
        <pc:spChg chg="mod">
          <ac:chgData name="Erin Kelly" userId="bfbe2ea8-894b-462d-879f-47edc1506176" providerId="ADAL" clId="{966E175F-52DA-4709-A92F-61150567903B}" dt="2026-10-12T10:12:12.091" v="4679" actId="962"/>
          <ac:spMkLst>
            <pc:docMk/>
            <pc:sldMk cId="0" sldId="257"/>
            <ac:spMk id="2" creationId="{00000000-0000-0000-0000-000000000000}"/>
          </ac:spMkLst>
        </pc:spChg>
        <pc:spChg chg="mod">
          <ac:chgData name="Erin Kelly" userId="bfbe2ea8-894b-462d-879f-47edc1506176" providerId="ADAL" clId="{966E175F-52DA-4709-A92F-61150567903B}" dt="2026-10-12T09:11:53.085" v="4610" actId="1076"/>
          <ac:spMkLst>
            <pc:docMk/>
            <pc:sldMk cId="0" sldId="257"/>
            <ac:spMk id="4" creationId="{00000000-0000-0000-0000-000000000000}"/>
          </ac:spMkLst>
        </pc:spChg>
        <pc:spChg chg="mod">
          <ac:chgData name="Erin Kelly" userId="bfbe2ea8-894b-462d-879f-47edc1506176" providerId="ADAL" clId="{966E175F-52DA-4709-A92F-61150567903B}" dt="2026-10-12T09:11:53.085" v="4610" actId="1076"/>
          <ac:spMkLst>
            <pc:docMk/>
            <pc:sldMk cId="0" sldId="257"/>
            <ac:spMk id="5" creationId="{00000000-0000-0000-0000-000000000000}"/>
          </ac:spMkLst>
        </pc:spChg>
        <pc:spChg chg="del">
          <ac:chgData name="Erin Kelly" userId="bfbe2ea8-894b-462d-879f-47edc1506176" providerId="ADAL" clId="{966E175F-52DA-4709-A92F-61150567903B}" dt="2026-10-12T09:11:46.886" v="4606" actId="478"/>
          <ac:spMkLst>
            <pc:docMk/>
            <pc:sldMk cId="0" sldId="257"/>
            <ac:spMk id="6" creationId="{00000000-0000-0000-0000-000000000000}"/>
          </ac:spMkLst>
        </pc:spChg>
        <pc:spChg chg="add mod">
          <ac:chgData name="Erin Kelly" userId="bfbe2ea8-894b-462d-879f-47edc1506176" providerId="ADAL" clId="{966E175F-52DA-4709-A92F-61150567903B}" dt="2026-10-12T09:11:57.741" v="4611" actId="1076"/>
          <ac:spMkLst>
            <pc:docMk/>
            <pc:sldMk cId="0" sldId="257"/>
            <ac:spMk id="8" creationId="{0AB4EF8B-9A06-37A6-F732-F6E9B0DCC3D8}"/>
          </ac:spMkLst>
        </pc:spChg>
        <pc:grpChg chg="mod">
          <ac:chgData name="Erin Kelly" userId="bfbe2ea8-894b-462d-879f-47edc1506176" providerId="ADAL" clId="{966E175F-52DA-4709-A92F-61150567903B}" dt="2026-10-12T09:17:43.630" v="4657" actId="962"/>
          <ac:grpSpMkLst>
            <pc:docMk/>
            <pc:sldMk cId="0" sldId="257"/>
            <ac:grpSpMk id="3" creationId="{00000000-0000-0000-0000-000000000000}"/>
          </ac:grpSpMkLst>
        </pc:grpChg>
      </pc:sldChg>
      <pc:sldChg chg="modSp mod">
        <pc:chgData name="Erin Kelly" userId="bfbe2ea8-894b-462d-879f-47edc1506176" providerId="ADAL" clId="{966E175F-52DA-4709-A92F-61150567903B}" dt="2026-10-12T10:19:03.791" v="4685" actId="1076"/>
        <pc:sldMkLst>
          <pc:docMk/>
          <pc:sldMk cId="0" sldId="258"/>
        </pc:sldMkLst>
        <pc:spChg chg="mod">
          <ac:chgData name="Erin Kelly" userId="bfbe2ea8-894b-462d-879f-47edc1506176" providerId="ADAL" clId="{966E175F-52DA-4709-A92F-61150567903B}" dt="2026-10-12T09:12:20.564" v="4613" actId="6549"/>
          <ac:spMkLst>
            <pc:docMk/>
            <pc:sldMk cId="0" sldId="258"/>
            <ac:spMk id="14" creationId="{00000000-0000-0000-0000-000000000000}"/>
          </ac:spMkLst>
        </pc:spChg>
        <pc:grpChg chg="mod">
          <ac:chgData name="Erin Kelly" userId="bfbe2ea8-894b-462d-879f-47edc1506176" providerId="ADAL" clId="{966E175F-52DA-4709-A92F-61150567903B}" dt="2026-10-12T10:14:37.340" v="4683" actId="962"/>
          <ac:grpSpMkLst>
            <pc:docMk/>
            <pc:sldMk cId="0" sldId="258"/>
            <ac:grpSpMk id="2" creationId="{00000000-0000-0000-0000-000000000000}"/>
          </ac:grpSpMkLst>
        </pc:grpChg>
        <pc:grpChg chg="mod">
          <ac:chgData name="Erin Kelly" userId="bfbe2ea8-894b-462d-879f-47edc1506176" providerId="ADAL" clId="{966E175F-52DA-4709-A92F-61150567903B}" dt="2026-10-12T10:19:03.791" v="4685" actId="1076"/>
          <ac:grpSpMkLst>
            <pc:docMk/>
            <pc:sldMk cId="0" sldId="258"/>
            <ac:grpSpMk id="4" creationId="{00000000-0000-0000-0000-000000000000}"/>
          </ac:grpSpMkLst>
        </pc:grpChg>
      </pc:sldChg>
      <pc:sldChg chg="delSp modSp mod">
        <pc:chgData name="Erin Kelly" userId="bfbe2ea8-894b-462d-879f-47edc1506176" providerId="ADAL" clId="{966E175F-52DA-4709-A92F-61150567903B}" dt="2026-10-12T10:21:45.830" v="4689" actId="962"/>
        <pc:sldMkLst>
          <pc:docMk/>
          <pc:sldMk cId="0" sldId="259"/>
        </pc:sldMkLst>
        <pc:spChg chg="mod">
          <ac:chgData name="Erin Kelly" userId="bfbe2ea8-894b-462d-879f-47edc1506176" providerId="ADAL" clId="{966E175F-52DA-4709-A92F-61150567903B}" dt="2026-10-12T09:03:11.311" v="3435" actId="962"/>
          <ac:spMkLst>
            <pc:docMk/>
            <pc:sldMk cId="0" sldId="259"/>
            <ac:spMk id="2" creationId="{00000000-0000-0000-0000-000000000000}"/>
          </ac:spMkLst>
        </pc:spChg>
        <pc:spChg chg="mod">
          <ac:chgData name="Erin Kelly" userId="bfbe2ea8-894b-462d-879f-47edc1506176" providerId="ADAL" clId="{966E175F-52DA-4709-A92F-61150567903B}" dt="2026-10-12T10:21:45.830" v="4689" actId="962"/>
          <ac:spMkLst>
            <pc:docMk/>
            <pc:sldMk cId="0" sldId="259"/>
            <ac:spMk id="10" creationId="{00000000-0000-0000-0000-000000000000}"/>
          </ac:spMkLst>
        </pc:spChg>
        <pc:spChg chg="mod">
          <ac:chgData name="Erin Kelly" userId="bfbe2ea8-894b-462d-879f-47edc1506176" providerId="ADAL" clId="{966E175F-52DA-4709-A92F-61150567903B}" dt="2026-10-12T09:12:44.406" v="4614" actId="33553"/>
          <ac:spMkLst>
            <pc:docMk/>
            <pc:sldMk cId="0" sldId="259"/>
            <ac:spMk id="11" creationId="{00000000-0000-0000-0000-000000000000}"/>
          </ac:spMkLst>
        </pc:spChg>
        <pc:spChg chg="del mod">
          <ac:chgData name="Erin Kelly" userId="bfbe2ea8-894b-462d-879f-47edc1506176" providerId="ADAL" clId="{966E175F-52DA-4709-A92F-61150567903B}" dt="2026-10-12T08:52:55.112" v="351" actId="478"/>
          <ac:spMkLst>
            <pc:docMk/>
            <pc:sldMk cId="0" sldId="259"/>
            <ac:spMk id="12" creationId="{00000000-0000-0000-0000-000000000000}"/>
          </ac:spMkLst>
        </pc:spChg>
        <pc:spChg chg="del">
          <ac:chgData name="Erin Kelly" userId="bfbe2ea8-894b-462d-879f-47edc1506176" providerId="ADAL" clId="{966E175F-52DA-4709-A92F-61150567903B}" dt="2026-10-12T08:58:41.461" v="1765" actId="478"/>
          <ac:spMkLst>
            <pc:docMk/>
            <pc:sldMk cId="0" sldId="259"/>
            <ac:spMk id="14" creationId="{00000000-0000-0000-0000-000000000000}"/>
          </ac:spMkLst>
        </pc:spChg>
        <pc:spChg chg="del">
          <ac:chgData name="Erin Kelly" userId="bfbe2ea8-894b-462d-879f-47edc1506176" providerId="ADAL" clId="{966E175F-52DA-4709-A92F-61150567903B}" dt="2026-10-12T09:00:31.887" v="2536" actId="478"/>
          <ac:spMkLst>
            <pc:docMk/>
            <pc:sldMk cId="0" sldId="259"/>
            <ac:spMk id="16" creationId="{00000000-0000-0000-0000-000000000000}"/>
          </ac:spMkLst>
        </pc:spChg>
        <pc:grpChg chg="mod">
          <ac:chgData name="Erin Kelly" userId="bfbe2ea8-894b-462d-879f-47edc1506176" providerId="ADAL" clId="{966E175F-52DA-4709-A92F-61150567903B}" dt="2026-10-12T09:17:45.393" v="4658" actId="962"/>
          <ac:grpSpMkLst>
            <pc:docMk/>
            <pc:sldMk cId="0" sldId="259"/>
            <ac:grpSpMk id="3" creationId="{00000000-0000-0000-0000-000000000000}"/>
          </ac:grpSpMkLst>
        </pc:grpChg>
        <pc:grpChg chg="mod">
          <ac:chgData name="Erin Kelly" userId="bfbe2ea8-894b-462d-879f-47edc1506176" providerId="ADAL" clId="{966E175F-52DA-4709-A92F-61150567903B}" dt="2026-10-12T09:17:46.737" v="4659" actId="962"/>
          <ac:grpSpMkLst>
            <pc:docMk/>
            <pc:sldMk cId="0" sldId="259"/>
            <ac:grpSpMk id="6" creationId="{00000000-0000-0000-0000-000000000000}"/>
          </ac:grpSpMkLst>
        </pc:grpChg>
      </pc:sldChg>
      <pc:sldChg chg="addSp modSp mod">
        <pc:chgData name="Erin Kelly" userId="bfbe2ea8-894b-462d-879f-47edc1506176" providerId="ADAL" clId="{966E175F-52DA-4709-A92F-61150567903B}" dt="2026-10-12T09:17:50.679" v="4661" actId="962"/>
        <pc:sldMkLst>
          <pc:docMk/>
          <pc:sldMk cId="0" sldId="260"/>
        </pc:sldMkLst>
        <pc:spChg chg="mod">
          <ac:chgData name="Erin Kelly" userId="bfbe2ea8-894b-462d-879f-47edc1506176" providerId="ADAL" clId="{966E175F-52DA-4709-A92F-61150567903B}" dt="2026-10-12T08:59:11.454" v="1973" actId="962"/>
          <ac:spMkLst>
            <pc:docMk/>
            <pc:sldMk cId="0" sldId="260"/>
            <ac:spMk id="2" creationId="{00000000-0000-0000-0000-000000000000}"/>
          </ac:spMkLst>
        </pc:spChg>
        <pc:spChg chg="mod">
          <ac:chgData name="Erin Kelly" userId="bfbe2ea8-894b-462d-879f-47edc1506176" providerId="ADAL" clId="{966E175F-52DA-4709-A92F-61150567903B}" dt="2026-10-12T09:17:48.403" v="4660" actId="962"/>
          <ac:spMkLst>
            <pc:docMk/>
            <pc:sldMk cId="0" sldId="260"/>
            <ac:spMk id="3" creationId="{00000000-0000-0000-0000-000000000000}"/>
          </ac:spMkLst>
        </pc:spChg>
        <pc:spChg chg="mod">
          <ac:chgData name="Erin Kelly" userId="bfbe2ea8-894b-462d-879f-47edc1506176" providerId="ADAL" clId="{966E175F-52DA-4709-A92F-61150567903B}" dt="2026-10-12T09:05:50.693" v="4277" actId="962"/>
          <ac:spMkLst>
            <pc:docMk/>
            <pc:sldMk cId="0" sldId="260"/>
            <ac:spMk id="4" creationId="{00000000-0000-0000-0000-000000000000}"/>
          </ac:spMkLst>
        </pc:spChg>
        <pc:spChg chg="mod">
          <ac:chgData name="Erin Kelly" userId="bfbe2ea8-894b-462d-879f-47edc1506176" providerId="ADAL" clId="{966E175F-52DA-4709-A92F-61150567903B}" dt="2026-10-12T09:08:51.842" v="4514" actId="962"/>
          <ac:spMkLst>
            <pc:docMk/>
            <pc:sldMk cId="0" sldId="260"/>
            <ac:spMk id="8" creationId="{00000000-0000-0000-0000-000000000000}"/>
          </ac:spMkLst>
        </pc:spChg>
        <pc:spChg chg="mod">
          <ac:chgData name="Erin Kelly" userId="bfbe2ea8-894b-462d-879f-47edc1506176" providerId="ADAL" clId="{966E175F-52DA-4709-A92F-61150567903B}" dt="2026-10-12T09:14:01.727" v="4645" actId="33553"/>
          <ac:spMkLst>
            <pc:docMk/>
            <pc:sldMk cId="0" sldId="260"/>
            <ac:spMk id="9" creationId="{00000000-0000-0000-0000-000000000000}"/>
          </ac:spMkLst>
        </pc:spChg>
        <pc:spChg chg="add mod">
          <ac:chgData name="Erin Kelly" userId="bfbe2ea8-894b-462d-879f-47edc1506176" providerId="ADAL" clId="{966E175F-52DA-4709-A92F-61150567903B}" dt="2026-10-12T09:13:58.677" v="4644" actId="1076"/>
          <ac:spMkLst>
            <pc:docMk/>
            <pc:sldMk cId="0" sldId="260"/>
            <ac:spMk id="12" creationId="{CD3DE8CF-AB41-5A1C-4FE4-1753D0DF6613}"/>
          </ac:spMkLst>
        </pc:spChg>
        <pc:grpChg chg="mod">
          <ac:chgData name="Erin Kelly" userId="bfbe2ea8-894b-462d-879f-47edc1506176" providerId="ADAL" clId="{966E175F-52DA-4709-A92F-61150567903B}" dt="2026-10-12T09:17:50.679" v="4661" actId="962"/>
          <ac:grpSpMkLst>
            <pc:docMk/>
            <pc:sldMk cId="0" sldId="260"/>
            <ac:grpSpMk id="5" creationId="{00000000-0000-0000-0000-000000000000}"/>
          </ac:grpSpMkLst>
        </pc:grpChg>
      </pc:sldChg>
      <pc:sldChg chg="addSp delSp modSp mod">
        <pc:chgData name="Erin Kelly" userId="bfbe2ea8-894b-462d-879f-47edc1506176" providerId="ADAL" clId="{966E175F-52DA-4709-A92F-61150567903B}" dt="2026-10-12T09:13:19.073" v="4635" actId="1076"/>
        <pc:sldMkLst>
          <pc:docMk/>
          <pc:sldMk cId="0" sldId="261"/>
        </pc:sldMkLst>
        <pc:spChg chg="del mod ord">
          <ac:chgData name="Erin Kelly" userId="bfbe2ea8-894b-462d-879f-47edc1506176" providerId="ADAL" clId="{966E175F-52DA-4709-A92F-61150567903B}" dt="2026-10-12T09:01:01.778" v="2542" actId="478"/>
          <ac:spMkLst>
            <pc:docMk/>
            <pc:sldMk cId="0" sldId="261"/>
            <ac:spMk id="2" creationId="{00000000-0000-0000-0000-000000000000}"/>
          </ac:spMkLst>
        </pc:spChg>
        <pc:spChg chg="del">
          <ac:chgData name="Erin Kelly" userId="bfbe2ea8-894b-462d-879f-47edc1506176" providerId="ADAL" clId="{966E175F-52DA-4709-A92F-61150567903B}" dt="2026-10-12T09:13:12.474" v="4634" actId="478"/>
          <ac:spMkLst>
            <pc:docMk/>
            <pc:sldMk cId="0" sldId="261"/>
            <ac:spMk id="3" creationId="{00000000-0000-0000-0000-000000000000}"/>
          </ac:spMkLst>
        </pc:spChg>
        <pc:spChg chg="mod">
          <ac:chgData name="Erin Kelly" userId="bfbe2ea8-894b-462d-879f-47edc1506176" providerId="ADAL" clId="{966E175F-52DA-4709-A92F-61150567903B}" dt="2026-10-12T09:00:15.096" v="2535" actId="962"/>
          <ac:spMkLst>
            <pc:docMk/>
            <pc:sldMk cId="0" sldId="261"/>
            <ac:spMk id="5" creationId="{00000000-0000-0000-0000-000000000000}"/>
          </ac:spMkLst>
        </pc:spChg>
        <pc:spChg chg="del">
          <ac:chgData name="Erin Kelly" userId="bfbe2ea8-894b-462d-879f-47edc1506176" providerId="ADAL" clId="{966E175F-52DA-4709-A92F-61150567903B}" dt="2026-10-12T09:01:06.403" v="2543" actId="478"/>
          <ac:spMkLst>
            <pc:docMk/>
            <pc:sldMk cId="0" sldId="261"/>
            <ac:spMk id="6" creationId="{00000000-0000-0000-0000-000000000000}"/>
          </ac:spMkLst>
        </pc:spChg>
        <pc:spChg chg="add mod">
          <ac:chgData name="Erin Kelly" userId="bfbe2ea8-894b-462d-879f-47edc1506176" providerId="ADAL" clId="{966E175F-52DA-4709-A92F-61150567903B}" dt="2026-10-12T09:13:19.073" v="4635" actId="1076"/>
          <ac:spMkLst>
            <pc:docMk/>
            <pc:sldMk cId="0" sldId="261"/>
            <ac:spMk id="7" creationId="{615D0D7C-B637-DD3D-0409-69858A27E71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 bold, brave and confident – VAWG is everyone’s business, and transport spaces are a legitimate place to act</a:t>
            </a:r>
          </a:p>
          <a:p>
            <a:r>
              <a:rPr lang="en-US"/>
              <a:t>Build on what already exists – use national strategies, legislation and policy commitments to strengthen your funding case</a:t>
            </a:r>
          </a:p>
          <a:p>
            <a:r>
              <a:rPr lang="en-US"/>
              <a:t>Use the evidence – draw on research, data and lived experience to justify new, locally-led interventions</a:t>
            </a:r>
          </a:p>
          <a:p>
            <a:r>
              <a:rPr lang="en-US"/>
              <a:t>Start local, think scalable – small, place-based projects can test ideas and demonstrate impact</a:t>
            </a:r>
          </a:p>
          <a:p>
            <a:r>
              <a:rPr lang="en-US"/>
              <a:t>Use your insight to shape policy – CRPs are trusted voices; feed local learning back into regional and national conversations</a:t>
            </a:r>
          </a:p>
          <a:p>
            <a:r>
              <a:rPr lang="en-US"/>
              <a:t>You don’t need all the answers – partnership, co-design and iteration are part of doing this work well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7C18C"/>
        </a:solidFill>
        <a:effectLst/>
      </p:bgPr>
    </p:bg>
    <p:spTree>
      <p:nvGrpSpPr>
        <p:cNvPr id="1" name=""/>
        <p:cNvGrpSpPr/>
        <p:nvPr/>
      </p:nvGrpSpPr>
      <p:grpSpPr>
        <a:xfrm>
          <a:off x="0" y="0"/>
          <a:ext cx="0" cy="0"/>
          <a:chOff x="0" y="0"/>
          <a:chExt cx="0" cy="0"/>
        </a:xfrm>
      </p:grpSpPr>
      <p:sp>
        <p:nvSpPr>
          <p:cNvPr id="2" name="Freeform 2" descr="Navy blue image showing the Oxfordshire Community Rail Partnership logo. The four letters of OCRP are connected with four dots, similar to station 'stops' on a map. "/>
          <p:cNvSpPr/>
          <p:nvPr/>
        </p:nvSpPr>
        <p:spPr>
          <a:xfrm>
            <a:off x="4899409" y="7471011"/>
            <a:ext cx="3865795" cy="2174510"/>
          </a:xfrm>
          <a:custGeom>
            <a:avLst/>
            <a:gdLst/>
            <a:ahLst/>
            <a:cxnLst/>
            <a:rect l="l" t="t" r="r" b="b"/>
            <a:pathLst>
              <a:path w="3865795" h="2174510">
                <a:moveTo>
                  <a:pt x="0" y="0"/>
                </a:moveTo>
                <a:lnTo>
                  <a:pt x="3865795" y="0"/>
                </a:lnTo>
                <a:lnTo>
                  <a:pt x="3865795" y="2174510"/>
                </a:lnTo>
                <a:lnTo>
                  <a:pt x="0" y="2174510"/>
                </a:lnTo>
                <a:lnTo>
                  <a:pt x="0" y="0"/>
                </a:lnTo>
                <a:close/>
              </a:path>
            </a:pathLst>
          </a:custGeom>
          <a:blipFill>
            <a:blip r:embed="rId2"/>
            <a:stretch>
              <a:fillRect/>
            </a:stretch>
          </a:blipFill>
        </p:spPr>
        <p:txBody>
          <a:bodyPr/>
          <a:lstStyle/>
          <a:p>
            <a:endParaRPr lang="en-GB"/>
          </a:p>
        </p:txBody>
      </p:sp>
      <p:sp>
        <p:nvSpPr>
          <p:cNvPr id="3" name="Freeform 3" descr="White image showing the Gloucestershire Community Rail Partnership logo. The four letters of GCRP are connected with three dots, similar to station 'stops' on a map. The bottom dot then forms one of three 'heads' on the outline of some people."/>
          <p:cNvSpPr/>
          <p:nvPr/>
        </p:nvSpPr>
        <p:spPr>
          <a:xfrm>
            <a:off x="1275645" y="7867141"/>
            <a:ext cx="3347539" cy="1778380"/>
          </a:xfrm>
          <a:custGeom>
            <a:avLst/>
            <a:gdLst/>
            <a:ahLst/>
            <a:cxnLst/>
            <a:rect l="l" t="t" r="r" b="b"/>
            <a:pathLst>
              <a:path w="3347539" h="1778380">
                <a:moveTo>
                  <a:pt x="0" y="0"/>
                </a:moveTo>
                <a:lnTo>
                  <a:pt x="3347539" y="0"/>
                </a:lnTo>
                <a:lnTo>
                  <a:pt x="3347539" y="1778380"/>
                </a:lnTo>
                <a:lnTo>
                  <a:pt x="0" y="1778380"/>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1309373" y="3384278"/>
            <a:ext cx="7181857" cy="968920"/>
          </a:xfrm>
          <a:prstGeom prst="rect">
            <a:avLst/>
          </a:prstGeom>
        </p:spPr>
        <p:txBody>
          <a:bodyPr wrap="square" lIns="0" tIns="0" rIns="0" bIns="0" rtlCol="0" anchor="t">
            <a:spAutoFit/>
          </a:bodyPr>
          <a:lstStyle/>
          <a:p>
            <a:pPr algn="ctr">
              <a:lnSpc>
                <a:spcPts val="3881"/>
              </a:lnSpc>
              <a:spcBef>
                <a:spcPct val="0"/>
              </a:spcBef>
            </a:pPr>
            <a:r>
              <a:rPr lang="en-US" sz="2772" dirty="0">
                <a:solidFill>
                  <a:srgbClr val="000000"/>
                </a:solidFill>
                <a:latin typeface="Manrope 2 Extra-Light"/>
                <a:ea typeface="Manrope 2 Extra-Light"/>
                <a:cs typeface="Manrope 2 Extra-Light"/>
                <a:sym typeface="Manrope 2 Extra-Light"/>
              </a:rPr>
              <a:t>Community rail’s role in tackling violence and intimidation against women and girls (VIAWG)</a:t>
            </a:r>
          </a:p>
        </p:txBody>
      </p:sp>
      <p:sp>
        <p:nvSpPr>
          <p:cNvPr id="6" name="Freeform 6" descr="Photo of four women wearing hijabs stood on a station platform. Their backs are to the camera, and they are holding up their hands in a heart-shaped gesture."/>
          <p:cNvSpPr/>
          <p:nvPr/>
        </p:nvSpPr>
        <p:spPr>
          <a:xfrm>
            <a:off x="9921226" y="-868699"/>
            <a:ext cx="8366774" cy="11155699"/>
          </a:xfrm>
          <a:custGeom>
            <a:avLst/>
            <a:gdLst/>
            <a:ahLst/>
            <a:cxnLst/>
            <a:rect l="l" t="t" r="r" b="b"/>
            <a:pathLst>
              <a:path w="8366774" h="11155699">
                <a:moveTo>
                  <a:pt x="0" y="0"/>
                </a:moveTo>
                <a:lnTo>
                  <a:pt x="8366774" y="0"/>
                </a:lnTo>
                <a:lnTo>
                  <a:pt x="8366774" y="11155699"/>
                </a:lnTo>
                <a:lnTo>
                  <a:pt x="0" y="11155699"/>
                </a:lnTo>
                <a:lnTo>
                  <a:pt x="0" y="0"/>
                </a:lnTo>
                <a:close/>
              </a:path>
            </a:pathLst>
          </a:custGeom>
          <a:blipFill>
            <a:blip r:embed="rId4"/>
            <a:stretch>
              <a:fillRect/>
            </a:stretch>
          </a:blipFill>
        </p:spPr>
        <p:txBody>
          <a:bodyPr/>
          <a:lstStyle/>
          <a:p>
            <a:endParaRPr lang="en-GB" dirty="0"/>
          </a:p>
        </p:txBody>
      </p:sp>
      <p:grpSp>
        <p:nvGrpSpPr>
          <p:cNvPr id="7" name="Group 7" descr="Photo showing Faatimah Bham, community rail development manager at Gloucestershire Community Rail Partnership."/>
          <p:cNvGrpSpPr/>
          <p:nvPr/>
        </p:nvGrpSpPr>
        <p:grpSpPr>
          <a:xfrm>
            <a:off x="2270039" y="5274259"/>
            <a:ext cx="1358751" cy="1358751"/>
            <a:chOff x="0" y="0"/>
            <a:chExt cx="1811668" cy="1811668"/>
          </a:xfrm>
        </p:grpSpPr>
        <p:grpSp>
          <p:nvGrpSpPr>
            <p:cNvPr id="8" name="Group 8"/>
            <p:cNvGrpSpPr/>
            <p:nvPr/>
          </p:nvGrpSpPr>
          <p:grpSpPr>
            <a:xfrm>
              <a:off x="0" y="0"/>
              <a:ext cx="1811644" cy="1811668"/>
              <a:chOff x="0" y="0"/>
              <a:chExt cx="703732" cy="703745"/>
            </a:xfrm>
          </p:grpSpPr>
          <p:sp>
            <p:nvSpPr>
              <p:cNvPr id="9" name="Freeform 9"/>
              <p:cNvSpPr/>
              <p:nvPr/>
            </p:nvSpPr>
            <p:spPr>
              <a:xfrm>
                <a:off x="0" y="0"/>
                <a:ext cx="703834" cy="703707"/>
              </a:xfrm>
              <a:custGeom>
                <a:avLst/>
                <a:gdLst/>
                <a:ahLst/>
                <a:cxnLst/>
                <a:rect l="l" t="t" r="r" b="b"/>
                <a:pathLst>
                  <a:path w="703834" h="703707">
                    <a:moveTo>
                      <a:pt x="351917" y="703707"/>
                    </a:moveTo>
                    <a:cubicBezTo>
                      <a:pt x="546227" y="703707"/>
                      <a:pt x="703834" y="546227"/>
                      <a:pt x="703834" y="351790"/>
                    </a:cubicBezTo>
                    <a:cubicBezTo>
                      <a:pt x="703834" y="157353"/>
                      <a:pt x="546227" y="0"/>
                      <a:pt x="351917" y="0"/>
                    </a:cubicBezTo>
                    <a:cubicBezTo>
                      <a:pt x="157607" y="0"/>
                      <a:pt x="0" y="157480"/>
                      <a:pt x="0" y="351917"/>
                    </a:cubicBezTo>
                    <a:cubicBezTo>
                      <a:pt x="0" y="546354"/>
                      <a:pt x="157480" y="703707"/>
                      <a:pt x="351917" y="703707"/>
                    </a:cubicBezTo>
                  </a:path>
                </a:pathLst>
              </a:custGeom>
              <a:solidFill>
                <a:srgbClr val="FFFFFF"/>
              </a:solidFill>
            </p:spPr>
            <p:txBody>
              <a:bodyPr/>
              <a:lstStyle/>
              <a:p>
                <a:endParaRPr lang="en-GB"/>
              </a:p>
            </p:txBody>
          </p:sp>
        </p:grpSp>
        <p:grpSp>
          <p:nvGrpSpPr>
            <p:cNvPr id="10" name="Group 10"/>
            <p:cNvGrpSpPr/>
            <p:nvPr/>
          </p:nvGrpSpPr>
          <p:grpSpPr>
            <a:xfrm>
              <a:off x="0" y="25"/>
              <a:ext cx="1811668" cy="1811644"/>
              <a:chOff x="0" y="0"/>
              <a:chExt cx="938327" cy="938314"/>
            </a:xfrm>
          </p:grpSpPr>
          <p:sp>
            <p:nvSpPr>
              <p:cNvPr id="11" name="Freeform 11"/>
              <p:cNvSpPr/>
              <p:nvPr/>
            </p:nvSpPr>
            <p:spPr>
              <a:xfrm>
                <a:off x="0" y="0"/>
                <a:ext cx="938276" cy="938276"/>
              </a:xfrm>
              <a:custGeom>
                <a:avLst/>
                <a:gdLst/>
                <a:ahLst/>
                <a:cxnLst/>
                <a:rect l="l" t="t" r="r" b="b"/>
                <a:pathLst>
                  <a:path w="938276" h="938276">
                    <a:moveTo>
                      <a:pt x="466471" y="0"/>
                    </a:moveTo>
                    <a:cubicBezTo>
                      <a:pt x="208661" y="1397"/>
                      <a:pt x="0" y="210947"/>
                      <a:pt x="0" y="469138"/>
                    </a:cubicBezTo>
                    <a:cubicBezTo>
                      <a:pt x="0" y="728218"/>
                      <a:pt x="210058" y="938276"/>
                      <a:pt x="469138" y="938276"/>
                    </a:cubicBezTo>
                    <a:cubicBezTo>
                      <a:pt x="728218" y="938276"/>
                      <a:pt x="938276" y="728218"/>
                      <a:pt x="938276" y="469138"/>
                    </a:cubicBezTo>
                    <a:cubicBezTo>
                      <a:pt x="938276" y="210947"/>
                      <a:pt x="729742" y="1397"/>
                      <a:pt x="471805" y="0"/>
                    </a:cubicBezTo>
                    <a:close/>
                  </a:path>
                </a:pathLst>
              </a:custGeom>
              <a:blipFill>
                <a:blip r:embed="rId5"/>
                <a:stretch>
                  <a:fillRect l="-1016" r="-1023" b="-1854"/>
                </a:stretch>
              </a:blipFill>
            </p:spPr>
            <p:txBody>
              <a:bodyPr/>
              <a:lstStyle/>
              <a:p>
                <a:endParaRPr lang="en-GB"/>
              </a:p>
            </p:txBody>
          </p:sp>
        </p:grpSp>
      </p:grpSp>
      <p:sp>
        <p:nvSpPr>
          <p:cNvPr id="12" name="TextBox 12"/>
          <p:cNvSpPr txBox="1"/>
          <p:nvPr/>
        </p:nvSpPr>
        <p:spPr>
          <a:xfrm>
            <a:off x="1275645" y="6954470"/>
            <a:ext cx="3441610" cy="420456"/>
          </a:xfrm>
          <a:prstGeom prst="rect">
            <a:avLst/>
          </a:prstGeom>
        </p:spPr>
        <p:txBody>
          <a:bodyPr lIns="0" tIns="0" rIns="0" bIns="0" rtlCol="0" anchor="t">
            <a:spAutoFit/>
          </a:bodyPr>
          <a:lstStyle/>
          <a:p>
            <a:pPr algn="ctr">
              <a:lnSpc>
                <a:spcPts val="1867"/>
              </a:lnSpc>
            </a:pPr>
            <a:r>
              <a:rPr lang="en-US" sz="1737">
                <a:solidFill>
                  <a:srgbClr val="231F20"/>
                </a:solidFill>
                <a:latin typeface="Manrope 2 Extra-Light"/>
                <a:ea typeface="Manrope 2 Extra-Light"/>
                <a:cs typeface="Manrope 2 Extra-Light"/>
                <a:sym typeface="Manrope 2 Extra-Light"/>
              </a:rPr>
              <a:t>Faatimah Bham</a:t>
            </a:r>
          </a:p>
          <a:p>
            <a:pPr algn="ctr">
              <a:lnSpc>
                <a:spcPts val="1660"/>
              </a:lnSpc>
            </a:pPr>
            <a:r>
              <a:rPr lang="en-US" sz="1544">
                <a:solidFill>
                  <a:srgbClr val="231F20"/>
                </a:solidFill>
                <a:latin typeface="Manrope 2 Extra-Light"/>
                <a:ea typeface="Manrope 2 Extra-Light"/>
                <a:cs typeface="Manrope 2 Extra-Light"/>
                <a:sym typeface="Manrope 2 Extra-Light"/>
              </a:rPr>
              <a:t>Community Rail Development Manager</a:t>
            </a:r>
          </a:p>
        </p:txBody>
      </p:sp>
      <p:grpSp>
        <p:nvGrpSpPr>
          <p:cNvPr id="14" name="Group 14" descr="Photo showing Alayne McDonald, community rail development manager at Oxfordshire Community Rail Partnership."/>
          <p:cNvGrpSpPr/>
          <p:nvPr/>
        </p:nvGrpSpPr>
        <p:grpSpPr>
          <a:xfrm>
            <a:off x="6150842" y="5274259"/>
            <a:ext cx="1362928" cy="1362928"/>
            <a:chOff x="0" y="0"/>
            <a:chExt cx="1074674" cy="1074674"/>
          </a:xfrm>
        </p:grpSpPr>
        <p:sp>
          <p:nvSpPr>
            <p:cNvPr id="15" name="Freeform 15"/>
            <p:cNvSpPr/>
            <p:nvPr/>
          </p:nvSpPr>
          <p:spPr>
            <a:xfrm>
              <a:off x="0" y="0"/>
              <a:ext cx="1074674" cy="1074674"/>
            </a:xfrm>
            <a:custGeom>
              <a:avLst/>
              <a:gdLst/>
              <a:ahLst/>
              <a:cxnLst/>
              <a:rect l="l" t="t" r="r" b="b"/>
              <a:pathLst>
                <a:path w="1074674" h="1074674">
                  <a:moveTo>
                    <a:pt x="537337" y="0"/>
                  </a:moveTo>
                  <a:cubicBezTo>
                    <a:pt x="240538" y="0"/>
                    <a:pt x="0" y="240538"/>
                    <a:pt x="0" y="537337"/>
                  </a:cubicBezTo>
                  <a:cubicBezTo>
                    <a:pt x="0" y="834136"/>
                    <a:pt x="240538" y="1074674"/>
                    <a:pt x="537337" y="1074674"/>
                  </a:cubicBezTo>
                  <a:cubicBezTo>
                    <a:pt x="834136" y="1074674"/>
                    <a:pt x="1074674" y="834136"/>
                    <a:pt x="1074674" y="537337"/>
                  </a:cubicBezTo>
                  <a:cubicBezTo>
                    <a:pt x="1074674" y="240538"/>
                    <a:pt x="834136" y="0"/>
                    <a:pt x="537337" y="0"/>
                  </a:cubicBezTo>
                  <a:close/>
                </a:path>
              </a:pathLst>
            </a:custGeom>
            <a:blipFill>
              <a:blip r:embed="rId6"/>
              <a:stretch>
                <a:fillRect l="-1647" t="-1702" r="-1576" b="-1704"/>
              </a:stretch>
            </a:blipFill>
          </p:spPr>
          <p:txBody>
            <a:bodyPr/>
            <a:lstStyle/>
            <a:p>
              <a:endParaRPr lang="en-GB"/>
            </a:p>
          </p:txBody>
        </p:sp>
      </p:grpSp>
      <p:sp>
        <p:nvSpPr>
          <p:cNvPr id="16" name="TextBox 16"/>
          <p:cNvSpPr txBox="1"/>
          <p:nvPr/>
        </p:nvSpPr>
        <p:spPr>
          <a:xfrm>
            <a:off x="5111501" y="6954470"/>
            <a:ext cx="3441610" cy="420456"/>
          </a:xfrm>
          <a:prstGeom prst="rect">
            <a:avLst/>
          </a:prstGeom>
        </p:spPr>
        <p:txBody>
          <a:bodyPr lIns="0" tIns="0" rIns="0" bIns="0" rtlCol="0" anchor="t">
            <a:spAutoFit/>
          </a:bodyPr>
          <a:lstStyle/>
          <a:p>
            <a:pPr algn="ctr">
              <a:lnSpc>
                <a:spcPts val="1867"/>
              </a:lnSpc>
            </a:pPr>
            <a:r>
              <a:rPr lang="en-US" sz="1737">
                <a:solidFill>
                  <a:srgbClr val="231F20"/>
                </a:solidFill>
                <a:latin typeface="Manrope 2 Extra-Light"/>
                <a:ea typeface="Manrope 2 Extra-Light"/>
                <a:cs typeface="Manrope 2 Extra-Light"/>
                <a:sym typeface="Manrope 2 Extra-Light"/>
              </a:rPr>
              <a:t>Alayne McDonald</a:t>
            </a:r>
          </a:p>
          <a:p>
            <a:pPr algn="ctr">
              <a:lnSpc>
                <a:spcPts val="1660"/>
              </a:lnSpc>
            </a:pPr>
            <a:r>
              <a:rPr lang="en-US" sz="1544">
                <a:solidFill>
                  <a:srgbClr val="231F20"/>
                </a:solidFill>
                <a:latin typeface="Manrope 2 Extra-Light"/>
                <a:ea typeface="Manrope 2 Extra-Light"/>
                <a:cs typeface="Manrope 2 Extra-Light"/>
                <a:sym typeface="Manrope 2 Extra-Light"/>
              </a:rPr>
              <a:t>Community Rail Development Manager</a:t>
            </a:r>
          </a:p>
        </p:txBody>
      </p:sp>
      <p:sp>
        <p:nvSpPr>
          <p:cNvPr id="17" name="Title 16">
            <a:extLst>
              <a:ext uri="{FF2B5EF4-FFF2-40B4-BE49-F238E27FC236}">
                <a16:creationId xmlns:a16="http://schemas.microsoft.com/office/drawing/2014/main" id="{AC60F001-5308-F78D-9DBE-66F1EB9EB211}"/>
              </a:ext>
            </a:extLst>
          </p:cNvPr>
          <p:cNvSpPr>
            <a:spLocks noGrp="1"/>
          </p:cNvSpPr>
          <p:nvPr>
            <p:ph type="title" idx="4294967295"/>
          </p:nvPr>
        </p:nvSpPr>
        <p:spPr>
          <a:xfrm>
            <a:off x="784609" y="1021655"/>
            <a:ext cx="8229600" cy="2174510"/>
          </a:xfrm>
        </p:spPr>
        <p:txBody>
          <a:bodyPr>
            <a:noAutofit/>
          </a:bodyPr>
          <a:lstStyle/>
          <a:p>
            <a:r>
              <a:rPr lang="en-GB" sz="5400" dirty="0">
                <a:solidFill>
                  <a:srgbClr val="4D5452"/>
                </a:solidFill>
                <a:latin typeface="Manrope 1 Bold" panose="020B0604020202020204" charset="0"/>
              </a:rPr>
              <a:t>From Lived Experience to Industry 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D5452"/>
        </a:solidFill>
        <a:effectLst/>
      </p:bgPr>
    </p:bg>
    <p:spTree>
      <p:nvGrpSpPr>
        <p:cNvPr id="1" name=""/>
        <p:cNvGrpSpPr/>
        <p:nvPr/>
      </p:nvGrpSpPr>
      <p:grpSpPr>
        <a:xfrm>
          <a:off x="0" y="0"/>
          <a:ext cx="0" cy="0"/>
          <a:chOff x="0" y="0"/>
          <a:chExt cx="0" cy="0"/>
        </a:xfrm>
      </p:grpSpPr>
      <p:sp>
        <p:nvSpPr>
          <p:cNvPr id="2" name="Freeform 2" descr="Photo showing a group of people stood chatting on the platform at Oxford Station, against the backdrop of a vibrant and colourful mural."/>
          <p:cNvSpPr/>
          <p:nvPr/>
        </p:nvSpPr>
        <p:spPr>
          <a:xfrm>
            <a:off x="0" y="11430"/>
            <a:ext cx="18288000" cy="10275570"/>
          </a:xfrm>
          <a:custGeom>
            <a:avLst/>
            <a:gdLst/>
            <a:ahLst/>
            <a:cxnLst/>
            <a:rect l="l" t="t" r="r" b="b"/>
            <a:pathLst>
              <a:path w="18288000" h="10275570">
                <a:moveTo>
                  <a:pt x="0" y="0"/>
                </a:moveTo>
                <a:lnTo>
                  <a:pt x="18288000" y="0"/>
                </a:lnTo>
                <a:lnTo>
                  <a:pt x="18288000" y="10275570"/>
                </a:lnTo>
                <a:lnTo>
                  <a:pt x="0" y="10275570"/>
                </a:lnTo>
                <a:lnTo>
                  <a:pt x="0" y="0"/>
                </a:lnTo>
                <a:close/>
              </a:path>
            </a:pathLst>
          </a:custGeom>
          <a:blipFill>
            <a:blip r:embed="rId2">
              <a:alphaModFix amt="70000"/>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3896846" y="2247900"/>
            <a:ext cx="10737643" cy="6627980"/>
            <a:chOff x="0" y="0"/>
            <a:chExt cx="2828021" cy="1745641"/>
          </a:xfrm>
        </p:grpSpPr>
        <p:sp>
          <p:nvSpPr>
            <p:cNvPr id="4" name="Freeform 4"/>
            <p:cNvSpPr/>
            <p:nvPr/>
          </p:nvSpPr>
          <p:spPr>
            <a:xfrm>
              <a:off x="0" y="0"/>
              <a:ext cx="2828021" cy="1745641"/>
            </a:xfrm>
            <a:custGeom>
              <a:avLst/>
              <a:gdLst/>
              <a:ahLst/>
              <a:cxnLst/>
              <a:rect l="l" t="t" r="r" b="b"/>
              <a:pathLst>
                <a:path w="2828021" h="1745641">
                  <a:moveTo>
                    <a:pt x="0" y="0"/>
                  </a:moveTo>
                  <a:lnTo>
                    <a:pt x="2828021" y="0"/>
                  </a:lnTo>
                  <a:lnTo>
                    <a:pt x="2828021" y="1745641"/>
                  </a:lnTo>
                  <a:lnTo>
                    <a:pt x="0" y="1745641"/>
                  </a:lnTo>
                  <a:close/>
                </a:path>
              </a:pathLst>
            </a:custGeom>
            <a:solidFill>
              <a:srgbClr val="67C18C"/>
            </a:solidFill>
          </p:spPr>
          <p:txBody>
            <a:bodyPr/>
            <a:lstStyle/>
            <a:p>
              <a:endParaRPr lang="en-GB"/>
            </a:p>
          </p:txBody>
        </p:sp>
        <p:sp>
          <p:nvSpPr>
            <p:cNvPr id="5" name="TextBox 5"/>
            <p:cNvSpPr txBox="1"/>
            <p:nvPr/>
          </p:nvSpPr>
          <p:spPr>
            <a:xfrm>
              <a:off x="0" y="-47625"/>
              <a:ext cx="2828021" cy="1793266"/>
            </a:xfrm>
            <a:prstGeom prst="rect">
              <a:avLst/>
            </a:prstGeom>
          </p:spPr>
          <p:txBody>
            <a:bodyPr lIns="50800" tIns="50800" rIns="50800" bIns="50800" rtlCol="0" anchor="ctr"/>
            <a:lstStyle/>
            <a:p>
              <a:pPr algn="ctr">
                <a:lnSpc>
                  <a:spcPts val="2703"/>
                </a:lnSpc>
              </a:pPr>
              <a:endParaRPr/>
            </a:p>
          </p:txBody>
        </p:sp>
      </p:grpSp>
      <p:sp>
        <p:nvSpPr>
          <p:cNvPr id="7" name="TextBox 7"/>
          <p:cNvSpPr txBox="1"/>
          <p:nvPr/>
        </p:nvSpPr>
        <p:spPr>
          <a:xfrm>
            <a:off x="5446069" y="5101590"/>
            <a:ext cx="7395862" cy="3433187"/>
          </a:xfrm>
          <a:prstGeom prst="rect">
            <a:avLst/>
          </a:prstGeom>
        </p:spPr>
        <p:txBody>
          <a:bodyPr lIns="0" tIns="0" rIns="0" bIns="0" rtlCol="0" anchor="t">
            <a:spAutoFit/>
          </a:bodyPr>
          <a:lstStyle/>
          <a:p>
            <a:pPr marL="600609" lvl="1" indent="-300305" algn="l">
              <a:lnSpc>
                <a:spcPts val="3894"/>
              </a:lnSpc>
              <a:buFont typeface="Arial"/>
              <a:buChar char="•"/>
            </a:pPr>
            <a:r>
              <a:rPr lang="en-US" sz="2781" dirty="0">
                <a:solidFill>
                  <a:srgbClr val="FFFFFF"/>
                </a:solidFill>
                <a:latin typeface="Manrope 1 Extra-Light"/>
                <a:ea typeface="Manrope 1 Extra-Light"/>
                <a:cs typeface="Manrope 1 Extra-Light"/>
                <a:sym typeface="Manrope 1 Extra-Light"/>
              </a:rPr>
              <a:t>Safety affects whether, when and how women travel </a:t>
            </a:r>
          </a:p>
          <a:p>
            <a:pPr marL="600609" lvl="1" indent="-300305" algn="l">
              <a:lnSpc>
                <a:spcPts val="3894"/>
              </a:lnSpc>
              <a:buFont typeface="Arial"/>
              <a:buChar char="•"/>
            </a:pPr>
            <a:r>
              <a:rPr lang="en-US" sz="2781" dirty="0">
                <a:solidFill>
                  <a:srgbClr val="FFFFFF"/>
                </a:solidFill>
                <a:latin typeface="Manrope 1 Extra-Light"/>
                <a:ea typeface="Manrope 1 Extra-Light"/>
                <a:cs typeface="Manrope 1 Extra-Light"/>
                <a:sym typeface="Manrope 1 Extra-Light"/>
              </a:rPr>
              <a:t>Being safe and feeling safe are not always the same </a:t>
            </a:r>
          </a:p>
          <a:p>
            <a:pPr marL="600609" lvl="1" indent="-300305" algn="l">
              <a:lnSpc>
                <a:spcPts val="3894"/>
              </a:lnSpc>
              <a:buFont typeface="Arial"/>
              <a:buChar char="•"/>
            </a:pPr>
            <a:r>
              <a:rPr lang="en-US" sz="2781" dirty="0">
                <a:solidFill>
                  <a:srgbClr val="FFFFFF"/>
                </a:solidFill>
                <a:latin typeface="Manrope 1 Extra-Light"/>
                <a:ea typeface="Manrope 1 Extra-Light"/>
                <a:cs typeface="Manrope 1 Extra-Light"/>
                <a:sym typeface="Manrope 1 Extra-Light"/>
              </a:rPr>
              <a:t>Community rail connects lived experience with industry action </a:t>
            </a:r>
          </a:p>
          <a:p>
            <a:pPr marL="0" lvl="0" indent="0" algn="l">
              <a:lnSpc>
                <a:spcPts val="3894"/>
              </a:lnSpc>
              <a:spcBef>
                <a:spcPct val="0"/>
              </a:spcBef>
            </a:pPr>
            <a:endParaRPr lang="en-US" sz="2781" dirty="0">
              <a:solidFill>
                <a:srgbClr val="FFFFFF"/>
              </a:solidFill>
              <a:latin typeface="Manrope 1 Extra-Light"/>
              <a:ea typeface="Manrope 1 Extra-Light"/>
              <a:cs typeface="Manrope 1 Extra-Light"/>
              <a:sym typeface="Manrope 1 Extra-Light"/>
            </a:endParaRPr>
          </a:p>
        </p:txBody>
      </p:sp>
      <p:sp>
        <p:nvSpPr>
          <p:cNvPr id="8" name="Title 7">
            <a:extLst>
              <a:ext uri="{FF2B5EF4-FFF2-40B4-BE49-F238E27FC236}">
                <a16:creationId xmlns:a16="http://schemas.microsoft.com/office/drawing/2014/main" id="{0AB4EF8B-9A06-37A6-F732-F6E9B0DCC3D8}"/>
              </a:ext>
            </a:extLst>
          </p:cNvPr>
          <p:cNvSpPr>
            <a:spLocks noGrp="1"/>
          </p:cNvSpPr>
          <p:nvPr>
            <p:ph type="title" idx="4294967295"/>
          </p:nvPr>
        </p:nvSpPr>
        <p:spPr>
          <a:xfrm>
            <a:off x="3543300" y="2247900"/>
            <a:ext cx="11201400" cy="2702376"/>
          </a:xfrm>
        </p:spPr>
        <p:txBody>
          <a:bodyPr>
            <a:noAutofit/>
          </a:bodyPr>
          <a:lstStyle/>
          <a:p>
            <a:r>
              <a:rPr lang="en-GB" sz="8000" dirty="0">
                <a:solidFill>
                  <a:srgbClr val="4D5452"/>
                </a:solidFill>
                <a:latin typeface="Manrope 1 Bold" panose="020B0604020202020204" charset="0"/>
              </a:rPr>
              <a:t>Why this matters to community rail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Photo showing a large group of people walking down a stretch of footpath along the Oxford Canal as part of the Community Rail Week 2026 launch event. "/>
          <p:cNvGrpSpPr/>
          <p:nvPr/>
        </p:nvGrpSpPr>
        <p:grpSpPr>
          <a:xfrm>
            <a:off x="-315365" y="-1446355"/>
            <a:ext cx="19569770" cy="12914778"/>
            <a:chOff x="0" y="0"/>
            <a:chExt cx="10764713" cy="7104012"/>
          </a:xfrm>
        </p:grpSpPr>
        <p:sp>
          <p:nvSpPr>
            <p:cNvPr id="3" name="Freeform 3"/>
            <p:cNvSpPr/>
            <p:nvPr/>
          </p:nvSpPr>
          <p:spPr>
            <a:xfrm>
              <a:off x="0" y="0"/>
              <a:ext cx="10764713" cy="7103999"/>
            </a:xfrm>
            <a:custGeom>
              <a:avLst/>
              <a:gdLst/>
              <a:ahLst/>
              <a:cxnLst/>
              <a:rect l="l" t="t" r="r" b="b"/>
              <a:pathLst>
                <a:path w="10764713" h="7103999">
                  <a:moveTo>
                    <a:pt x="0" y="0"/>
                  </a:moveTo>
                  <a:lnTo>
                    <a:pt x="10764713" y="0"/>
                  </a:lnTo>
                  <a:lnTo>
                    <a:pt x="10764713" y="7103999"/>
                  </a:lnTo>
                  <a:lnTo>
                    <a:pt x="0" y="7103999"/>
                  </a:lnTo>
                  <a:lnTo>
                    <a:pt x="0" y="0"/>
                  </a:lnTo>
                  <a:close/>
                </a:path>
              </a:pathLst>
            </a:custGeom>
            <a:blipFill>
              <a:blip r:embed="rId2"/>
              <a:stretch>
                <a:fillRect l="-129" r="-17322"/>
              </a:stretch>
            </a:blipFill>
          </p:spPr>
          <p:txBody>
            <a:bodyPr/>
            <a:lstStyle/>
            <a:p>
              <a:endParaRPr lang="en-GB"/>
            </a:p>
          </p:txBody>
        </p:sp>
      </p:grpSp>
      <p:grpSp>
        <p:nvGrpSpPr>
          <p:cNvPr id="4" name="Group 4">
            <a:extLst>
              <a:ext uri="{C183D7F6-B498-43B3-948B-1728B52AA6E4}">
                <adec:decorative xmlns:adec="http://schemas.microsoft.com/office/drawing/2017/decorative" val="1"/>
              </a:ext>
            </a:extLst>
          </p:cNvPr>
          <p:cNvGrpSpPr/>
          <p:nvPr/>
        </p:nvGrpSpPr>
        <p:grpSpPr>
          <a:xfrm>
            <a:off x="594780" y="-2209739"/>
            <a:ext cx="13664744" cy="17795023"/>
            <a:chOff x="0" y="0"/>
            <a:chExt cx="4981766" cy="6487541"/>
          </a:xfrm>
        </p:grpSpPr>
        <p:sp>
          <p:nvSpPr>
            <p:cNvPr id="5" name="Freeform 5"/>
            <p:cNvSpPr/>
            <p:nvPr/>
          </p:nvSpPr>
          <p:spPr>
            <a:xfrm>
              <a:off x="63500" y="1446276"/>
              <a:ext cx="3479417" cy="2700020"/>
            </a:xfrm>
            <a:custGeom>
              <a:avLst/>
              <a:gdLst/>
              <a:ahLst/>
              <a:cxnLst/>
              <a:rect l="l" t="t" r="r" b="b"/>
              <a:pathLst>
                <a:path w="3479417" h="2700020">
                  <a:moveTo>
                    <a:pt x="0" y="2700019"/>
                  </a:moveTo>
                  <a:lnTo>
                    <a:pt x="3479417" y="2700019"/>
                  </a:lnTo>
                  <a:lnTo>
                    <a:pt x="3479417" y="0"/>
                  </a:lnTo>
                  <a:lnTo>
                    <a:pt x="0" y="0"/>
                  </a:lnTo>
                  <a:close/>
                </a:path>
              </a:pathLst>
            </a:custGeom>
            <a:solidFill>
              <a:srgbClr val="66C28C"/>
            </a:solidFill>
          </p:spPr>
          <p:txBody>
            <a:bodyPr/>
            <a:lstStyle/>
            <a:p>
              <a:endParaRPr lang="en-GB"/>
            </a:p>
          </p:txBody>
        </p:sp>
        <p:sp>
          <p:nvSpPr>
            <p:cNvPr id="6" name="Freeform 6"/>
            <p:cNvSpPr/>
            <p:nvPr/>
          </p:nvSpPr>
          <p:spPr>
            <a:xfrm>
              <a:off x="3639691" y="1326642"/>
              <a:ext cx="1278572" cy="2828162"/>
            </a:xfrm>
            <a:custGeom>
              <a:avLst/>
              <a:gdLst/>
              <a:ahLst/>
              <a:cxnLst/>
              <a:rect l="l" t="t" r="r" b="b"/>
              <a:pathLst>
                <a:path w="1278572" h="2828162">
                  <a:moveTo>
                    <a:pt x="47371" y="0"/>
                  </a:moveTo>
                  <a:lnTo>
                    <a:pt x="1104137" y="886714"/>
                  </a:lnTo>
                  <a:cubicBezTo>
                    <a:pt x="1129537" y="908050"/>
                    <a:pt x="1150874" y="948055"/>
                    <a:pt x="1154302" y="981075"/>
                  </a:cubicBezTo>
                  <a:lnTo>
                    <a:pt x="1278000" y="2152015"/>
                  </a:lnTo>
                  <a:cubicBezTo>
                    <a:pt x="1281556" y="2185416"/>
                    <a:pt x="1268221" y="2229104"/>
                    <a:pt x="1246631" y="2254758"/>
                  </a:cubicBezTo>
                  <a:lnTo>
                    <a:pt x="765428" y="2828162"/>
                  </a:lnTo>
                  <a:lnTo>
                    <a:pt x="709040" y="2780918"/>
                  </a:lnTo>
                  <a:lnTo>
                    <a:pt x="1190243" y="2207514"/>
                  </a:lnTo>
                  <a:lnTo>
                    <a:pt x="1218437" y="2231135"/>
                  </a:lnTo>
                  <a:lnTo>
                    <a:pt x="1190243" y="2207514"/>
                  </a:lnTo>
                  <a:cubicBezTo>
                    <a:pt x="1199006" y="2197100"/>
                    <a:pt x="1206245" y="2173223"/>
                    <a:pt x="1204848" y="2159635"/>
                  </a:cubicBezTo>
                  <a:lnTo>
                    <a:pt x="1241424" y="2155825"/>
                  </a:lnTo>
                  <a:lnTo>
                    <a:pt x="1204848" y="2159635"/>
                  </a:lnTo>
                  <a:lnTo>
                    <a:pt x="1081150" y="988695"/>
                  </a:lnTo>
                  <a:lnTo>
                    <a:pt x="1117726" y="984885"/>
                  </a:lnTo>
                  <a:lnTo>
                    <a:pt x="1081150" y="988822"/>
                  </a:lnTo>
                  <a:cubicBezTo>
                    <a:pt x="1079626" y="974852"/>
                    <a:pt x="1067561" y="952119"/>
                    <a:pt x="1056767" y="943102"/>
                  </a:cubicBezTo>
                  <a:lnTo>
                    <a:pt x="1080388" y="914908"/>
                  </a:lnTo>
                  <a:lnTo>
                    <a:pt x="1056767" y="943102"/>
                  </a:lnTo>
                  <a:lnTo>
                    <a:pt x="0" y="56388"/>
                  </a:lnTo>
                  <a:close/>
                </a:path>
              </a:pathLst>
            </a:custGeom>
            <a:solidFill>
              <a:srgbClr val="FFFFFF"/>
            </a:solidFill>
          </p:spPr>
          <p:txBody>
            <a:bodyPr/>
            <a:lstStyle/>
            <a:p>
              <a:endParaRPr lang="en-GB"/>
            </a:p>
          </p:txBody>
        </p:sp>
        <p:sp>
          <p:nvSpPr>
            <p:cNvPr id="7" name="Freeform 7"/>
            <p:cNvSpPr/>
            <p:nvPr/>
          </p:nvSpPr>
          <p:spPr>
            <a:xfrm>
              <a:off x="3043813" y="1636348"/>
              <a:ext cx="496356" cy="496409"/>
            </a:xfrm>
            <a:custGeom>
              <a:avLst/>
              <a:gdLst/>
              <a:ahLst/>
              <a:cxnLst/>
              <a:rect l="l" t="t" r="r" b="b"/>
              <a:pathLst>
                <a:path w="496356" h="496409">
                  <a:moveTo>
                    <a:pt x="438271" y="407717"/>
                  </a:moveTo>
                  <a:cubicBezTo>
                    <a:pt x="350133" y="512746"/>
                    <a:pt x="193669" y="526462"/>
                    <a:pt x="88640" y="438324"/>
                  </a:cubicBezTo>
                  <a:cubicBezTo>
                    <a:pt x="-16389" y="350186"/>
                    <a:pt x="-29978" y="193722"/>
                    <a:pt x="58033" y="88693"/>
                  </a:cubicBezTo>
                  <a:cubicBezTo>
                    <a:pt x="146171" y="-16336"/>
                    <a:pt x="302635" y="-30052"/>
                    <a:pt x="407664" y="58086"/>
                  </a:cubicBezTo>
                  <a:cubicBezTo>
                    <a:pt x="512693" y="146224"/>
                    <a:pt x="526409" y="302688"/>
                    <a:pt x="438271" y="407717"/>
                  </a:cubicBezTo>
                  <a:lnTo>
                    <a:pt x="410077" y="384095"/>
                  </a:lnTo>
                  <a:lnTo>
                    <a:pt x="438271" y="407717"/>
                  </a:lnTo>
                  <a:moveTo>
                    <a:pt x="381883" y="360473"/>
                  </a:moveTo>
                  <a:cubicBezTo>
                    <a:pt x="443859" y="286559"/>
                    <a:pt x="434207" y="176450"/>
                    <a:pt x="360293" y="114474"/>
                  </a:cubicBezTo>
                  <a:lnTo>
                    <a:pt x="383915" y="86280"/>
                  </a:lnTo>
                  <a:lnTo>
                    <a:pt x="360293" y="114474"/>
                  </a:lnTo>
                  <a:cubicBezTo>
                    <a:pt x="286379" y="52498"/>
                    <a:pt x="176270" y="62150"/>
                    <a:pt x="114294" y="136064"/>
                  </a:cubicBezTo>
                  <a:lnTo>
                    <a:pt x="86100" y="112442"/>
                  </a:lnTo>
                  <a:lnTo>
                    <a:pt x="114294" y="136064"/>
                  </a:lnTo>
                  <a:cubicBezTo>
                    <a:pt x="52318" y="209977"/>
                    <a:pt x="61970" y="320087"/>
                    <a:pt x="135757" y="382063"/>
                  </a:cubicBezTo>
                  <a:lnTo>
                    <a:pt x="112135" y="410257"/>
                  </a:lnTo>
                  <a:lnTo>
                    <a:pt x="135757" y="382063"/>
                  </a:lnTo>
                  <a:cubicBezTo>
                    <a:pt x="209671" y="444039"/>
                    <a:pt x="319780" y="434387"/>
                    <a:pt x="381756" y="360473"/>
                  </a:cubicBezTo>
                  <a:close/>
                </a:path>
              </a:pathLst>
            </a:custGeom>
            <a:solidFill>
              <a:srgbClr val="FFFFFF"/>
            </a:solidFill>
          </p:spPr>
          <p:txBody>
            <a:bodyPr/>
            <a:lstStyle/>
            <a:p>
              <a:endParaRPr lang="en-GB"/>
            </a:p>
          </p:txBody>
        </p:sp>
        <p:sp>
          <p:nvSpPr>
            <p:cNvPr id="8" name="Freeform 8"/>
            <p:cNvSpPr/>
            <p:nvPr/>
          </p:nvSpPr>
          <p:spPr>
            <a:xfrm>
              <a:off x="3322197" y="1304624"/>
              <a:ext cx="496356" cy="496409"/>
            </a:xfrm>
            <a:custGeom>
              <a:avLst/>
              <a:gdLst/>
              <a:ahLst/>
              <a:cxnLst/>
              <a:rect l="l" t="t" r="r" b="b"/>
              <a:pathLst>
                <a:path w="496356" h="496409">
                  <a:moveTo>
                    <a:pt x="438271" y="407717"/>
                  </a:moveTo>
                  <a:cubicBezTo>
                    <a:pt x="350133" y="512746"/>
                    <a:pt x="193669" y="526462"/>
                    <a:pt x="88640" y="438324"/>
                  </a:cubicBezTo>
                  <a:cubicBezTo>
                    <a:pt x="-16389" y="350186"/>
                    <a:pt x="-29978" y="193722"/>
                    <a:pt x="58033" y="88693"/>
                  </a:cubicBezTo>
                  <a:cubicBezTo>
                    <a:pt x="146171" y="-16336"/>
                    <a:pt x="302635" y="-30052"/>
                    <a:pt x="407664" y="58086"/>
                  </a:cubicBezTo>
                  <a:cubicBezTo>
                    <a:pt x="512693" y="146224"/>
                    <a:pt x="526409" y="302688"/>
                    <a:pt x="438271" y="407717"/>
                  </a:cubicBezTo>
                  <a:lnTo>
                    <a:pt x="410077" y="384095"/>
                  </a:lnTo>
                  <a:lnTo>
                    <a:pt x="438271" y="407717"/>
                  </a:lnTo>
                  <a:moveTo>
                    <a:pt x="381883" y="360473"/>
                  </a:moveTo>
                  <a:cubicBezTo>
                    <a:pt x="443859" y="286559"/>
                    <a:pt x="434207" y="176450"/>
                    <a:pt x="360293" y="114474"/>
                  </a:cubicBezTo>
                  <a:lnTo>
                    <a:pt x="383915" y="86280"/>
                  </a:lnTo>
                  <a:lnTo>
                    <a:pt x="360293" y="114474"/>
                  </a:lnTo>
                  <a:cubicBezTo>
                    <a:pt x="286379" y="52498"/>
                    <a:pt x="176270" y="62150"/>
                    <a:pt x="114294" y="136064"/>
                  </a:cubicBezTo>
                  <a:lnTo>
                    <a:pt x="86100" y="112442"/>
                  </a:lnTo>
                  <a:lnTo>
                    <a:pt x="114294" y="136064"/>
                  </a:lnTo>
                  <a:cubicBezTo>
                    <a:pt x="52318" y="209978"/>
                    <a:pt x="61970" y="320087"/>
                    <a:pt x="135757" y="382063"/>
                  </a:cubicBezTo>
                  <a:lnTo>
                    <a:pt x="112135" y="410257"/>
                  </a:lnTo>
                  <a:lnTo>
                    <a:pt x="135757" y="382063"/>
                  </a:lnTo>
                  <a:cubicBezTo>
                    <a:pt x="209671" y="444039"/>
                    <a:pt x="319780" y="434387"/>
                    <a:pt x="381756" y="360473"/>
                  </a:cubicBezTo>
                  <a:close/>
                </a:path>
              </a:pathLst>
            </a:custGeom>
            <a:solidFill>
              <a:srgbClr val="FFFFFF"/>
            </a:solidFill>
          </p:spPr>
          <p:txBody>
            <a:bodyPr/>
            <a:lstStyle/>
            <a:p>
              <a:endParaRPr lang="en-GB"/>
            </a:p>
          </p:txBody>
        </p:sp>
        <p:sp>
          <p:nvSpPr>
            <p:cNvPr id="9" name="Freeform 9"/>
            <p:cNvSpPr/>
            <p:nvPr/>
          </p:nvSpPr>
          <p:spPr>
            <a:xfrm>
              <a:off x="3598422" y="975440"/>
              <a:ext cx="496357" cy="496409"/>
            </a:xfrm>
            <a:custGeom>
              <a:avLst/>
              <a:gdLst/>
              <a:ahLst/>
              <a:cxnLst/>
              <a:rect l="l" t="t" r="r" b="b"/>
              <a:pathLst>
                <a:path w="496357" h="496409">
                  <a:moveTo>
                    <a:pt x="438271" y="407717"/>
                  </a:moveTo>
                  <a:cubicBezTo>
                    <a:pt x="350133" y="512746"/>
                    <a:pt x="193669" y="526462"/>
                    <a:pt x="88640" y="438324"/>
                  </a:cubicBezTo>
                  <a:cubicBezTo>
                    <a:pt x="-16389" y="350186"/>
                    <a:pt x="-29978" y="193722"/>
                    <a:pt x="58033" y="88693"/>
                  </a:cubicBezTo>
                  <a:cubicBezTo>
                    <a:pt x="146171" y="-16336"/>
                    <a:pt x="302635" y="-30052"/>
                    <a:pt x="407664" y="58086"/>
                  </a:cubicBezTo>
                  <a:cubicBezTo>
                    <a:pt x="512693" y="146224"/>
                    <a:pt x="526409" y="302688"/>
                    <a:pt x="438271" y="407717"/>
                  </a:cubicBezTo>
                  <a:lnTo>
                    <a:pt x="410077" y="384095"/>
                  </a:lnTo>
                  <a:lnTo>
                    <a:pt x="438271" y="407717"/>
                  </a:lnTo>
                  <a:moveTo>
                    <a:pt x="381883" y="360473"/>
                  </a:moveTo>
                  <a:lnTo>
                    <a:pt x="306826" y="449881"/>
                  </a:lnTo>
                  <a:lnTo>
                    <a:pt x="381883" y="360473"/>
                  </a:lnTo>
                  <a:cubicBezTo>
                    <a:pt x="443859" y="286559"/>
                    <a:pt x="434207" y="176450"/>
                    <a:pt x="360293" y="114474"/>
                  </a:cubicBezTo>
                  <a:lnTo>
                    <a:pt x="383915" y="86280"/>
                  </a:lnTo>
                  <a:lnTo>
                    <a:pt x="360293" y="114474"/>
                  </a:lnTo>
                  <a:cubicBezTo>
                    <a:pt x="286379" y="52498"/>
                    <a:pt x="176270" y="62150"/>
                    <a:pt x="114294" y="136064"/>
                  </a:cubicBezTo>
                  <a:lnTo>
                    <a:pt x="86100" y="112442"/>
                  </a:lnTo>
                  <a:lnTo>
                    <a:pt x="114294" y="136064"/>
                  </a:lnTo>
                  <a:cubicBezTo>
                    <a:pt x="52318" y="209978"/>
                    <a:pt x="61970" y="320087"/>
                    <a:pt x="135757" y="382063"/>
                  </a:cubicBezTo>
                  <a:lnTo>
                    <a:pt x="112135" y="410257"/>
                  </a:lnTo>
                  <a:lnTo>
                    <a:pt x="135757" y="382063"/>
                  </a:lnTo>
                  <a:cubicBezTo>
                    <a:pt x="209671" y="444039"/>
                    <a:pt x="319780" y="434387"/>
                    <a:pt x="381756" y="360473"/>
                  </a:cubicBezTo>
                  <a:close/>
                </a:path>
              </a:pathLst>
            </a:custGeom>
            <a:solidFill>
              <a:srgbClr val="FFFFFF"/>
            </a:solidFill>
          </p:spPr>
          <p:txBody>
            <a:bodyPr/>
            <a:lstStyle/>
            <a:p>
              <a:endParaRPr lang="en-GB"/>
            </a:p>
          </p:txBody>
        </p:sp>
        <p:sp>
          <p:nvSpPr>
            <p:cNvPr id="10" name="Freeform 10"/>
            <p:cNvSpPr/>
            <p:nvPr/>
          </p:nvSpPr>
          <p:spPr>
            <a:xfrm>
              <a:off x="2793709" y="531241"/>
              <a:ext cx="1501682" cy="3046095"/>
            </a:xfrm>
            <a:custGeom>
              <a:avLst/>
              <a:gdLst/>
              <a:ahLst/>
              <a:cxnLst/>
              <a:rect l="l" t="t" r="r" b="b"/>
              <a:pathLst>
                <a:path w="1501682" h="3046095">
                  <a:moveTo>
                    <a:pt x="929167" y="0"/>
                  </a:moveTo>
                  <a:lnTo>
                    <a:pt x="27721" y="1163828"/>
                  </a:lnTo>
                  <a:cubicBezTo>
                    <a:pt x="7020" y="1190625"/>
                    <a:pt x="-4156" y="1235075"/>
                    <a:pt x="1432" y="1268476"/>
                  </a:cubicBezTo>
                  <a:lnTo>
                    <a:pt x="52740" y="1571752"/>
                  </a:lnTo>
                  <a:cubicBezTo>
                    <a:pt x="58074" y="1603629"/>
                    <a:pt x="80426" y="1642618"/>
                    <a:pt x="105319" y="1663446"/>
                  </a:cubicBezTo>
                  <a:lnTo>
                    <a:pt x="1390050" y="2741422"/>
                  </a:lnTo>
                  <a:cubicBezTo>
                    <a:pt x="1400463" y="2750058"/>
                    <a:pt x="1411513" y="2772155"/>
                    <a:pt x="1412401" y="2785617"/>
                  </a:cubicBezTo>
                  <a:lnTo>
                    <a:pt x="1428276" y="3046095"/>
                  </a:lnTo>
                  <a:lnTo>
                    <a:pt x="1501682" y="3041649"/>
                  </a:lnTo>
                  <a:lnTo>
                    <a:pt x="1485807" y="2781173"/>
                  </a:lnTo>
                  <a:cubicBezTo>
                    <a:pt x="1483776" y="2747517"/>
                    <a:pt x="1463201" y="2706750"/>
                    <a:pt x="1437420" y="2685033"/>
                  </a:cubicBezTo>
                  <a:lnTo>
                    <a:pt x="152689" y="1607058"/>
                  </a:lnTo>
                  <a:cubicBezTo>
                    <a:pt x="141259" y="1597533"/>
                    <a:pt x="127924" y="1574037"/>
                    <a:pt x="125384" y="1559433"/>
                  </a:cubicBezTo>
                  <a:lnTo>
                    <a:pt x="74076" y="1256157"/>
                  </a:lnTo>
                  <a:cubicBezTo>
                    <a:pt x="71790" y="1242949"/>
                    <a:pt x="77759" y="1219327"/>
                    <a:pt x="85887" y="1208786"/>
                  </a:cubicBezTo>
                  <a:lnTo>
                    <a:pt x="1022258" y="0"/>
                  </a:lnTo>
                  <a:close/>
                </a:path>
              </a:pathLst>
            </a:custGeom>
            <a:solidFill>
              <a:srgbClr val="FFFFFF"/>
            </a:solidFill>
          </p:spPr>
          <p:txBody>
            <a:bodyPr/>
            <a:lstStyle/>
            <a:p>
              <a:endParaRPr lang="en-GB"/>
            </a:p>
          </p:txBody>
        </p:sp>
        <p:sp>
          <p:nvSpPr>
            <p:cNvPr id="11" name="Freeform 11"/>
            <p:cNvSpPr/>
            <p:nvPr/>
          </p:nvSpPr>
          <p:spPr>
            <a:xfrm>
              <a:off x="2540253" y="3197351"/>
              <a:ext cx="2349136" cy="2661920"/>
            </a:xfrm>
            <a:custGeom>
              <a:avLst/>
              <a:gdLst/>
              <a:ahLst/>
              <a:cxnLst/>
              <a:rect l="l" t="t" r="r" b="b"/>
              <a:pathLst>
                <a:path w="2349136" h="2661920">
                  <a:moveTo>
                    <a:pt x="2312287" y="0"/>
                  </a:moveTo>
                  <a:cubicBezTo>
                    <a:pt x="2302000" y="0"/>
                    <a:pt x="2291713" y="4318"/>
                    <a:pt x="2284474" y="12700"/>
                  </a:cubicBezTo>
                  <a:lnTo>
                    <a:pt x="0" y="2661920"/>
                  </a:lnTo>
                  <a:lnTo>
                    <a:pt x="97154" y="2661920"/>
                  </a:lnTo>
                  <a:lnTo>
                    <a:pt x="2340227" y="60707"/>
                  </a:lnTo>
                  <a:cubicBezTo>
                    <a:pt x="2353435" y="45339"/>
                    <a:pt x="2351784" y="22099"/>
                    <a:pt x="2336417" y="8891"/>
                  </a:cubicBezTo>
                  <a:cubicBezTo>
                    <a:pt x="2329432" y="2921"/>
                    <a:pt x="2320923" y="1"/>
                    <a:pt x="2312414" y="1"/>
                  </a:cubicBezTo>
                  <a:close/>
                </a:path>
              </a:pathLst>
            </a:custGeom>
            <a:solidFill>
              <a:srgbClr val="FFFFFF"/>
            </a:solidFill>
          </p:spPr>
          <p:txBody>
            <a:bodyPr/>
            <a:lstStyle/>
            <a:p>
              <a:endParaRPr lang="en-GB"/>
            </a:p>
          </p:txBody>
        </p:sp>
        <p:sp>
          <p:nvSpPr>
            <p:cNvPr id="12" name="Freeform 12"/>
            <p:cNvSpPr/>
            <p:nvPr/>
          </p:nvSpPr>
          <p:spPr>
            <a:xfrm>
              <a:off x="2264282" y="1737995"/>
              <a:ext cx="2377062" cy="4121276"/>
            </a:xfrm>
            <a:custGeom>
              <a:avLst/>
              <a:gdLst/>
              <a:ahLst/>
              <a:cxnLst/>
              <a:rect l="l" t="t" r="r" b="b"/>
              <a:pathLst>
                <a:path w="2377062" h="4121276">
                  <a:moveTo>
                    <a:pt x="1225803" y="0"/>
                  </a:moveTo>
                  <a:cubicBezTo>
                    <a:pt x="1215262" y="0"/>
                    <a:pt x="1204848" y="4445"/>
                    <a:pt x="1197609" y="13081"/>
                  </a:cubicBezTo>
                  <a:cubicBezTo>
                    <a:pt x="1184528" y="28702"/>
                    <a:pt x="1186560" y="51816"/>
                    <a:pt x="1202181" y="64897"/>
                  </a:cubicBezTo>
                  <a:lnTo>
                    <a:pt x="2242564" y="937895"/>
                  </a:lnTo>
                  <a:cubicBezTo>
                    <a:pt x="2253232" y="946785"/>
                    <a:pt x="2264789" y="969264"/>
                    <a:pt x="2266059" y="982980"/>
                  </a:cubicBezTo>
                  <a:lnTo>
                    <a:pt x="2303397" y="1409954"/>
                  </a:lnTo>
                  <a:cubicBezTo>
                    <a:pt x="2304540" y="1423669"/>
                    <a:pt x="2296920" y="1447419"/>
                    <a:pt x="2288030" y="1457832"/>
                  </a:cubicBezTo>
                  <a:lnTo>
                    <a:pt x="0" y="4121276"/>
                  </a:lnTo>
                  <a:lnTo>
                    <a:pt x="97028" y="4121276"/>
                  </a:lnTo>
                  <a:lnTo>
                    <a:pt x="2343783" y="1505965"/>
                  </a:lnTo>
                  <a:cubicBezTo>
                    <a:pt x="2365627" y="1480565"/>
                    <a:pt x="2379597" y="1437131"/>
                    <a:pt x="2376676" y="1403730"/>
                  </a:cubicBezTo>
                  <a:lnTo>
                    <a:pt x="2339338" y="976757"/>
                  </a:lnTo>
                  <a:cubicBezTo>
                    <a:pt x="2336417" y="943483"/>
                    <a:pt x="2315462" y="903097"/>
                    <a:pt x="2289808" y="881633"/>
                  </a:cubicBezTo>
                  <a:lnTo>
                    <a:pt x="1249425" y="8636"/>
                  </a:lnTo>
                  <a:cubicBezTo>
                    <a:pt x="1242567" y="2794"/>
                    <a:pt x="1234185" y="0"/>
                    <a:pt x="1225803" y="0"/>
                  </a:cubicBezTo>
                  <a:close/>
                </a:path>
              </a:pathLst>
            </a:custGeom>
            <a:solidFill>
              <a:srgbClr val="FFFFFF"/>
            </a:solidFill>
          </p:spPr>
          <p:txBody>
            <a:bodyPr/>
            <a:lstStyle/>
            <a:p>
              <a:endParaRPr lang="en-GB"/>
            </a:p>
          </p:txBody>
        </p:sp>
        <p:sp>
          <p:nvSpPr>
            <p:cNvPr id="13" name="Freeform 13"/>
            <p:cNvSpPr/>
            <p:nvPr/>
          </p:nvSpPr>
          <p:spPr>
            <a:xfrm>
              <a:off x="3977898" y="4061159"/>
              <a:ext cx="496356" cy="496409"/>
            </a:xfrm>
            <a:custGeom>
              <a:avLst/>
              <a:gdLst/>
              <a:ahLst/>
              <a:cxnLst/>
              <a:rect l="l" t="t" r="r" b="b"/>
              <a:pathLst>
                <a:path w="496356" h="496409">
                  <a:moveTo>
                    <a:pt x="438270" y="407716"/>
                  </a:moveTo>
                  <a:cubicBezTo>
                    <a:pt x="350132" y="512745"/>
                    <a:pt x="193669" y="526461"/>
                    <a:pt x="88640" y="438323"/>
                  </a:cubicBezTo>
                  <a:cubicBezTo>
                    <a:pt x="-16389" y="350185"/>
                    <a:pt x="-29978" y="193721"/>
                    <a:pt x="58033" y="88692"/>
                  </a:cubicBezTo>
                  <a:cubicBezTo>
                    <a:pt x="146171" y="-16337"/>
                    <a:pt x="302635" y="-30053"/>
                    <a:pt x="407663" y="58085"/>
                  </a:cubicBezTo>
                  <a:lnTo>
                    <a:pt x="384042" y="86279"/>
                  </a:lnTo>
                  <a:lnTo>
                    <a:pt x="407663" y="58085"/>
                  </a:lnTo>
                  <a:cubicBezTo>
                    <a:pt x="512693" y="146223"/>
                    <a:pt x="526408" y="302687"/>
                    <a:pt x="438270" y="407716"/>
                  </a:cubicBezTo>
                  <a:lnTo>
                    <a:pt x="410076" y="384094"/>
                  </a:lnTo>
                  <a:lnTo>
                    <a:pt x="438270" y="407716"/>
                  </a:lnTo>
                  <a:moveTo>
                    <a:pt x="381882" y="360472"/>
                  </a:moveTo>
                  <a:cubicBezTo>
                    <a:pt x="443858" y="286558"/>
                    <a:pt x="434206" y="176449"/>
                    <a:pt x="360292" y="114473"/>
                  </a:cubicBezTo>
                  <a:cubicBezTo>
                    <a:pt x="286379" y="52497"/>
                    <a:pt x="176270" y="62149"/>
                    <a:pt x="114294" y="136063"/>
                  </a:cubicBezTo>
                  <a:lnTo>
                    <a:pt x="86100" y="112441"/>
                  </a:lnTo>
                  <a:lnTo>
                    <a:pt x="114294" y="136063"/>
                  </a:lnTo>
                  <a:cubicBezTo>
                    <a:pt x="52318" y="209977"/>
                    <a:pt x="61970" y="320086"/>
                    <a:pt x="135757" y="382062"/>
                  </a:cubicBezTo>
                  <a:lnTo>
                    <a:pt x="112135" y="410256"/>
                  </a:lnTo>
                  <a:lnTo>
                    <a:pt x="135757" y="382062"/>
                  </a:lnTo>
                  <a:cubicBezTo>
                    <a:pt x="209670" y="444038"/>
                    <a:pt x="319780" y="434386"/>
                    <a:pt x="381755" y="360472"/>
                  </a:cubicBezTo>
                  <a:close/>
                </a:path>
              </a:pathLst>
            </a:custGeom>
            <a:solidFill>
              <a:srgbClr val="FFFFFF"/>
            </a:solidFill>
          </p:spPr>
          <p:txBody>
            <a:bodyPr/>
            <a:lstStyle/>
            <a:p>
              <a:endParaRPr lang="en-GB"/>
            </a:p>
          </p:txBody>
        </p:sp>
      </p:grpSp>
      <p:sp>
        <p:nvSpPr>
          <p:cNvPr id="14" name="TextBox 14"/>
          <p:cNvSpPr txBox="1">
            <a:spLocks noGrp="1"/>
          </p:cNvSpPr>
          <p:nvPr>
            <p:ph type="title" idx="4294967295"/>
          </p:nvPr>
        </p:nvSpPr>
        <p:spPr>
          <a:xfrm>
            <a:off x="1028700" y="2173928"/>
            <a:ext cx="6914365" cy="31716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108"/>
              </a:lnSpc>
              <a:spcBef>
                <a:spcPts val="0"/>
              </a:spcBef>
              <a:spcAft>
                <a:spcPts val="0"/>
              </a:spcAft>
              <a:buClrTx/>
              <a:buSzTx/>
              <a:buFontTx/>
              <a:buNone/>
              <a:tabLst/>
              <a:defRPr/>
            </a:pPr>
            <a:r>
              <a:rPr kumimoji="0" lang="en-US" sz="8881" b="0" i="0" u="none" strike="noStrike" kern="1200" cap="none" spc="-417" normalizeH="0" baseline="0" noProof="0" dirty="0">
                <a:ln>
                  <a:noFill/>
                </a:ln>
                <a:solidFill>
                  <a:srgbClr val="FFF329"/>
                </a:solidFill>
                <a:effectLst/>
                <a:uLnTx/>
                <a:uFillTx/>
                <a:latin typeface="Manrope 1"/>
                <a:ea typeface="Manrope 1"/>
                <a:cs typeface="Manrope 1"/>
                <a:sym typeface="Manrope 1"/>
              </a:rPr>
              <a:t>&gt;Listen &gt;Understand &gt;Influence</a:t>
            </a:r>
          </a:p>
        </p:txBody>
      </p:sp>
      <p:sp>
        <p:nvSpPr>
          <p:cNvPr id="15" name="TextBox 15"/>
          <p:cNvSpPr txBox="1"/>
          <p:nvPr/>
        </p:nvSpPr>
        <p:spPr>
          <a:xfrm>
            <a:off x="2588502" y="9732331"/>
            <a:ext cx="597410" cy="302554"/>
          </a:xfrm>
          <a:prstGeom prst="rect">
            <a:avLst/>
          </a:prstGeom>
        </p:spPr>
        <p:txBody>
          <a:bodyPr lIns="0" tIns="0" rIns="0" bIns="0" rtlCol="0" anchor="t">
            <a:spAutoFit/>
          </a:bodyPr>
          <a:lstStyle/>
          <a:p>
            <a:pPr algn="l">
              <a:lnSpc>
                <a:spcPts val="2432"/>
              </a:lnSpc>
            </a:pPr>
            <a:r>
              <a:rPr lang="en-US" sz="1737">
                <a:solidFill>
                  <a:srgbClr val="8AAEA2"/>
                </a:solidFill>
                <a:latin typeface="Manrope 2 Extra-Light"/>
                <a:ea typeface="Manrope 2 Extra-Light"/>
                <a:cs typeface="Manrope 2 Extra-Light"/>
                <a:sym typeface="Manrope 2 Extra-Light"/>
              </a:rPr>
              <a:t>GCRP</a:t>
            </a:r>
          </a:p>
        </p:txBody>
      </p:sp>
      <p:sp>
        <p:nvSpPr>
          <p:cNvPr id="16" name="TextBox 16"/>
          <p:cNvSpPr txBox="1"/>
          <p:nvPr/>
        </p:nvSpPr>
        <p:spPr>
          <a:xfrm>
            <a:off x="1028700" y="5477446"/>
            <a:ext cx="9098170" cy="3306464"/>
          </a:xfrm>
          <a:prstGeom prst="rect">
            <a:avLst/>
          </a:prstGeom>
        </p:spPr>
        <p:txBody>
          <a:bodyPr lIns="0" tIns="0" rIns="0" bIns="0" rtlCol="0" anchor="t">
            <a:spAutoFit/>
          </a:bodyPr>
          <a:lstStyle/>
          <a:p>
            <a:pPr marL="808501" lvl="1" indent="-404250" algn="l">
              <a:lnSpc>
                <a:spcPts val="5242"/>
              </a:lnSpc>
              <a:spcBef>
                <a:spcPct val="0"/>
              </a:spcBef>
              <a:buFont typeface="Arial"/>
              <a:buChar char="•"/>
            </a:pPr>
            <a:r>
              <a:rPr lang="en-US" sz="3744" dirty="0">
                <a:solidFill>
                  <a:srgbClr val="4D5452"/>
                </a:solidFill>
                <a:latin typeface="Manrope 2 Extra-Light"/>
                <a:ea typeface="Manrope 2 Extra-Light"/>
                <a:cs typeface="Manrope 2 Extra-Light"/>
                <a:sym typeface="Manrope 2 Extra-Light"/>
              </a:rPr>
              <a:t>Trusted, inclusive community engagement </a:t>
            </a:r>
          </a:p>
          <a:p>
            <a:pPr marL="808501" lvl="1" indent="-404250" algn="l">
              <a:lnSpc>
                <a:spcPts val="5242"/>
              </a:lnSpc>
              <a:spcBef>
                <a:spcPct val="0"/>
              </a:spcBef>
              <a:buFont typeface="Arial"/>
              <a:buChar char="•"/>
            </a:pPr>
            <a:r>
              <a:rPr lang="en-US" sz="3744" dirty="0">
                <a:solidFill>
                  <a:srgbClr val="4D5452"/>
                </a:solidFill>
                <a:latin typeface="Manrope 2 Extra-Light"/>
                <a:ea typeface="Manrope 2 Extra-Light"/>
                <a:cs typeface="Manrope 2 Extra-Light"/>
                <a:sym typeface="Manrope 2 Extra-Light"/>
              </a:rPr>
              <a:t>Research shaped by lived experience </a:t>
            </a:r>
          </a:p>
          <a:p>
            <a:pPr marL="808501" lvl="1" indent="-404250" algn="l">
              <a:lnSpc>
                <a:spcPts val="5242"/>
              </a:lnSpc>
              <a:spcBef>
                <a:spcPct val="0"/>
              </a:spcBef>
              <a:buFont typeface="Arial"/>
              <a:buChar char="•"/>
            </a:pPr>
            <a:r>
              <a:rPr lang="en-US" sz="3744" dirty="0">
                <a:solidFill>
                  <a:srgbClr val="4D5452"/>
                </a:solidFill>
                <a:latin typeface="Manrope 2 Extra-Light"/>
                <a:ea typeface="Manrope 2 Extra-Light"/>
                <a:cs typeface="Manrope 2 Extra-Light"/>
                <a:sym typeface="Manrope 2 Extra-Light"/>
              </a:rPr>
              <a:t>Evidence turned into practical recommendations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6C28C"/>
        </a:solidFill>
        <a:effectLst/>
      </p:bgPr>
    </p:bg>
    <p:spTree>
      <p:nvGrpSpPr>
        <p:cNvPr id="1" name=""/>
        <p:cNvGrpSpPr/>
        <p:nvPr/>
      </p:nvGrpSpPr>
      <p:grpSpPr>
        <a:xfrm>
          <a:off x="0" y="0"/>
          <a:ext cx="0" cy="0"/>
          <a:chOff x="0" y="0"/>
          <a:chExt cx="0" cy="0"/>
        </a:xfrm>
      </p:grpSpPr>
      <p:sp>
        <p:nvSpPr>
          <p:cNvPr id="2" name="Freeform 2" descr="Graphic at the bottom shows six different women, including one in a wheelchair, one wearing hijab, and one with luggage. The text reads: &quot;Women and girls in Gloucestershire. We're listening. Whether you've had a great experience travelling by public transport, or something that made you feel uncomfortable, we want to hear from you. Help us make Gloucestershire's transport work for everyone. Anonymous. 10 minutes. Take the survey.&quot;"/>
          <p:cNvSpPr/>
          <p:nvPr/>
        </p:nvSpPr>
        <p:spPr>
          <a:xfrm>
            <a:off x="548685" y="1292199"/>
            <a:ext cx="7411411" cy="7411411"/>
          </a:xfrm>
          <a:custGeom>
            <a:avLst/>
            <a:gdLst/>
            <a:ahLst/>
            <a:cxnLst/>
            <a:rect l="l" t="t" r="r" b="b"/>
            <a:pathLst>
              <a:path w="7411411" h="7411411">
                <a:moveTo>
                  <a:pt x="0" y="0"/>
                </a:moveTo>
                <a:lnTo>
                  <a:pt x="7411411" y="0"/>
                </a:lnTo>
                <a:lnTo>
                  <a:pt x="7411411" y="7411411"/>
                </a:lnTo>
                <a:lnTo>
                  <a:pt x="0" y="7411411"/>
                </a:lnTo>
                <a:lnTo>
                  <a:pt x="0" y="0"/>
                </a:lnTo>
                <a:close/>
              </a:path>
            </a:pathLst>
          </a:custGeom>
          <a:blipFill>
            <a:blip r:embed="rId2"/>
            <a:stretch>
              <a:fillRect/>
            </a:stretch>
          </a:blipFill>
          <a:ln w="38100" cap="sq">
            <a:solidFill>
              <a:srgbClr val="4D5452"/>
            </a:solidFill>
            <a:prstDash val="solid"/>
            <a:miter/>
          </a:ln>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15415402" y="6492010"/>
            <a:ext cx="2107124" cy="210712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329"/>
            </a:solidFill>
          </p:spPr>
          <p:txBody>
            <a:bodyPr/>
            <a:lstStyle/>
            <a:p>
              <a:endParaRPr lang="en-GB"/>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955"/>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8376150" y="6362835"/>
            <a:ext cx="7039253" cy="2439720"/>
            <a:chOff x="0" y="0"/>
            <a:chExt cx="3334385" cy="1155662"/>
          </a:xfrm>
        </p:grpSpPr>
        <p:sp>
          <p:nvSpPr>
            <p:cNvPr id="7" name="Freeform 7"/>
            <p:cNvSpPr/>
            <p:nvPr/>
          </p:nvSpPr>
          <p:spPr>
            <a:xfrm>
              <a:off x="1152779" y="63500"/>
              <a:ext cx="1028700" cy="1028700"/>
            </a:xfrm>
            <a:custGeom>
              <a:avLst/>
              <a:gdLst/>
              <a:ahLst/>
              <a:cxnLst/>
              <a:rect l="l" t="t" r="r" b="b"/>
              <a:pathLst>
                <a:path w="1028700" h="1028700">
                  <a:moveTo>
                    <a:pt x="514350" y="1028700"/>
                  </a:moveTo>
                  <a:cubicBezTo>
                    <a:pt x="798449" y="1028700"/>
                    <a:pt x="1028700" y="798449"/>
                    <a:pt x="1028700" y="514350"/>
                  </a:cubicBezTo>
                  <a:cubicBezTo>
                    <a:pt x="1028700" y="230251"/>
                    <a:pt x="798449" y="0"/>
                    <a:pt x="514350" y="0"/>
                  </a:cubicBezTo>
                  <a:cubicBezTo>
                    <a:pt x="230251" y="0"/>
                    <a:pt x="0" y="230251"/>
                    <a:pt x="0" y="514350"/>
                  </a:cubicBezTo>
                  <a:cubicBezTo>
                    <a:pt x="0" y="798449"/>
                    <a:pt x="230378" y="1028700"/>
                    <a:pt x="514350" y="1028700"/>
                  </a:cubicBezTo>
                </a:path>
              </a:pathLst>
            </a:custGeom>
            <a:solidFill>
              <a:srgbClr val="FFF329"/>
            </a:solidFill>
          </p:spPr>
          <p:txBody>
            <a:bodyPr/>
            <a:lstStyle/>
            <a:p>
              <a:endParaRPr lang="en-GB"/>
            </a:p>
          </p:txBody>
        </p:sp>
        <p:sp>
          <p:nvSpPr>
            <p:cNvPr id="8" name="Freeform 8"/>
            <p:cNvSpPr/>
            <p:nvPr/>
          </p:nvSpPr>
          <p:spPr>
            <a:xfrm>
              <a:off x="2242185" y="63500"/>
              <a:ext cx="1028700" cy="1028700"/>
            </a:xfrm>
            <a:custGeom>
              <a:avLst/>
              <a:gdLst/>
              <a:ahLst/>
              <a:cxnLst/>
              <a:rect l="l" t="t" r="r" b="b"/>
              <a:pathLst>
                <a:path w="1028700" h="1028700">
                  <a:moveTo>
                    <a:pt x="514349" y="1028700"/>
                  </a:moveTo>
                  <a:cubicBezTo>
                    <a:pt x="798448" y="1028700"/>
                    <a:pt x="1028699" y="798449"/>
                    <a:pt x="1028699" y="514350"/>
                  </a:cubicBezTo>
                  <a:cubicBezTo>
                    <a:pt x="1028699" y="230251"/>
                    <a:pt x="798448" y="0"/>
                    <a:pt x="514349" y="0"/>
                  </a:cubicBezTo>
                  <a:cubicBezTo>
                    <a:pt x="230251" y="0"/>
                    <a:pt x="0" y="230251"/>
                    <a:pt x="0" y="514350"/>
                  </a:cubicBezTo>
                  <a:cubicBezTo>
                    <a:pt x="0" y="798449"/>
                    <a:pt x="230251" y="1028700"/>
                    <a:pt x="514349" y="1028700"/>
                  </a:cubicBezTo>
                </a:path>
              </a:pathLst>
            </a:custGeom>
            <a:solidFill>
              <a:srgbClr val="FFF329"/>
            </a:solidFill>
          </p:spPr>
          <p:txBody>
            <a:bodyPr/>
            <a:lstStyle/>
            <a:p>
              <a:endParaRPr lang="en-GB"/>
            </a:p>
          </p:txBody>
        </p:sp>
        <p:sp>
          <p:nvSpPr>
            <p:cNvPr id="9" name="Freeform 9"/>
            <p:cNvSpPr/>
            <p:nvPr/>
          </p:nvSpPr>
          <p:spPr>
            <a:xfrm>
              <a:off x="63500" y="63500"/>
              <a:ext cx="1028700" cy="1028700"/>
            </a:xfrm>
            <a:custGeom>
              <a:avLst/>
              <a:gdLst/>
              <a:ahLst/>
              <a:cxnLst/>
              <a:rect l="l" t="t" r="r" b="b"/>
              <a:pathLst>
                <a:path w="1028700" h="1028700">
                  <a:moveTo>
                    <a:pt x="514350" y="1028700"/>
                  </a:moveTo>
                  <a:cubicBezTo>
                    <a:pt x="798449" y="1028700"/>
                    <a:pt x="1028700" y="798449"/>
                    <a:pt x="1028700" y="514350"/>
                  </a:cubicBezTo>
                  <a:cubicBezTo>
                    <a:pt x="1028700" y="230251"/>
                    <a:pt x="798449" y="0"/>
                    <a:pt x="514350" y="0"/>
                  </a:cubicBezTo>
                  <a:cubicBezTo>
                    <a:pt x="230251" y="0"/>
                    <a:pt x="0" y="230251"/>
                    <a:pt x="0" y="514350"/>
                  </a:cubicBezTo>
                  <a:cubicBezTo>
                    <a:pt x="0" y="798449"/>
                    <a:pt x="230251" y="1028700"/>
                    <a:pt x="514350" y="1028700"/>
                  </a:cubicBezTo>
                </a:path>
              </a:pathLst>
            </a:custGeom>
            <a:solidFill>
              <a:srgbClr val="FFF329"/>
            </a:solidFill>
          </p:spPr>
          <p:txBody>
            <a:bodyPr/>
            <a:lstStyle/>
            <a:p>
              <a:endParaRPr lang="en-GB"/>
            </a:p>
          </p:txBody>
        </p:sp>
      </p:grpSp>
      <p:sp>
        <p:nvSpPr>
          <p:cNvPr id="10" name="Freeform 10" descr="Image showing a QR code which, when scanned, will take users through to the Gloucestershire CRP 2025-26 Impact Report."/>
          <p:cNvSpPr/>
          <p:nvPr/>
        </p:nvSpPr>
        <p:spPr>
          <a:xfrm>
            <a:off x="15640121" y="6680346"/>
            <a:ext cx="1657686" cy="1657686"/>
          </a:xfrm>
          <a:custGeom>
            <a:avLst/>
            <a:gdLst/>
            <a:ahLst/>
            <a:cxnLst/>
            <a:rect l="l" t="t" r="r" b="b"/>
            <a:pathLst>
              <a:path w="1657686" h="1657686">
                <a:moveTo>
                  <a:pt x="0" y="0"/>
                </a:moveTo>
                <a:lnTo>
                  <a:pt x="1657687" y="0"/>
                </a:lnTo>
                <a:lnTo>
                  <a:pt x="1657687" y="1657686"/>
                </a:lnTo>
                <a:lnTo>
                  <a:pt x="0" y="1657686"/>
                </a:lnTo>
                <a:lnTo>
                  <a:pt x="0" y="0"/>
                </a:lnTo>
                <a:close/>
              </a:path>
            </a:pathLst>
          </a:custGeom>
          <a:blipFill>
            <a:blip r:embed="rId3"/>
            <a:stretch>
              <a:fillRect l="-20" t="-20"/>
            </a:stretch>
          </a:blipFill>
        </p:spPr>
        <p:txBody>
          <a:bodyPr/>
          <a:lstStyle/>
          <a:p>
            <a:endParaRPr lang="en-GB"/>
          </a:p>
        </p:txBody>
      </p:sp>
      <p:sp>
        <p:nvSpPr>
          <p:cNvPr id="11" name="TextBox 11"/>
          <p:cNvSpPr txBox="1">
            <a:spLocks noGrp="1"/>
          </p:cNvSpPr>
          <p:nvPr>
            <p:ph type="title" idx="4294967295"/>
          </p:nvPr>
        </p:nvSpPr>
        <p:spPr>
          <a:xfrm>
            <a:off x="8731621" y="761201"/>
            <a:ext cx="8284633" cy="24479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6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4D5452"/>
                </a:solidFill>
                <a:effectLst/>
                <a:uLnTx/>
                <a:uFillTx/>
                <a:latin typeface="Manrope 1 Medium"/>
                <a:ea typeface="Manrope 1 Medium"/>
                <a:cs typeface="Manrope 1 Medium"/>
                <a:sym typeface="Manrope 1 Medium"/>
              </a:rPr>
              <a:t>Gloucestershire VIAWG Survey </a:t>
            </a:r>
          </a:p>
        </p:txBody>
      </p:sp>
      <p:sp>
        <p:nvSpPr>
          <p:cNvPr id="13" name="TextBox 13"/>
          <p:cNvSpPr txBox="1"/>
          <p:nvPr/>
        </p:nvSpPr>
        <p:spPr>
          <a:xfrm>
            <a:off x="8872825" y="7499664"/>
            <a:ext cx="1408446" cy="604027"/>
          </a:xfrm>
          <a:prstGeom prst="rect">
            <a:avLst/>
          </a:prstGeom>
        </p:spPr>
        <p:txBody>
          <a:bodyPr lIns="0" tIns="0" rIns="0" bIns="0" rtlCol="0" anchor="t">
            <a:spAutoFit/>
          </a:bodyPr>
          <a:lstStyle/>
          <a:p>
            <a:pPr algn="ctr">
              <a:lnSpc>
                <a:spcPts val="2321"/>
              </a:lnSpc>
            </a:pPr>
            <a:r>
              <a:rPr lang="en-US" sz="1899" dirty="0">
                <a:solidFill>
                  <a:srgbClr val="231F20"/>
                </a:solidFill>
                <a:latin typeface="Manrope 2 Extra-Light"/>
                <a:ea typeface="Manrope 2 Extra-Light"/>
                <a:cs typeface="Manrope 2 Extra-Light"/>
                <a:sym typeface="Manrope 2 Extra-Light"/>
              </a:rPr>
              <a:t>campaign impressions</a:t>
            </a:r>
          </a:p>
        </p:txBody>
      </p:sp>
      <p:sp>
        <p:nvSpPr>
          <p:cNvPr id="15" name="TextBox 15"/>
          <p:cNvSpPr txBox="1"/>
          <p:nvPr/>
        </p:nvSpPr>
        <p:spPr>
          <a:xfrm>
            <a:off x="10930498" y="7550820"/>
            <a:ext cx="1849239" cy="567249"/>
          </a:xfrm>
          <a:prstGeom prst="rect">
            <a:avLst/>
          </a:prstGeom>
        </p:spPr>
        <p:txBody>
          <a:bodyPr lIns="0" tIns="0" rIns="0" bIns="0" rtlCol="0" anchor="t">
            <a:spAutoFit/>
          </a:bodyPr>
          <a:lstStyle/>
          <a:p>
            <a:pPr algn="ctr">
              <a:lnSpc>
                <a:spcPts val="2321"/>
              </a:lnSpc>
            </a:pPr>
            <a:r>
              <a:rPr lang="en-US" sz="1899">
                <a:solidFill>
                  <a:srgbClr val="231F20"/>
                </a:solidFill>
                <a:latin typeface="Manrope 2 Extra-Light"/>
                <a:ea typeface="Manrope 2 Extra-Light"/>
                <a:cs typeface="Manrope 2 Extra-Light"/>
                <a:sym typeface="Manrope 2 Extra-Light"/>
              </a:rPr>
              <a:t>organisations</a:t>
            </a:r>
          </a:p>
          <a:p>
            <a:pPr algn="ctr">
              <a:lnSpc>
                <a:spcPts val="2321"/>
              </a:lnSpc>
            </a:pPr>
            <a:r>
              <a:rPr lang="en-US" sz="1899">
                <a:solidFill>
                  <a:srgbClr val="231F20"/>
                </a:solidFill>
                <a:latin typeface="Manrope 2 Extra-Light"/>
                <a:ea typeface="Manrope 2 Extra-Light"/>
                <a:cs typeface="Manrope 2 Extra-Light"/>
                <a:sym typeface="Manrope 2 Extra-Light"/>
              </a:rPr>
              <a:t> engaged</a:t>
            </a:r>
          </a:p>
        </p:txBody>
      </p:sp>
      <p:sp>
        <p:nvSpPr>
          <p:cNvPr id="17" name="TextBox 17"/>
          <p:cNvSpPr txBox="1"/>
          <p:nvPr/>
        </p:nvSpPr>
        <p:spPr>
          <a:xfrm>
            <a:off x="13318891" y="7491890"/>
            <a:ext cx="1753886" cy="534766"/>
          </a:xfrm>
          <a:prstGeom prst="rect">
            <a:avLst/>
          </a:prstGeom>
        </p:spPr>
        <p:txBody>
          <a:bodyPr lIns="0" tIns="0" rIns="0" bIns="0" rtlCol="0" anchor="t">
            <a:spAutoFit/>
          </a:bodyPr>
          <a:lstStyle/>
          <a:p>
            <a:pPr algn="ctr">
              <a:lnSpc>
                <a:spcPts val="2110"/>
              </a:lnSpc>
            </a:pPr>
            <a:r>
              <a:rPr lang="en-US" sz="1899" dirty="0">
                <a:solidFill>
                  <a:srgbClr val="231F20"/>
                </a:solidFill>
                <a:latin typeface="Manrope 2 Extra-Light"/>
                <a:ea typeface="Manrope 2 Extra-Light"/>
                <a:cs typeface="Manrope 2 Extra-Light"/>
                <a:sym typeface="Manrope 2 Extra-Light"/>
              </a:rPr>
              <a:t>new to community rail</a:t>
            </a:r>
          </a:p>
        </p:txBody>
      </p:sp>
      <p:sp>
        <p:nvSpPr>
          <p:cNvPr id="18" name="TextBox 18"/>
          <p:cNvSpPr txBox="1"/>
          <p:nvPr/>
        </p:nvSpPr>
        <p:spPr>
          <a:xfrm>
            <a:off x="8719781" y="6884998"/>
            <a:ext cx="1720426" cy="675347"/>
          </a:xfrm>
          <a:prstGeom prst="rect">
            <a:avLst/>
          </a:prstGeom>
        </p:spPr>
        <p:txBody>
          <a:bodyPr lIns="0" tIns="0" rIns="0" bIns="0" rtlCol="0" anchor="t">
            <a:spAutoFit/>
          </a:bodyPr>
          <a:lstStyle/>
          <a:p>
            <a:pPr algn="l">
              <a:lnSpc>
                <a:spcPts val="5319"/>
              </a:lnSpc>
            </a:pPr>
            <a:r>
              <a:rPr lang="en-US" sz="3799" dirty="0">
                <a:solidFill>
                  <a:srgbClr val="231F20"/>
                </a:solidFill>
                <a:latin typeface="Manrope 2 Extra-Light"/>
                <a:ea typeface="Manrope 2 Extra-Light"/>
                <a:cs typeface="Manrope 2 Extra-Light"/>
                <a:sym typeface="Manrope 2 Extra-Light"/>
              </a:rPr>
              <a:t>197,455</a:t>
            </a:r>
          </a:p>
        </p:txBody>
      </p:sp>
      <p:sp>
        <p:nvSpPr>
          <p:cNvPr id="19" name="TextBox 19"/>
          <p:cNvSpPr txBox="1"/>
          <p:nvPr/>
        </p:nvSpPr>
        <p:spPr>
          <a:xfrm>
            <a:off x="11223883" y="6824936"/>
            <a:ext cx="1454856" cy="646227"/>
          </a:xfrm>
          <a:prstGeom prst="rect">
            <a:avLst/>
          </a:prstGeom>
        </p:spPr>
        <p:txBody>
          <a:bodyPr lIns="0" tIns="0" rIns="0" bIns="0" rtlCol="0" anchor="t">
            <a:spAutoFit/>
          </a:bodyPr>
          <a:lstStyle/>
          <a:p>
            <a:pPr algn="ctr">
              <a:lnSpc>
                <a:spcPts val="5319"/>
              </a:lnSpc>
            </a:pPr>
            <a:r>
              <a:rPr lang="en-US" sz="3799">
                <a:solidFill>
                  <a:srgbClr val="231F20"/>
                </a:solidFill>
                <a:latin typeface="Manrope 2 Extra-Light"/>
                <a:ea typeface="Manrope 2 Extra-Light"/>
                <a:cs typeface="Manrope 2 Extra-Light"/>
                <a:sym typeface="Manrope 2 Extra-Light"/>
              </a:rPr>
              <a:t>54 </a:t>
            </a:r>
          </a:p>
        </p:txBody>
      </p:sp>
      <p:sp>
        <p:nvSpPr>
          <p:cNvPr id="20" name="TextBox 20"/>
          <p:cNvSpPr txBox="1"/>
          <p:nvPr/>
        </p:nvSpPr>
        <p:spPr>
          <a:xfrm>
            <a:off x="13555827" y="6839110"/>
            <a:ext cx="1175491" cy="646430"/>
          </a:xfrm>
          <a:prstGeom prst="rect">
            <a:avLst/>
          </a:prstGeom>
        </p:spPr>
        <p:txBody>
          <a:bodyPr lIns="0" tIns="0" rIns="0" bIns="0" rtlCol="0" anchor="t">
            <a:spAutoFit/>
          </a:bodyPr>
          <a:lstStyle/>
          <a:p>
            <a:pPr algn="ctr">
              <a:lnSpc>
                <a:spcPts val="5319"/>
              </a:lnSpc>
            </a:pPr>
            <a:r>
              <a:rPr lang="en-US" sz="3799">
                <a:solidFill>
                  <a:srgbClr val="231F20"/>
                </a:solidFill>
                <a:latin typeface="Manrope 2 Extra-Light"/>
                <a:ea typeface="Manrope 2 Extra-Light"/>
                <a:cs typeface="Manrope 2 Extra-Light"/>
                <a:sym typeface="Manrope 2 Extra-Light"/>
              </a:rPr>
              <a:t>73%</a:t>
            </a:r>
          </a:p>
        </p:txBody>
      </p:sp>
      <p:sp>
        <p:nvSpPr>
          <p:cNvPr id="21" name="TextBox 21"/>
          <p:cNvSpPr txBox="1"/>
          <p:nvPr/>
        </p:nvSpPr>
        <p:spPr>
          <a:xfrm>
            <a:off x="8731621" y="3567236"/>
            <a:ext cx="6731475" cy="2386024"/>
          </a:xfrm>
          <a:prstGeom prst="rect">
            <a:avLst/>
          </a:prstGeom>
        </p:spPr>
        <p:txBody>
          <a:bodyPr lIns="0" tIns="0" rIns="0" bIns="0" rtlCol="0" anchor="t">
            <a:spAutoFit/>
          </a:bodyPr>
          <a:lstStyle/>
          <a:p>
            <a:pPr marL="585276" lvl="1" indent="-292638" algn="l">
              <a:lnSpc>
                <a:spcPts val="3795"/>
              </a:lnSpc>
              <a:spcBef>
                <a:spcPct val="0"/>
              </a:spcBef>
              <a:buFont typeface="Arial"/>
              <a:buChar char="•"/>
            </a:pPr>
            <a:r>
              <a:rPr lang="en-US" sz="2710">
                <a:solidFill>
                  <a:srgbClr val="FFFFFF"/>
                </a:solidFill>
                <a:latin typeface="Manrope 2 Extra-Light"/>
                <a:ea typeface="Manrope 2 Extra-Light"/>
                <a:cs typeface="Manrope 2 Extra-Light"/>
                <a:sym typeface="Manrope 2 Extra-Light"/>
              </a:rPr>
              <a:t>235 women surveyed </a:t>
            </a:r>
          </a:p>
          <a:p>
            <a:pPr marL="585276" lvl="1" indent="-292638" algn="l">
              <a:lnSpc>
                <a:spcPts val="3795"/>
              </a:lnSpc>
              <a:spcBef>
                <a:spcPct val="0"/>
              </a:spcBef>
              <a:buFont typeface="Arial"/>
              <a:buChar char="•"/>
            </a:pPr>
            <a:r>
              <a:rPr lang="en-US" sz="2710">
                <a:solidFill>
                  <a:srgbClr val="FFFFFF"/>
                </a:solidFill>
                <a:latin typeface="Manrope 2 Extra-Light"/>
                <a:ea typeface="Manrope 2 Extra-Light"/>
                <a:cs typeface="Manrope 2 Extra-Light"/>
                <a:sym typeface="Manrope 2 Extra-Light"/>
              </a:rPr>
              <a:t>79% changed their travel behaviour because of perceived risk </a:t>
            </a:r>
          </a:p>
          <a:p>
            <a:pPr marL="585276" lvl="1" indent="-292638" algn="l">
              <a:lnSpc>
                <a:spcPts val="3795"/>
              </a:lnSpc>
              <a:spcBef>
                <a:spcPct val="0"/>
              </a:spcBef>
              <a:buFont typeface="Arial"/>
              <a:buChar char="•"/>
            </a:pPr>
            <a:r>
              <a:rPr lang="en-US" sz="2710">
                <a:solidFill>
                  <a:srgbClr val="FFFFFF"/>
                </a:solidFill>
                <a:latin typeface="Manrope 2 Extra-Light"/>
                <a:ea typeface="Manrope 2 Extra-Light"/>
                <a:cs typeface="Manrope 2 Extra-Light"/>
                <a:sym typeface="Manrope 2 Extra-Light"/>
              </a:rPr>
              <a:t>Under-35s experienced higher rates across every category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Photo showing a woman wearing a virtual reality headset as part of an immersive training experience."/>
          <p:cNvSpPr/>
          <p:nvPr/>
        </p:nvSpPr>
        <p:spPr>
          <a:xfrm>
            <a:off x="0" y="0"/>
            <a:ext cx="18288000" cy="11189623"/>
          </a:xfrm>
          <a:custGeom>
            <a:avLst/>
            <a:gdLst/>
            <a:ahLst/>
            <a:cxnLst/>
            <a:rect l="l" t="t" r="r" b="b"/>
            <a:pathLst>
              <a:path w="18288000" h="11189623">
                <a:moveTo>
                  <a:pt x="0" y="0"/>
                </a:moveTo>
                <a:lnTo>
                  <a:pt x="18288000" y="0"/>
                </a:lnTo>
                <a:lnTo>
                  <a:pt x="18288000" y="11189623"/>
                </a:lnTo>
                <a:lnTo>
                  <a:pt x="0" y="11189623"/>
                </a:lnTo>
                <a:lnTo>
                  <a:pt x="0" y="0"/>
                </a:lnTo>
                <a:close/>
              </a:path>
            </a:pathLst>
          </a:custGeom>
          <a:blipFill>
            <a:blip r:embed="rId2"/>
            <a:stretch>
              <a:fillRect/>
            </a:stretch>
          </a:blipFill>
        </p:spPr>
        <p:txBody>
          <a:bodyPr/>
          <a:lstStyle/>
          <a:p>
            <a:endParaRPr lang="en-GB"/>
          </a:p>
        </p:txBody>
      </p:sp>
      <p:sp>
        <p:nvSpPr>
          <p:cNvPr id="3" name="AutoShape 3">
            <a:extLst>
              <a:ext uri="{C183D7F6-B498-43B3-948B-1728B52AA6E4}">
                <adec:decorative xmlns:adec="http://schemas.microsoft.com/office/drawing/2017/decorative" val="1"/>
              </a:ext>
            </a:extLst>
          </p:cNvPr>
          <p:cNvSpPr/>
          <p:nvPr/>
        </p:nvSpPr>
        <p:spPr>
          <a:xfrm>
            <a:off x="462723" y="1317414"/>
            <a:ext cx="10040381" cy="6172200"/>
          </a:xfrm>
          <a:prstGeom prst="rect">
            <a:avLst/>
          </a:prstGeom>
          <a:solidFill>
            <a:srgbClr val="67C18C"/>
          </a:solidFill>
        </p:spPr>
        <p:txBody>
          <a:bodyPr/>
          <a:lstStyle/>
          <a:p>
            <a:endParaRPr lang="en-GB"/>
          </a:p>
        </p:txBody>
      </p:sp>
      <p:sp>
        <p:nvSpPr>
          <p:cNvPr id="4" name="Freeform 4" descr="Three bright yellow circles containing black text. The first circle reads &quot;62 women with lived experience&quot;; the second circle reads &quot;1 community survey&quot;; and the third circle reads &quot;4 virtual reality scenario development workshops.&quot;"/>
          <p:cNvSpPr/>
          <p:nvPr/>
        </p:nvSpPr>
        <p:spPr>
          <a:xfrm>
            <a:off x="10503103" y="7489614"/>
            <a:ext cx="7784897" cy="2797386"/>
          </a:xfrm>
          <a:custGeom>
            <a:avLst/>
            <a:gdLst/>
            <a:ahLst/>
            <a:cxnLst/>
            <a:rect l="l" t="t" r="r" b="b"/>
            <a:pathLst>
              <a:path w="7784897" h="2797386">
                <a:moveTo>
                  <a:pt x="0" y="0"/>
                </a:moveTo>
                <a:lnTo>
                  <a:pt x="7784897" y="0"/>
                </a:lnTo>
                <a:lnTo>
                  <a:pt x="7784897" y="2797386"/>
                </a:lnTo>
                <a:lnTo>
                  <a:pt x="0" y="2797386"/>
                </a:lnTo>
                <a:lnTo>
                  <a:pt x="0" y="0"/>
                </a:lnTo>
                <a:close/>
              </a:path>
            </a:pathLst>
          </a:custGeom>
          <a:blipFill>
            <a:blip r:embed="rId3"/>
            <a:stretch>
              <a:fillRect/>
            </a:stretch>
          </a:blipFill>
        </p:spPr>
        <p:txBody>
          <a:bodyPr/>
          <a:lstStyle/>
          <a:p>
            <a:endParaRPr lang="en-GB"/>
          </a:p>
        </p:txBody>
      </p:sp>
      <p:grpSp>
        <p:nvGrpSpPr>
          <p:cNvPr id="5" name="Group 5">
            <a:extLst>
              <a:ext uri="{C183D7F6-B498-43B3-948B-1728B52AA6E4}">
                <adec:decorative xmlns:adec="http://schemas.microsoft.com/office/drawing/2017/decorative" val="1"/>
              </a:ext>
            </a:extLst>
          </p:cNvPr>
          <p:cNvGrpSpPr/>
          <p:nvPr/>
        </p:nvGrpSpPr>
        <p:grpSpPr>
          <a:xfrm>
            <a:off x="614534" y="7964227"/>
            <a:ext cx="1824392" cy="1848159"/>
            <a:chOff x="0" y="0"/>
            <a:chExt cx="480498" cy="486758"/>
          </a:xfrm>
        </p:grpSpPr>
        <p:sp>
          <p:nvSpPr>
            <p:cNvPr id="6" name="Freeform 6"/>
            <p:cNvSpPr/>
            <p:nvPr/>
          </p:nvSpPr>
          <p:spPr>
            <a:xfrm>
              <a:off x="0" y="0"/>
              <a:ext cx="480498" cy="486758"/>
            </a:xfrm>
            <a:custGeom>
              <a:avLst/>
              <a:gdLst/>
              <a:ahLst/>
              <a:cxnLst/>
              <a:rect l="l" t="t" r="r" b="b"/>
              <a:pathLst>
                <a:path w="480498" h="486758">
                  <a:moveTo>
                    <a:pt x="0" y="0"/>
                  </a:moveTo>
                  <a:lnTo>
                    <a:pt x="480498" y="0"/>
                  </a:lnTo>
                  <a:lnTo>
                    <a:pt x="480498" y="486758"/>
                  </a:lnTo>
                  <a:lnTo>
                    <a:pt x="0" y="486758"/>
                  </a:lnTo>
                  <a:close/>
                </a:path>
              </a:pathLst>
            </a:custGeom>
            <a:solidFill>
              <a:srgbClr val="FFF329"/>
            </a:solidFill>
          </p:spPr>
          <p:txBody>
            <a:bodyPr/>
            <a:lstStyle/>
            <a:p>
              <a:endParaRPr lang="en-GB"/>
            </a:p>
          </p:txBody>
        </p:sp>
        <p:sp>
          <p:nvSpPr>
            <p:cNvPr id="7" name="TextBox 7"/>
            <p:cNvSpPr txBox="1"/>
            <p:nvPr/>
          </p:nvSpPr>
          <p:spPr>
            <a:xfrm>
              <a:off x="0" y="-38100"/>
              <a:ext cx="480498" cy="524858"/>
            </a:xfrm>
            <a:prstGeom prst="rect">
              <a:avLst/>
            </a:prstGeom>
          </p:spPr>
          <p:txBody>
            <a:bodyPr lIns="50800" tIns="50800" rIns="50800" bIns="50800" rtlCol="0" anchor="ctr"/>
            <a:lstStyle/>
            <a:p>
              <a:pPr algn="ctr">
                <a:lnSpc>
                  <a:spcPts val="2955"/>
                </a:lnSpc>
              </a:pPr>
              <a:endParaRPr/>
            </a:p>
          </p:txBody>
        </p:sp>
      </p:grpSp>
      <p:sp>
        <p:nvSpPr>
          <p:cNvPr id="8" name="Freeform 8" descr="Image showing a QR code which, when scanned, will take users through to Oxfordshire CRP's report, Safer Journeys: Tackling Violence and Intimidation Against Women and Girls on the UK Rail Network."/>
          <p:cNvSpPr/>
          <p:nvPr/>
        </p:nvSpPr>
        <p:spPr>
          <a:xfrm>
            <a:off x="654411" y="8038845"/>
            <a:ext cx="1744638" cy="1698924"/>
          </a:xfrm>
          <a:custGeom>
            <a:avLst/>
            <a:gdLst/>
            <a:ahLst/>
            <a:cxnLst/>
            <a:rect l="l" t="t" r="r" b="b"/>
            <a:pathLst>
              <a:path w="1744638" h="1698924">
                <a:moveTo>
                  <a:pt x="0" y="0"/>
                </a:moveTo>
                <a:lnTo>
                  <a:pt x="1744638" y="0"/>
                </a:lnTo>
                <a:lnTo>
                  <a:pt x="1744638" y="1698924"/>
                </a:lnTo>
                <a:lnTo>
                  <a:pt x="0" y="1698924"/>
                </a:lnTo>
                <a:lnTo>
                  <a:pt x="0" y="0"/>
                </a:lnTo>
                <a:close/>
              </a:path>
            </a:pathLst>
          </a:custGeom>
          <a:blipFill>
            <a:blip r:embed="rId4"/>
            <a:stretch>
              <a:fillRect t="-78328"/>
            </a:stretch>
          </a:blipFill>
        </p:spPr>
        <p:txBody>
          <a:bodyPr/>
          <a:lstStyle/>
          <a:p>
            <a:endParaRPr lang="en-GB"/>
          </a:p>
        </p:txBody>
      </p:sp>
      <p:sp>
        <p:nvSpPr>
          <p:cNvPr id="9" name="TextBox 9"/>
          <p:cNvSpPr txBox="1">
            <a:spLocks noGrp="1"/>
          </p:cNvSpPr>
          <p:nvPr>
            <p:ph type="title" idx="4294967295"/>
          </p:nvPr>
        </p:nvSpPr>
        <p:spPr>
          <a:xfrm>
            <a:off x="1077265" y="2527089"/>
            <a:ext cx="8811296" cy="2462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6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4D5452"/>
                </a:solidFill>
                <a:effectLst/>
                <a:uLnTx/>
                <a:uFillTx/>
                <a:latin typeface="Manrope 1 Bold"/>
                <a:ea typeface="Manrope 1 Bold"/>
                <a:cs typeface="Manrope 1 Bold"/>
                <a:sym typeface="Manrope 1 Bold"/>
              </a:rPr>
              <a:t>Embody: Be the Change</a:t>
            </a: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 </a:t>
            </a:r>
          </a:p>
        </p:txBody>
      </p:sp>
      <p:sp>
        <p:nvSpPr>
          <p:cNvPr id="10" name="TextBox 10"/>
          <p:cNvSpPr txBox="1"/>
          <p:nvPr/>
        </p:nvSpPr>
        <p:spPr>
          <a:xfrm>
            <a:off x="1526730" y="1307889"/>
            <a:ext cx="8284633" cy="1228725"/>
          </a:xfrm>
          <a:prstGeom prst="rect">
            <a:avLst/>
          </a:prstGeom>
        </p:spPr>
        <p:txBody>
          <a:bodyPr lIns="0" tIns="0" rIns="0" bIns="0" rtlCol="0" anchor="t">
            <a:spAutoFit/>
          </a:bodyPr>
          <a:lstStyle/>
          <a:p>
            <a:pPr marL="0" lvl="0" indent="0" algn="ctr">
              <a:lnSpc>
                <a:spcPts val="9600"/>
              </a:lnSpc>
            </a:pPr>
            <a:r>
              <a:rPr lang="en-US" sz="8000" b="1">
                <a:solidFill>
                  <a:srgbClr val="00415A"/>
                </a:solidFill>
                <a:latin typeface="Manrope 1 Medium"/>
                <a:ea typeface="Manrope 1 Medium"/>
                <a:cs typeface="Manrope 1 Medium"/>
                <a:sym typeface="Manrope 1 Medium"/>
              </a:rPr>
              <a:t>Oxfordshire</a:t>
            </a:r>
          </a:p>
        </p:txBody>
      </p:sp>
      <p:sp>
        <p:nvSpPr>
          <p:cNvPr id="12" name="TextBox 9">
            <a:extLst>
              <a:ext uri="{FF2B5EF4-FFF2-40B4-BE49-F238E27FC236}">
                <a16:creationId xmlns:a16="http://schemas.microsoft.com/office/drawing/2014/main" id="{CD3DE8CF-AB41-5A1C-4FE4-1753D0DF6613}"/>
              </a:ext>
            </a:extLst>
          </p:cNvPr>
          <p:cNvSpPr txBox="1">
            <a:spLocks/>
          </p:cNvSpPr>
          <p:nvPr/>
        </p:nvSpPr>
        <p:spPr>
          <a:xfrm>
            <a:off x="1263398" y="5090055"/>
            <a:ext cx="8811296" cy="2601674"/>
          </a:xfrm>
          <a:prstGeom prst="rect">
            <a:avLst/>
          </a:prstGeom>
        </p:spPr>
        <p:txBody>
          <a:bodyPr lIns="0" tIns="0" rIns="0" bIns="0" rtlCol="0" anchor="t">
            <a:spAutoFit/>
          </a:bodyPr>
          <a:lstStyle/>
          <a:p>
            <a:pPr marL="604519" marR="0" lvl="1" indent="-302260" algn="l" defTabSz="914400" rtl="0" eaLnBrk="1" fontAlgn="auto" latinLnBrk="0" hangingPunct="1">
              <a:lnSpc>
                <a:spcPts val="335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First-of-a-kind immersive VR training </a:t>
            </a:r>
          </a:p>
          <a:p>
            <a:pPr marL="604519" marR="0" lvl="1" indent="-302260" algn="l" defTabSz="914400" rtl="0" eaLnBrk="1" fontAlgn="auto" latinLnBrk="0" hangingPunct="1">
              <a:lnSpc>
                <a:spcPts val="335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Designed for frontline rail staff </a:t>
            </a:r>
          </a:p>
          <a:p>
            <a:pPr marL="604519" marR="0" lvl="1" indent="-302260" algn="l" defTabSz="914400" rtl="0" eaLnBrk="1" fontAlgn="auto" latinLnBrk="0" hangingPunct="1">
              <a:lnSpc>
                <a:spcPts val="3359"/>
              </a:lnSpc>
              <a:spcBef>
                <a:spcPts val="0"/>
              </a:spcBef>
              <a:spcAft>
                <a:spcPts val="0"/>
              </a:spcAft>
              <a:buClrTx/>
              <a:buSzTx/>
              <a:buFont typeface="Arial"/>
              <a:buChar char="•"/>
              <a:tabLst/>
              <a:defRPr/>
            </a:pPr>
            <a:r>
              <a:rPr kumimoji="0" lang="en-US" sz="2799" b="0" i="0" u="none" strike="noStrike" kern="1200" cap="none" spc="0" normalizeH="0" baseline="0" noProof="0" dirty="0" err="1">
                <a:ln>
                  <a:noFill/>
                </a:ln>
                <a:solidFill>
                  <a:srgbClr val="4D5452"/>
                </a:solidFill>
                <a:effectLst/>
                <a:uLnTx/>
                <a:uFillTx/>
                <a:latin typeface="Manrope 1"/>
                <a:ea typeface="Manrope 1"/>
                <a:cs typeface="Manrope 1"/>
                <a:sym typeface="Manrope 1"/>
              </a:rPr>
              <a:t>Recognise</a:t>
            </a: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 respond to and report VIAWG </a:t>
            </a:r>
          </a:p>
          <a:p>
            <a:pPr marL="604519" marR="0" lvl="1" indent="-302260" algn="l" defTabSz="914400" rtl="0" eaLnBrk="1" fontAlgn="auto" latinLnBrk="0" hangingPunct="1">
              <a:lnSpc>
                <a:spcPts val="335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Community voices shaped training scenarios</a:t>
            </a:r>
          </a:p>
          <a:p>
            <a:pPr marL="604519" marR="0" lvl="1" indent="-302260" algn="l" defTabSz="914400" rtl="0" eaLnBrk="1" fontAlgn="auto" latinLnBrk="0" hangingPunct="1">
              <a:lnSpc>
                <a:spcPts val="335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Grounded in lived-experience</a:t>
            </a:r>
          </a:p>
          <a:p>
            <a:pPr marL="0" marR="0" lvl="0" indent="0" algn="ctr" defTabSz="914400" rtl="0" eaLnBrk="1" fontAlgn="auto" latinLnBrk="0" hangingPunct="1">
              <a:lnSpc>
                <a:spcPts val="3359"/>
              </a:lnSpc>
              <a:spcBef>
                <a:spcPts val="0"/>
              </a:spcBef>
              <a:spcAft>
                <a:spcPts val="0"/>
              </a:spcAft>
              <a:buClrTx/>
              <a:buSzTx/>
              <a:buFontTx/>
              <a:buNone/>
              <a:tabLst/>
              <a:defRPr/>
            </a:pPr>
            <a:r>
              <a:rPr kumimoji="0" lang="en-US" sz="2799" b="0" i="0" u="none" strike="noStrike" kern="1200" cap="none" spc="0" normalizeH="0" baseline="0" noProof="0" dirty="0">
                <a:ln>
                  <a:noFill/>
                </a:ln>
                <a:solidFill>
                  <a:srgbClr val="4D5452"/>
                </a:solidFill>
                <a:effectLst/>
                <a:uLnTx/>
                <a:uFillTx/>
                <a:latin typeface="Manrope 1"/>
                <a:ea typeface="Manrope 1"/>
                <a:cs typeface="Manrope 1"/>
                <a:sym typeface="Manrope 1"/>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7C18C"/>
        </a:solidFill>
        <a:effectLst/>
      </p:bgPr>
    </p:bg>
    <p:spTree>
      <p:nvGrpSpPr>
        <p:cNvPr id="1" name=""/>
        <p:cNvGrpSpPr/>
        <p:nvPr/>
      </p:nvGrpSpPr>
      <p:grpSpPr>
        <a:xfrm>
          <a:off x="0" y="0"/>
          <a:ext cx="0" cy="0"/>
          <a:chOff x="0" y="0"/>
          <a:chExt cx="0" cy="0"/>
        </a:xfrm>
      </p:grpSpPr>
      <p:sp>
        <p:nvSpPr>
          <p:cNvPr id="4" name="TextBox 4"/>
          <p:cNvSpPr txBox="1"/>
          <p:nvPr/>
        </p:nvSpPr>
        <p:spPr>
          <a:xfrm>
            <a:off x="459458" y="2673898"/>
            <a:ext cx="10774654" cy="6111875"/>
          </a:xfrm>
          <a:prstGeom prst="rect">
            <a:avLst/>
          </a:prstGeom>
        </p:spPr>
        <p:txBody>
          <a:bodyPr lIns="0" tIns="0" rIns="0" bIns="0" rtlCol="0" anchor="t">
            <a:spAutoFit/>
          </a:bodyPr>
          <a:lstStyle/>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Be bold, brave and confident</a:t>
            </a:r>
            <a:r>
              <a:rPr lang="en-US" sz="3500">
                <a:solidFill>
                  <a:srgbClr val="00415A"/>
                </a:solidFill>
                <a:latin typeface="Manrope 1"/>
                <a:ea typeface="Manrope 1"/>
                <a:cs typeface="Manrope 1"/>
                <a:sym typeface="Manrope 1"/>
              </a:rPr>
              <a:t> </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Build trust, listen safely and inclusively</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Build on what already exists</a:t>
            </a:r>
            <a:r>
              <a:rPr lang="en-US" sz="3500">
                <a:solidFill>
                  <a:srgbClr val="00415A"/>
                </a:solidFill>
                <a:latin typeface="Manrope 1"/>
                <a:ea typeface="Manrope 1"/>
                <a:cs typeface="Manrope 1"/>
                <a:sym typeface="Manrope 1"/>
              </a:rPr>
              <a:t> </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Translate experience into evidence and action</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Start local, think scalable</a:t>
            </a:r>
            <a:r>
              <a:rPr lang="en-US" sz="3500">
                <a:solidFill>
                  <a:srgbClr val="00415A"/>
                </a:solidFill>
                <a:latin typeface="Manrope 1"/>
                <a:ea typeface="Manrope 1"/>
                <a:cs typeface="Manrope 1"/>
                <a:sym typeface="Manrope 1"/>
              </a:rPr>
              <a:t> </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Bridge community and industry</a:t>
            </a:r>
          </a:p>
          <a:p>
            <a:pPr marL="755651" lvl="1" indent="-377825" algn="l">
              <a:lnSpc>
                <a:spcPts val="7000"/>
              </a:lnSpc>
              <a:buFont typeface="Arial"/>
              <a:buChar char="•"/>
            </a:pPr>
            <a:r>
              <a:rPr lang="en-US" sz="3500" b="1">
                <a:solidFill>
                  <a:srgbClr val="00415A"/>
                </a:solidFill>
                <a:latin typeface="Manrope 1 Bold"/>
                <a:ea typeface="Manrope 1 Bold"/>
                <a:cs typeface="Manrope 1 Bold"/>
                <a:sym typeface="Manrope 1 Bold"/>
              </a:rPr>
              <a:t>You don’t need all the answers </a:t>
            </a:r>
          </a:p>
        </p:txBody>
      </p:sp>
      <p:sp>
        <p:nvSpPr>
          <p:cNvPr id="5" name="Freeform 5" descr="Photo showing two people, with their backs to the camera, walking down a station platform on a sunny day, with a stationary train to their left."/>
          <p:cNvSpPr/>
          <p:nvPr/>
        </p:nvSpPr>
        <p:spPr>
          <a:xfrm>
            <a:off x="11415476" y="0"/>
            <a:ext cx="6872524" cy="10615209"/>
          </a:xfrm>
          <a:custGeom>
            <a:avLst/>
            <a:gdLst/>
            <a:ahLst/>
            <a:cxnLst/>
            <a:rect l="l" t="t" r="r" b="b"/>
            <a:pathLst>
              <a:path w="6872524" h="10615209">
                <a:moveTo>
                  <a:pt x="0" y="0"/>
                </a:moveTo>
                <a:lnTo>
                  <a:pt x="6872524" y="0"/>
                </a:lnTo>
                <a:lnTo>
                  <a:pt x="6872524" y="10615209"/>
                </a:lnTo>
                <a:lnTo>
                  <a:pt x="0" y="10615209"/>
                </a:lnTo>
                <a:lnTo>
                  <a:pt x="0" y="0"/>
                </a:lnTo>
                <a:close/>
              </a:path>
            </a:pathLst>
          </a:custGeom>
          <a:blipFill>
            <a:blip r:embed="rId3"/>
            <a:stretch>
              <a:fillRect t="-12689" b="-12689"/>
            </a:stretch>
          </a:blipFill>
        </p:spPr>
        <p:txBody>
          <a:bodyPr/>
          <a:lstStyle/>
          <a:p>
            <a:endParaRPr lang="en-GB"/>
          </a:p>
        </p:txBody>
      </p:sp>
      <p:sp>
        <p:nvSpPr>
          <p:cNvPr id="7" name="Title 6">
            <a:extLst>
              <a:ext uri="{FF2B5EF4-FFF2-40B4-BE49-F238E27FC236}">
                <a16:creationId xmlns:a16="http://schemas.microsoft.com/office/drawing/2014/main" id="{615D0D7C-B637-DD3D-0409-69858A27E715}"/>
              </a:ext>
            </a:extLst>
          </p:cNvPr>
          <p:cNvSpPr>
            <a:spLocks noGrp="1"/>
          </p:cNvSpPr>
          <p:nvPr>
            <p:ph type="title" idx="4294967295"/>
          </p:nvPr>
        </p:nvSpPr>
        <p:spPr>
          <a:xfrm>
            <a:off x="228600" y="400892"/>
            <a:ext cx="8229600" cy="1143000"/>
          </a:xfrm>
        </p:spPr>
        <p:txBody>
          <a:bodyPr>
            <a:normAutofit/>
          </a:bodyPr>
          <a:lstStyle/>
          <a:p>
            <a:r>
              <a:rPr lang="en-GB" sz="6600" dirty="0">
                <a:solidFill>
                  <a:srgbClr val="4D5452"/>
                </a:solidFill>
                <a:latin typeface="Manrope 1 Bold" panose="020B0604020202020204" charset="0"/>
              </a:rPr>
              <a:t>What We Can 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54DDB2-803B-469F-A6DC-C96FDF1477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BF2B65-BDDC-430E-A4A8-6AE049CC4C55}">
  <ds:schemaRefs>
    <ds:schemaRef ds:uri="http://schemas.microsoft.com/sharepoint/v3/contenttype/forms"/>
  </ds:schemaRefs>
</ds:datastoreItem>
</file>

<file path=customXml/itemProps3.xml><?xml version="1.0" encoding="utf-8"?>
<ds:datastoreItem xmlns:ds="http://schemas.openxmlformats.org/officeDocument/2006/customXml" ds:itemID="{72F130BA-96F8-4116-8BD4-46B4C9276D6A}">
  <ds:schemaRef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104a47f3-9bf8-4a09-909e-697f2ff45180"/>
    <ds:schemaRef ds:uri="http://schemas.microsoft.com/office/2006/metadata/properties"/>
    <ds:schemaRef ds:uri="f70fc51b-0922-43dc-875f-7a3366134006"/>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94</TotalTime>
  <Words>314</Words>
  <Application>Microsoft Office PowerPoint</Application>
  <PresentationFormat>Custom</PresentationFormat>
  <Paragraphs>50</Paragraphs>
  <Slides>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Manrope 2 Extra-Light</vt:lpstr>
      <vt:lpstr>Manrope 1 Extra-Light</vt:lpstr>
      <vt:lpstr>Calibri</vt:lpstr>
      <vt:lpstr>Manrope 1</vt:lpstr>
      <vt:lpstr>Manrope 1 Medium</vt:lpstr>
      <vt:lpstr>Manrope 1 Bold</vt:lpstr>
      <vt:lpstr>Arial</vt:lpstr>
      <vt:lpstr>Office Theme</vt:lpstr>
      <vt:lpstr>From Lived Experience to Industry Change</vt:lpstr>
      <vt:lpstr>Why this matters to community rail</vt:lpstr>
      <vt:lpstr>&gt;Listen &gt;Understand &gt;Influence</vt:lpstr>
      <vt:lpstr>Gloucestershire VIAWG Survey </vt:lpstr>
      <vt:lpstr>Embody: Be the Change </vt:lpstr>
      <vt:lpstr>What We Can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VAWG presentation</dc:title>
  <cp:lastModifiedBy>Erin Kelly</cp:lastModifiedBy>
  <cp:revision>1</cp:revision>
  <dcterms:created xsi:type="dcterms:W3CDTF">2006-08-16T00:00:00Z</dcterms:created>
  <dcterms:modified xsi:type="dcterms:W3CDTF">2026-10-12T10:21:49Z</dcterms:modified>
  <dc:identifier>DAHXU56fLQ4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