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FD8DE3-9A1A-4FCC-ADF9-82C78E358945}" v="1" dt="2026-10-16T09:49:49.018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n Kelly" userId="bfbe2ea8-894b-462d-879f-47edc1506176" providerId="ADAL" clId="{966E175F-52DA-4709-A92F-61150567903B}"/>
    <pc:docChg chg="modSld">
      <pc:chgData name="Erin Kelly" userId="bfbe2ea8-894b-462d-879f-47edc1506176" providerId="ADAL" clId="{966E175F-52DA-4709-A92F-61150567903B}" dt="2026-10-16T09:49:50.795" v="2"/>
      <pc:docMkLst>
        <pc:docMk/>
      </pc:docMkLst>
      <pc:sldChg chg="addSp delSp modSp mod">
        <pc:chgData name="Erin Kelly" userId="bfbe2ea8-894b-462d-879f-47edc1506176" providerId="ADAL" clId="{966E175F-52DA-4709-A92F-61150567903B}" dt="2026-10-16T09:49:50.795" v="2"/>
        <pc:sldMkLst>
          <pc:docMk/>
          <pc:sldMk cId="0" sldId="258"/>
        </pc:sldMkLst>
        <pc:spChg chg="add del mod">
          <ac:chgData name="Erin Kelly" userId="bfbe2ea8-894b-462d-879f-47edc1506176" providerId="ADAL" clId="{966E175F-52DA-4709-A92F-61150567903B}" dt="2026-10-16T09:49:50.795" v="2"/>
          <ac:spMkLst>
            <pc:docMk/>
            <pc:sldMk cId="0" sldId="258"/>
            <ac:spMk id="2" creationId="{9EAE62DA-88E5-71D2-492E-1B1DEEB181D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View from inside a stone structure, looking out towards stairs and a clear, blue sky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729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23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A modern white building with glass panels against a clear, blue sky"/>
          <p:cNvSpPr>
            <a:spLocks noGrp="1"/>
          </p:cNvSpPr>
          <p:nvPr>
            <p:ph type="pic" idx="21"/>
          </p:nvPr>
        </p:nvSpPr>
        <p:spPr>
          <a:xfrm>
            <a:off x="92710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Small section of a modern shell bridge in Qingdao, Shandong, China with a partly cloudy sky above"/>
          <p:cNvSpPr>
            <a:spLocks noGrp="1"/>
          </p:cNvSpPr>
          <p:nvPr>
            <p:ph type="pic" idx="22"/>
          </p:nvPr>
        </p:nvSpPr>
        <p:spPr>
          <a:xfrm>
            <a:off x="9271000" y="1263848"/>
            <a:ext cx="16773843" cy="1118820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Agenda Subtitle</a:t>
            </a:r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Fact information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Attribution</a:t>
            </a:r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Low-angle exterior view of a modern building facade covered with aluminium discs under a clear, blue sky"/>
          <p:cNvSpPr>
            <a:spLocks noGrp="1"/>
          </p:cNvSpPr>
          <p:nvPr>
            <p:ph type="pic" sz="quarter" idx="21"/>
          </p:nvPr>
        </p:nvSpPr>
        <p:spPr>
          <a:xfrm>
            <a:off x="15417800" y="1270000"/>
            <a:ext cx="8144934" cy="5410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Low-angle view of a modern, curved building under a cloudy sky"/>
          <p:cNvSpPr>
            <a:spLocks noGrp="1"/>
          </p:cNvSpPr>
          <p:nvPr>
            <p:ph type="pic" sz="quarter" idx="22"/>
          </p:nvPr>
        </p:nvSpPr>
        <p:spPr>
          <a:xfrm>
            <a:off x="15443200" y="7086600"/>
            <a:ext cx="8138580" cy="5422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View from inside a modern white building with glass panels, looking up to a bright, partly cloudy sky"/>
          <p:cNvSpPr>
            <a:spLocks noGrp="1"/>
          </p:cNvSpPr>
          <p:nvPr>
            <p:ph type="pic" idx="23"/>
          </p:nvPr>
        </p:nvSpPr>
        <p:spPr>
          <a:xfrm>
            <a:off x="-124635" y="1270000"/>
            <a:ext cx="16840169" cy="1124371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Low-angle view of the Azadi Tower in Tehran, Iran against a clear, bright sky"/>
          <p:cNvSpPr>
            <a:spLocks noGrp="1"/>
          </p:cNvSpPr>
          <p:nvPr>
            <p:ph type="pic" idx="21"/>
          </p:nvPr>
        </p:nvSpPr>
        <p:spPr>
          <a:xfrm>
            <a:off x="0" y="-1282700"/>
            <a:ext cx="24384000" cy="16281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19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8.jpeg"/><Relationship Id="rId5" Type="http://schemas.openxmlformats.org/officeDocument/2006/relationships/image" Target="../media/image4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8.png"/><Relationship Id="rId7" Type="http://schemas.openxmlformats.org/officeDocument/2006/relationships/image" Target="../media/image2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erald Townson                   Leeds-Morecambe Community Rail Partnership                       October 2026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defTabSz="808990">
              <a:defRPr sz="3528"/>
            </a:lvl1pPr>
          </a:lstStyle>
          <a:p>
            <a:r>
              <a:t>Gerald Townson                   Leeds-Morecambe Community Rail Partnership                       October 2026</a:t>
            </a:r>
          </a:p>
        </p:txBody>
      </p:sp>
      <p:sp>
        <p:nvSpPr>
          <p:cNvPr id="152" name="Box on the Bay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12800" spc="-256"/>
            </a:lvl1pPr>
          </a:lstStyle>
          <a:p>
            <a:r>
              <a:t>Box on the Bay</a:t>
            </a:r>
          </a:p>
        </p:txBody>
      </p:sp>
      <p:sp>
        <p:nvSpPr>
          <p:cNvPr id="153" name="The Repurposing of…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586104">
              <a:defRPr sz="3905"/>
            </a:pPr>
            <a:r>
              <a:t>The Repurposing of</a:t>
            </a:r>
          </a:p>
          <a:p>
            <a:pPr defTabSz="586104">
              <a:defRPr sz="3905"/>
            </a:pPr>
            <a:r>
              <a:t>Hest Bank Signal Box</a:t>
            </a:r>
          </a:p>
          <a:p>
            <a:pPr defTabSz="586104">
              <a:defRPr sz="3905"/>
            </a:pPr>
            <a:r>
              <a:t>to a STEM Education Centre</a:t>
            </a:r>
          </a:p>
        </p:txBody>
      </p:sp>
      <p:pic>
        <p:nvPicPr>
          <p:cNvPr id="154" name="Box on the Bay Logo.jpeg" descr="Box on the Bay Logo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83077" y="923105"/>
            <a:ext cx="9902415" cy="9870277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Network-Rail-Logo-2009.png" descr="Network-Rail-Logo-2009.png"/>
          <p:cNvPicPr>
            <a:picLocks noChangeAspect="1"/>
          </p:cNvPicPr>
          <p:nvPr/>
        </p:nvPicPr>
        <p:blipFill>
          <a:blip r:embed="rId3"/>
          <a:srcRect t="10501"/>
          <a:stretch>
            <a:fillRect/>
          </a:stretch>
        </p:blipFill>
        <p:spPr>
          <a:xfrm>
            <a:off x="1193017" y="1902148"/>
            <a:ext cx="4218169" cy="2378377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IMG_0882.jpeg" descr="IMG_0882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3202" y="2007518"/>
            <a:ext cx="5781288" cy="2167729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</p:spPr>
      </p:pic>
      <p:sp>
        <p:nvSpPr>
          <p:cNvPr id="15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</a:t>
            </a:fld>
            <a:endParaRPr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IMG_7729.jpeg" descr="IMG_7729.jpeg"/>
          <p:cNvPicPr>
            <a:picLocks noChangeAspect="1"/>
          </p:cNvPicPr>
          <p:nvPr/>
        </p:nvPicPr>
        <p:blipFill>
          <a:blip r:embed="rId2"/>
          <a:srcRect l="452" t="15632" r="452" b="9115"/>
          <a:stretch>
            <a:fillRect/>
          </a:stretch>
        </p:blipFill>
        <p:spPr>
          <a:xfrm>
            <a:off x="690162" y="8166908"/>
            <a:ext cx="8617949" cy="46131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IMG_7746.jpeg" descr="IMG_7746.jpeg"/>
          <p:cNvPicPr>
            <a:picLocks noChangeAspect="1"/>
          </p:cNvPicPr>
          <p:nvPr/>
        </p:nvPicPr>
        <p:blipFill>
          <a:blip r:embed="rId3"/>
          <a:srcRect t="4460" b="16229"/>
          <a:stretch>
            <a:fillRect/>
          </a:stretch>
        </p:blipFill>
        <p:spPr>
          <a:xfrm>
            <a:off x="673096" y="2321656"/>
            <a:ext cx="8652103" cy="5146510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The Views"/>
          <p:cNvSpPr txBox="1"/>
          <p:nvPr/>
        </p:nvSpPr>
        <p:spPr>
          <a:xfrm>
            <a:off x="10688637" y="339089"/>
            <a:ext cx="3006726" cy="845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"/>
            </a:lvl1pPr>
          </a:lstStyle>
          <a:p>
            <a:r>
              <a:t>The Views</a:t>
            </a:r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pic>
        <p:nvPicPr>
          <p:cNvPr id="163" name="IMG_7733.jpeg" descr="IMG_7733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3002" y="2357375"/>
            <a:ext cx="6571303" cy="85318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" name="IMG_7887.jpeg" descr="IMG_7887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26142" y="2315841"/>
            <a:ext cx="6398861" cy="85318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IMG_2619.jpeg" descr="IMG_2619.jpeg"/>
          <p:cNvPicPr>
            <a:picLocks noChangeAspect="1"/>
          </p:cNvPicPr>
          <p:nvPr/>
        </p:nvPicPr>
        <p:blipFill>
          <a:blip r:embed="rId2"/>
          <a:srcRect b="3955"/>
          <a:stretch>
            <a:fillRect/>
          </a:stretch>
        </p:blipFill>
        <p:spPr>
          <a:xfrm>
            <a:off x="575246" y="2550120"/>
            <a:ext cx="7967889" cy="102035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IMG_2614.jpeg" descr="IMG_261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9050" y="2550120"/>
            <a:ext cx="7652604" cy="10203473"/>
          </a:xfrm>
          <a:prstGeom prst="rect">
            <a:avLst/>
          </a:prstGeom>
          <a:ln w="12700">
            <a:miter lim="400000"/>
          </a:ln>
        </p:spPr>
      </p:pic>
      <p:sp>
        <p:nvSpPr>
          <p:cNvPr id="168" name="The Starting Point"/>
          <p:cNvSpPr txBox="1"/>
          <p:nvPr/>
        </p:nvSpPr>
        <p:spPr>
          <a:xfrm>
            <a:off x="554756" y="864023"/>
            <a:ext cx="15107251" cy="845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000"/>
            </a:lvl1pPr>
          </a:lstStyle>
          <a:p>
            <a:r>
              <a:t>The Starting Point</a:t>
            </a:r>
          </a:p>
        </p:txBody>
      </p:sp>
      <p:pic>
        <p:nvPicPr>
          <p:cNvPr id="169" name="Network-Rail-Logo-2009.png" descr="Network-Rail-Logo-2009.png"/>
          <p:cNvPicPr>
            <a:picLocks noChangeAspect="1"/>
          </p:cNvPicPr>
          <p:nvPr/>
        </p:nvPicPr>
        <p:blipFill>
          <a:blip r:embed="rId4"/>
          <a:srcRect t="10501"/>
          <a:stretch>
            <a:fillRect/>
          </a:stretch>
        </p:blipFill>
        <p:spPr>
          <a:xfrm>
            <a:off x="17889283" y="750681"/>
            <a:ext cx="4218169" cy="2378377"/>
          </a:xfrm>
          <a:prstGeom prst="rect">
            <a:avLst/>
          </a:prstGeom>
          <a:ln w="12700">
            <a:miter lim="400000"/>
          </a:ln>
        </p:spPr>
      </p:pic>
      <p:sp>
        <p:nvSpPr>
          <p:cNvPr id="17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171" name="British Railways Type 15 Box…"/>
          <p:cNvSpPr txBox="1"/>
          <p:nvPr/>
        </p:nvSpPr>
        <p:spPr>
          <a:xfrm>
            <a:off x="17410230" y="3343317"/>
            <a:ext cx="5539030" cy="4218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3000" b="1"/>
            </a:pPr>
            <a:r>
              <a:rPr dirty="0"/>
              <a:t>British Railways Type 15 Box</a:t>
            </a:r>
          </a:p>
          <a:p>
            <a:pPr>
              <a:defRPr sz="3000"/>
            </a:pPr>
            <a:endParaRPr dirty="0"/>
          </a:p>
          <a:p>
            <a:pPr>
              <a:defRPr sz="3000"/>
            </a:pPr>
            <a:r>
              <a:rPr dirty="0"/>
              <a:t>Built 1958</a:t>
            </a:r>
          </a:p>
          <a:p>
            <a:pPr>
              <a:defRPr sz="3000"/>
            </a:pPr>
            <a:endParaRPr dirty="0"/>
          </a:p>
          <a:p>
            <a:pPr>
              <a:defRPr sz="3000"/>
            </a:pPr>
            <a:r>
              <a:rPr dirty="0"/>
              <a:t>Decommissioned in 2013</a:t>
            </a:r>
          </a:p>
          <a:p>
            <a:pPr>
              <a:defRPr sz="3000"/>
            </a:pPr>
            <a:endParaRPr dirty="0"/>
          </a:p>
          <a:p>
            <a:pPr>
              <a:defRPr sz="3000"/>
            </a:pPr>
            <a:r>
              <a:rPr dirty="0"/>
              <a:t>Left unused </a:t>
            </a:r>
          </a:p>
          <a:p>
            <a:pPr>
              <a:defRPr sz="3000"/>
            </a:pPr>
            <a:endParaRPr dirty="0"/>
          </a:p>
          <a:p>
            <a:pPr>
              <a:defRPr sz="3000"/>
            </a:pPr>
            <a:r>
              <a:rPr dirty="0"/>
              <a:t>Lower floor operational</a:t>
            </a:r>
          </a:p>
        </p:txBody>
      </p:sp>
      <p:sp>
        <p:nvSpPr>
          <p:cNvPr id="172" name="Location…"/>
          <p:cNvSpPr txBox="1"/>
          <p:nvPr/>
        </p:nvSpPr>
        <p:spPr>
          <a:xfrm>
            <a:off x="17570054" y="8072246"/>
            <a:ext cx="5539031" cy="4688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3000" b="1"/>
            </a:pPr>
            <a:r>
              <a:rPr dirty="0"/>
              <a:t>Location</a:t>
            </a:r>
          </a:p>
          <a:p>
            <a:pPr>
              <a:defRPr sz="3000" b="1"/>
            </a:pPr>
            <a:endParaRPr dirty="0"/>
          </a:p>
          <a:p>
            <a:pPr>
              <a:defRPr sz="3000"/>
            </a:pPr>
            <a:r>
              <a:rPr dirty="0" err="1"/>
              <a:t>Hest</a:t>
            </a:r>
            <a:r>
              <a:rPr dirty="0"/>
              <a:t> Bank on the West Coast Main Line</a:t>
            </a:r>
          </a:p>
          <a:p>
            <a:pPr>
              <a:defRPr sz="3000"/>
            </a:pPr>
            <a:endParaRPr dirty="0"/>
          </a:p>
          <a:p>
            <a:pPr>
              <a:defRPr sz="3000"/>
            </a:pPr>
            <a:r>
              <a:rPr dirty="0"/>
              <a:t>3 miles north of Lancaster with an adjacent level crossing</a:t>
            </a:r>
          </a:p>
          <a:p>
            <a:pPr>
              <a:defRPr sz="3000"/>
            </a:pPr>
            <a:endParaRPr dirty="0"/>
          </a:p>
          <a:p>
            <a:pPr>
              <a:defRPr sz="3000"/>
            </a:pPr>
            <a:r>
              <a:rPr dirty="0"/>
              <a:t>On the shore of Morecambe Bay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IMG_4371.jpeg" descr="IMG_4371.jpeg"/>
          <p:cNvPicPr>
            <a:picLocks noChangeAspect="1"/>
          </p:cNvPicPr>
          <p:nvPr/>
        </p:nvPicPr>
        <p:blipFill>
          <a:blip r:embed="rId2"/>
          <a:srcRect b="7551"/>
          <a:stretch>
            <a:fillRect/>
          </a:stretch>
        </p:blipFill>
        <p:spPr>
          <a:xfrm>
            <a:off x="665485" y="423473"/>
            <a:ext cx="9234053" cy="64025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75" name="IMG_7736.jpeg" descr="IMG_7736.jpeg"/>
          <p:cNvPicPr>
            <a:picLocks noChangeAspect="1"/>
          </p:cNvPicPr>
          <p:nvPr/>
        </p:nvPicPr>
        <p:blipFill>
          <a:blip r:embed="rId3"/>
          <a:srcRect b="7648"/>
          <a:stretch>
            <a:fillRect/>
          </a:stretch>
        </p:blipFill>
        <p:spPr>
          <a:xfrm>
            <a:off x="668263" y="6981888"/>
            <a:ext cx="9231314" cy="6393934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IMG_7855.jpeg" descr="IMG_7855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0063" y="407839"/>
            <a:ext cx="6438680" cy="8584907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IMG_7856.jpeg" descr="IMG_7856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79230" y="4209589"/>
            <a:ext cx="6807977" cy="90773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Network-Rail-Logo-2009.png" descr="Network-Rail-Logo-2009.png"/>
          <p:cNvPicPr>
            <a:picLocks noChangeAspect="1"/>
          </p:cNvPicPr>
          <p:nvPr/>
        </p:nvPicPr>
        <p:blipFill>
          <a:blip r:embed="rId6"/>
          <a:srcRect t="10501"/>
          <a:stretch>
            <a:fillRect/>
          </a:stretch>
        </p:blipFill>
        <p:spPr>
          <a:xfrm>
            <a:off x="18174223" y="454104"/>
            <a:ext cx="4586005" cy="2585778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The Refurbishment Begins"/>
          <p:cNvSpPr txBox="1"/>
          <p:nvPr/>
        </p:nvSpPr>
        <p:spPr>
          <a:xfrm>
            <a:off x="16843930" y="3238968"/>
            <a:ext cx="6878575" cy="7713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500"/>
            </a:lvl1pPr>
          </a:lstStyle>
          <a:p>
            <a:r>
              <a:t>The Refurbishment Begins</a:t>
            </a:r>
          </a:p>
        </p:txBody>
      </p:sp>
      <p:sp>
        <p:nvSpPr>
          <p:cNvPr id="18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IMG_7737.jpeg" descr="IMG_773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359" y="1132829"/>
            <a:ext cx="7873639" cy="5905229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IMG_7735.jpeg" descr="IMG_7735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31935" y="1132829"/>
            <a:ext cx="7873638" cy="5905229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IMG_7751.jpeg" descr="IMG_7751.jpeg"/>
          <p:cNvPicPr>
            <a:picLocks noChangeAspect="1"/>
          </p:cNvPicPr>
          <p:nvPr/>
        </p:nvPicPr>
        <p:blipFill>
          <a:blip r:embed="rId4"/>
          <a:srcRect t="16980" b="2971"/>
          <a:stretch>
            <a:fillRect/>
          </a:stretch>
        </p:blipFill>
        <p:spPr>
          <a:xfrm>
            <a:off x="9057018" y="6822400"/>
            <a:ext cx="6032734" cy="643882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IMG_0882.jpeg" descr="IMG_0882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2827" y="1126985"/>
            <a:ext cx="5781289" cy="2167728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</p:spPr>
      </p:pic>
      <p:pic>
        <p:nvPicPr>
          <p:cNvPr id="186" name="IMG_7852.jpeg" descr="IMG_7852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359" y="7320619"/>
            <a:ext cx="7873639" cy="5905230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And progresses"/>
          <p:cNvSpPr txBox="1"/>
          <p:nvPr/>
        </p:nvSpPr>
        <p:spPr>
          <a:xfrm>
            <a:off x="9787466" y="4352289"/>
            <a:ext cx="4572001" cy="845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"/>
            </a:lvl1pPr>
          </a:lstStyle>
          <a:p>
            <a:r>
              <a:t>And progresses</a:t>
            </a:r>
          </a:p>
        </p:txBody>
      </p:sp>
      <p:pic>
        <p:nvPicPr>
          <p:cNvPr id="188" name="IMG_7861.jpeg" descr="IMG_7861.jpe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631935" y="7320620"/>
            <a:ext cx="7873638" cy="5905229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IMG_7843.jpeg" descr="IMG_784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150" y="570696"/>
            <a:ext cx="9430957" cy="125746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IMG_7911.jpeg" descr="IMG_7911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10124" y="600043"/>
            <a:ext cx="8255795" cy="619184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3" name="IMG_8288.jpeg" descr="IMG_8288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83535" y="7066418"/>
            <a:ext cx="8308974" cy="6231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Network-Rail-Logo-2009.png" descr="Network-Rail-Logo-2009.png"/>
          <p:cNvPicPr>
            <a:picLocks noChangeAspect="1"/>
          </p:cNvPicPr>
          <p:nvPr/>
        </p:nvPicPr>
        <p:blipFill>
          <a:blip r:embed="rId5"/>
          <a:srcRect t="10501"/>
          <a:stretch>
            <a:fillRect/>
          </a:stretch>
        </p:blipFill>
        <p:spPr>
          <a:xfrm>
            <a:off x="10622122" y="1174014"/>
            <a:ext cx="4218169" cy="237837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" name="IMG_0882.jpeg" descr="IMG_0882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07226" y="4001646"/>
            <a:ext cx="4447828" cy="1667739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</p:spPr>
      </p:pic>
      <p:sp>
        <p:nvSpPr>
          <p:cNvPr id="196" name="Progress…"/>
          <p:cNvSpPr txBox="1"/>
          <p:nvPr/>
        </p:nvSpPr>
        <p:spPr>
          <a:xfrm>
            <a:off x="11061106" y="7103956"/>
            <a:ext cx="3313431" cy="1607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5000"/>
            </a:pPr>
            <a:r>
              <a:t>Progress </a:t>
            </a:r>
          </a:p>
          <a:p>
            <a:pPr>
              <a:defRPr sz="5000"/>
            </a:pPr>
            <a:r>
              <a:t>outside too</a:t>
            </a:r>
          </a:p>
        </p:txBody>
      </p:sp>
      <p:sp>
        <p:nvSpPr>
          <p:cNvPr id="19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Network-Rail-Logo-2009.png" descr="Network-Rail-Logo-2009.png"/>
          <p:cNvPicPr>
            <a:picLocks noChangeAspect="1"/>
          </p:cNvPicPr>
          <p:nvPr/>
        </p:nvPicPr>
        <p:blipFill>
          <a:blip r:embed="rId2"/>
          <a:srcRect t="10501"/>
          <a:stretch>
            <a:fillRect/>
          </a:stretch>
        </p:blipFill>
        <p:spPr>
          <a:xfrm>
            <a:off x="19122656" y="699881"/>
            <a:ext cx="4218169" cy="2378377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IMG_0882.jpeg" descr="IMG_0882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8860" y="897922"/>
            <a:ext cx="4822965" cy="1808399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</p:spPr>
      </p:pic>
      <p:sp>
        <p:nvSpPr>
          <p:cNvPr id="201" name="Opening Day - 10th July 2026"/>
          <p:cNvSpPr txBox="1"/>
          <p:nvPr/>
        </p:nvSpPr>
        <p:spPr>
          <a:xfrm>
            <a:off x="7905115" y="872454"/>
            <a:ext cx="8573771" cy="845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"/>
            </a:lvl1pPr>
          </a:lstStyle>
          <a:p>
            <a:r>
              <a:t>Opening Day - 10th July 2026</a:t>
            </a:r>
          </a:p>
        </p:txBody>
      </p:sp>
      <p:pic>
        <p:nvPicPr>
          <p:cNvPr id="202" name="IMG_8303.JPG" descr="IMG_8303.JPG"/>
          <p:cNvPicPr>
            <a:picLocks noChangeAspect="1"/>
          </p:cNvPicPr>
          <p:nvPr/>
        </p:nvPicPr>
        <p:blipFill>
          <a:blip r:embed="rId4"/>
          <a:srcRect t="4306" b="7211"/>
          <a:stretch>
            <a:fillRect/>
          </a:stretch>
        </p:blipFill>
        <p:spPr>
          <a:xfrm>
            <a:off x="3541514" y="3037687"/>
            <a:ext cx="17300900" cy="10202930"/>
          </a:xfrm>
          <a:prstGeom prst="rect">
            <a:avLst/>
          </a:prstGeom>
          <a:ln w="12700">
            <a:miter lim="400000"/>
          </a:ln>
        </p:spPr>
      </p:pic>
      <p:sp>
        <p:nvSpPr>
          <p:cNvPr id="20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Opening Day - 10th July 2026"/>
          <p:cNvSpPr txBox="1"/>
          <p:nvPr/>
        </p:nvSpPr>
        <p:spPr>
          <a:xfrm>
            <a:off x="7905115" y="516854"/>
            <a:ext cx="8573771" cy="845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"/>
            </a:lvl1pPr>
          </a:lstStyle>
          <a:p>
            <a:r>
              <a:t>Opening Day - 10th July 2026</a:t>
            </a:r>
          </a:p>
        </p:txBody>
      </p:sp>
      <p:pic>
        <p:nvPicPr>
          <p:cNvPr id="206" name="IMG_3789.jpeg" descr="IMG_378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2477" y="1999255"/>
            <a:ext cx="6968672" cy="566561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7" name="IMG_3792.jpeg" descr="IMG_3792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663" y="1924212"/>
            <a:ext cx="14792490" cy="110943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8" name="IMG_3785.jpeg" descr="IMG_3785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82477" y="7805862"/>
            <a:ext cx="6968672" cy="5226504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" name="Network-Rail-Logo-2009.png" descr="Network-Rail-Logo-2009.png"/>
          <p:cNvPicPr>
            <a:picLocks noChangeAspect="1"/>
          </p:cNvPicPr>
          <p:nvPr/>
        </p:nvPicPr>
        <p:blipFill>
          <a:blip r:embed="rId5"/>
          <a:srcRect t="10501"/>
          <a:stretch>
            <a:fillRect/>
          </a:stretch>
        </p:blipFill>
        <p:spPr>
          <a:xfrm>
            <a:off x="2347312" y="170224"/>
            <a:ext cx="2729330" cy="1538909"/>
          </a:xfrm>
          <a:prstGeom prst="rect">
            <a:avLst/>
          </a:prstGeom>
          <a:ln w="12700">
            <a:miter lim="400000"/>
          </a:ln>
        </p:spPr>
      </p:pic>
      <p:pic>
        <p:nvPicPr>
          <p:cNvPr id="210" name="IMG_0882.jpeg" descr="IMG_0882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01685" y="271030"/>
            <a:ext cx="3567387" cy="1337613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</p:spPr>
      </p:pic>
      <p:sp>
        <p:nvSpPr>
          <p:cNvPr id="21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65050" y="13080999"/>
            <a:ext cx="241403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  <p:pic>
        <p:nvPicPr>
          <p:cNvPr id="214" name="Northern_Trains.svg.png" descr="Northern_Trains.sv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52983" y="6403595"/>
            <a:ext cx="4009257" cy="119442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5" name="transpennie-express-logo-small.png" descr="transpennie-express-logo-sm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4775" y="5454076"/>
            <a:ext cx="3542050" cy="250304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6" name="ENG-Blog-FEB2025-AVANTI-logo-300x226.png" descr="ENG-Blog-FEB2025-AVANTI-logo-300x22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5587" y="5387701"/>
            <a:ext cx="3093030" cy="233008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Network-Rail-Logo-2009.png" descr="Network-Rail-Logo-2009.png"/>
          <p:cNvPicPr>
            <a:picLocks noChangeAspect="1"/>
          </p:cNvPicPr>
          <p:nvPr/>
        </p:nvPicPr>
        <p:blipFill>
          <a:blip r:embed="rId5"/>
          <a:srcRect t="10501"/>
          <a:stretch>
            <a:fillRect/>
          </a:stretch>
        </p:blipFill>
        <p:spPr>
          <a:xfrm>
            <a:off x="6716112" y="678224"/>
            <a:ext cx="2729330" cy="1538909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IMG_0882.jpeg" descr="IMG_0882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71411" y="779030"/>
            <a:ext cx="3567387" cy="1337613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</p:spPr>
      </p:pic>
      <p:pic>
        <p:nvPicPr>
          <p:cNvPr id="219" name="Box on the Bay Logo.jpeg" descr="Box on the Bay Logo.jpe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74730" y="719905"/>
            <a:ext cx="3834540" cy="3822095"/>
          </a:xfrm>
          <a:prstGeom prst="rect">
            <a:avLst/>
          </a:prstGeom>
          <a:ln w="12700">
            <a:miter lim="400000"/>
          </a:ln>
        </p:spPr>
      </p:pic>
      <p:sp>
        <p:nvSpPr>
          <p:cNvPr id="220" name="Our sincere thanks go to"/>
          <p:cNvSpPr txBox="1"/>
          <p:nvPr/>
        </p:nvSpPr>
        <p:spPr>
          <a:xfrm>
            <a:off x="9344659" y="4833112"/>
            <a:ext cx="5694681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000"/>
            </a:lvl1pPr>
          </a:lstStyle>
          <a:p>
            <a:r>
              <a:t>Our sincere thanks go to</a:t>
            </a:r>
          </a:p>
        </p:txBody>
      </p:sp>
      <p:sp>
        <p:nvSpPr>
          <p:cNvPr id="221" name="for making grants available for the project"/>
          <p:cNvSpPr txBox="1"/>
          <p:nvPr/>
        </p:nvSpPr>
        <p:spPr>
          <a:xfrm>
            <a:off x="7421118" y="8145894"/>
            <a:ext cx="9541765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000"/>
            </a:lvl1pPr>
          </a:lstStyle>
          <a:p>
            <a:r>
              <a:t>for making grants available for the project</a:t>
            </a:r>
          </a:p>
        </p:txBody>
      </p:sp>
      <p:sp>
        <p:nvSpPr>
          <p:cNvPr id="222" name="and to everyone who contributed to the setting up of the box…"/>
          <p:cNvSpPr txBox="1"/>
          <p:nvPr/>
        </p:nvSpPr>
        <p:spPr>
          <a:xfrm>
            <a:off x="5017600" y="10308646"/>
            <a:ext cx="13908533" cy="13065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/>
            </a:pPr>
            <a:r>
              <a:t>and to everyone who contributed to the setting up of the box</a:t>
            </a:r>
          </a:p>
          <a:p>
            <a:pPr>
              <a:defRPr sz="4000"/>
            </a:pPr>
            <a:r>
              <a:t>and the development of the box’s curriculum </a:t>
            </a:r>
          </a:p>
        </p:txBody>
      </p:sp>
      <p:pic>
        <p:nvPicPr>
          <p:cNvPr id="223" name="08cfda_33be0a027fbc47f9a6c8bf6b8984056e~mv2.jpeg" descr="08cfda_33be0a027fbc47f9a6c8bf6b8984056e~mv2.jpe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524397" y="6157262"/>
            <a:ext cx="4516483" cy="14407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33_DynamicLight">
  <a:themeElements>
    <a:clrScheme name="33_DynamicLight">
      <a:dk1>
        <a:srgbClr val="5E5E5E"/>
      </a:dk1>
      <a:lt1>
        <a:srgbClr val="005E00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3_DynamicLight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3_Dynamic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33_DynamicLight">
  <a:themeElements>
    <a:clrScheme name="33_DynamicLight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3_DynamicLight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3_Dynamic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70fc51b-0922-43dc-875f-7a3366134006" xsi:nil="true"/>
    <lcf76f155ced4ddcb4097134ff3c332f xmlns="104a47f3-9bf8-4a09-909e-697f2ff45180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4D4C8B5418364D8D779720870E289A" ma:contentTypeVersion="19" ma:contentTypeDescription="Create a new document." ma:contentTypeScope="" ma:versionID="3ea64bda1b70492304c776172953fe2b">
  <xsd:schema xmlns:xsd="http://www.w3.org/2001/XMLSchema" xmlns:xs="http://www.w3.org/2001/XMLSchema" xmlns:p="http://schemas.microsoft.com/office/2006/metadata/properties" xmlns:ns2="104a47f3-9bf8-4a09-909e-697f2ff45180" xmlns:ns3="f70fc51b-0922-43dc-875f-7a3366134006" targetNamespace="http://schemas.microsoft.com/office/2006/metadata/properties" ma:root="true" ma:fieldsID="9d22ecf9b4e93da04bcc450c719ac791" ns2:_="" ns3:_="">
    <xsd:import namespace="104a47f3-9bf8-4a09-909e-697f2ff45180"/>
    <xsd:import namespace="f70fc51b-0922-43dc-875f-7a336613400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4a47f3-9bf8-4a09-909e-697f2ff451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3c67136-3742-4b7c-9ff6-53771da8d31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0fc51b-0922-43dc-875f-7a3366134006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1ccd247-f873-479e-8766-d4e87f18d8b3}" ma:internalName="TaxCatchAll" ma:showField="CatchAllData" ma:web="f70fc51b-0922-43dc-875f-7a336613400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7FD4505-D89F-46B8-827E-2F138957B83D}">
  <ds:schemaRefs>
    <ds:schemaRef ds:uri="http://schemas.microsoft.com/office/2006/metadata/properties"/>
    <ds:schemaRef ds:uri="http://schemas.microsoft.com/office/infopath/2007/PartnerControls"/>
    <ds:schemaRef ds:uri="f70fc51b-0922-43dc-875f-7a3366134006"/>
    <ds:schemaRef ds:uri="104a47f3-9bf8-4a09-909e-697f2ff45180"/>
  </ds:schemaRefs>
</ds:datastoreItem>
</file>

<file path=customXml/itemProps2.xml><?xml version="1.0" encoding="utf-8"?>
<ds:datastoreItem xmlns:ds="http://schemas.openxmlformats.org/officeDocument/2006/customXml" ds:itemID="{8306E8DA-05B6-46F6-BAE5-E631214323F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065EBF2-257A-455E-9763-4A05955EC7B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04a47f3-9bf8-4a09-909e-697f2ff45180"/>
    <ds:schemaRef ds:uri="f70fc51b-0922-43dc-875f-7a33661340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129</Words>
  <Application>Microsoft Office PowerPoint</Application>
  <PresentationFormat>Custom</PresentationFormat>
  <Paragraphs>42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Helvetica Neue</vt:lpstr>
      <vt:lpstr>Helvetica Neue Medium</vt:lpstr>
      <vt:lpstr>33_DynamicLight</vt:lpstr>
      <vt:lpstr>Box on the Bay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Erin Kelly</cp:lastModifiedBy>
  <cp:revision>1</cp:revision>
  <dcterms:modified xsi:type="dcterms:W3CDTF">2026-10-16T09:49:59Z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0x010100DB4D4C8B5418364D8D779720870E289A</vt:lpwstr>
  </property>
  <property fmtid="{D5CDD505-2E9C-101B-9397-08002B2CF9AE}" pid="3" name="MediaServiceImageTags">
    <vt:lpwstr/>
  </property>
</Properties>
</file>