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diagrams/data2.xml" ContentType="application/vnd.openxmlformats-officedocument.drawingml.diagramData+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1" r:id="rId3"/>
    <p:sldId id="261" r:id="rId4"/>
    <p:sldId id="262" r:id="rId5"/>
    <p:sldId id="263" r:id="rId6"/>
    <p:sldId id="276" r:id="rId7"/>
    <p:sldId id="277" r:id="rId8"/>
    <p:sldId id="278" r:id="rId9"/>
    <p:sldId id="273" r:id="rId10"/>
    <p:sldId id="279" r:id="rId11"/>
    <p:sldId id="282" r:id="rId12"/>
    <p:sldId id="283" r:id="rId13"/>
    <p:sldId id="270"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1" autoAdjust="0"/>
    <p:restoredTop sz="64008"/>
  </p:normalViewPr>
  <p:slideViewPr>
    <p:cSldViewPr snapToGrid="0">
      <p:cViewPr varScale="1">
        <p:scale>
          <a:sx n="77" d="100"/>
          <a:sy n="77" d="100"/>
        </p:scale>
        <p:origin x="19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360C25E-993E-9247-8F6A-4FDCA2BAF301}" type="doc">
      <dgm:prSet loTypeId="urn:microsoft.com/office/officeart/2005/8/layout/venn1" loCatId="" qsTypeId="urn:microsoft.com/office/officeart/2005/8/quickstyle/simple1" qsCatId="simple" csTypeId="urn:microsoft.com/office/officeart/2005/8/colors/accent1_2" csCatId="accent1" phldr="1"/>
      <dgm:spPr/>
    </dgm:pt>
    <dgm:pt modelId="{DE94C3E8-3D95-144D-BC0D-5FFBAB46BA93}">
      <dgm:prSet phldrT="[Text]"/>
      <dgm:spPr/>
      <dgm:t>
        <a:bodyPr/>
        <a:lstStyle/>
        <a:p>
          <a:r>
            <a:rPr lang="en-GB" dirty="0"/>
            <a:t>Social Purpose: Reinvesting in communities</a:t>
          </a:r>
        </a:p>
      </dgm:t>
    </dgm:pt>
    <dgm:pt modelId="{C76CC444-2EFC-1146-9E35-472B89D0F8CB}" type="parTrans" cxnId="{72E33814-1E42-9348-95B3-27611E11F57C}">
      <dgm:prSet/>
      <dgm:spPr/>
      <dgm:t>
        <a:bodyPr/>
        <a:lstStyle/>
        <a:p>
          <a:endParaRPr lang="en-GB"/>
        </a:p>
      </dgm:t>
    </dgm:pt>
    <dgm:pt modelId="{CDE5553B-73EC-9D45-8B74-58E4EF6A9586}" type="sibTrans" cxnId="{72E33814-1E42-9348-95B3-27611E11F57C}">
      <dgm:prSet/>
      <dgm:spPr/>
      <dgm:t>
        <a:bodyPr/>
        <a:lstStyle/>
        <a:p>
          <a:endParaRPr lang="en-GB"/>
        </a:p>
      </dgm:t>
    </dgm:pt>
    <dgm:pt modelId="{9182E1E5-1FBF-3647-8521-36B85F8B8B1C}">
      <dgm:prSet phldrT="[Text]"/>
      <dgm:spPr/>
      <dgm:t>
        <a:bodyPr/>
        <a:lstStyle/>
        <a:p>
          <a:r>
            <a:rPr lang="en-GB" dirty="0"/>
            <a:t>Community Rail Connecting: people and places</a:t>
          </a:r>
        </a:p>
      </dgm:t>
    </dgm:pt>
    <dgm:pt modelId="{1E78ACF2-7660-A740-985D-74AE1DE4B1B9}" type="sibTrans" cxnId="{A87E8722-5FAF-0242-806B-0FC4E9A5BEAF}">
      <dgm:prSet/>
      <dgm:spPr/>
      <dgm:t>
        <a:bodyPr/>
        <a:lstStyle/>
        <a:p>
          <a:endParaRPr lang="en-GB"/>
        </a:p>
      </dgm:t>
    </dgm:pt>
    <dgm:pt modelId="{F1004557-80B2-2D48-A502-6D3B0C0A990B}" type="parTrans" cxnId="{A87E8722-5FAF-0242-806B-0FC4E9A5BEAF}">
      <dgm:prSet/>
      <dgm:spPr/>
      <dgm:t>
        <a:bodyPr/>
        <a:lstStyle/>
        <a:p>
          <a:endParaRPr lang="en-GB"/>
        </a:p>
      </dgm:t>
    </dgm:pt>
    <dgm:pt modelId="{C5CED883-2356-D547-A951-24450EEE6468}">
      <dgm:prSet phldrT="[Text]"/>
      <dgm:spPr/>
      <dgm:t>
        <a:bodyPr/>
        <a:lstStyle/>
        <a:p>
          <a:r>
            <a:rPr lang="en-GB" dirty="0"/>
            <a:t>Enterprise: Generating income</a:t>
          </a:r>
        </a:p>
      </dgm:t>
    </dgm:pt>
    <dgm:pt modelId="{4CFC3A5E-269D-B149-8AAB-DA3026B02B53}" type="parTrans" cxnId="{37D1FF0B-CC2F-754F-AC3C-079D0B266AD8}">
      <dgm:prSet/>
      <dgm:spPr/>
      <dgm:t>
        <a:bodyPr/>
        <a:lstStyle/>
        <a:p>
          <a:endParaRPr lang="en-GB"/>
        </a:p>
      </dgm:t>
    </dgm:pt>
    <dgm:pt modelId="{8A2080F7-23B0-904D-B296-49C954AFB33E}" type="sibTrans" cxnId="{37D1FF0B-CC2F-754F-AC3C-079D0B266AD8}">
      <dgm:prSet/>
      <dgm:spPr/>
      <dgm:t>
        <a:bodyPr/>
        <a:lstStyle/>
        <a:p>
          <a:endParaRPr lang="en-GB"/>
        </a:p>
      </dgm:t>
    </dgm:pt>
    <dgm:pt modelId="{978C52AB-E47A-F944-96C2-B5BB45750028}" type="pres">
      <dgm:prSet presAssocID="{2360C25E-993E-9247-8F6A-4FDCA2BAF301}" presName="compositeShape" presStyleCnt="0">
        <dgm:presLayoutVars>
          <dgm:chMax val="7"/>
          <dgm:dir/>
          <dgm:resizeHandles val="exact"/>
        </dgm:presLayoutVars>
      </dgm:prSet>
      <dgm:spPr/>
    </dgm:pt>
    <dgm:pt modelId="{68D5A68D-6513-2442-93FE-2C560CFF3479}" type="pres">
      <dgm:prSet presAssocID="{9182E1E5-1FBF-3647-8521-36B85F8B8B1C}" presName="circ1" presStyleLbl="vennNode1" presStyleIdx="0" presStyleCnt="3" custLinFactNeighborX="2557" custLinFactNeighborY="-1534"/>
      <dgm:spPr/>
    </dgm:pt>
    <dgm:pt modelId="{68E3A24A-2F23-F84E-8F60-FE6146BB6AC4}" type="pres">
      <dgm:prSet presAssocID="{9182E1E5-1FBF-3647-8521-36B85F8B8B1C}" presName="circ1Tx" presStyleLbl="revTx" presStyleIdx="0" presStyleCnt="0">
        <dgm:presLayoutVars>
          <dgm:chMax val="0"/>
          <dgm:chPref val="0"/>
          <dgm:bulletEnabled val="1"/>
        </dgm:presLayoutVars>
      </dgm:prSet>
      <dgm:spPr/>
    </dgm:pt>
    <dgm:pt modelId="{616CD0ED-B977-7145-A3EA-8CE1229DD77B}" type="pres">
      <dgm:prSet presAssocID="{C5CED883-2356-D547-A951-24450EEE6468}" presName="circ2" presStyleLbl="vennNode1" presStyleIdx="1" presStyleCnt="3"/>
      <dgm:spPr/>
    </dgm:pt>
    <dgm:pt modelId="{811B7519-8867-D04E-9F46-AF4ABB76A039}" type="pres">
      <dgm:prSet presAssocID="{C5CED883-2356-D547-A951-24450EEE6468}" presName="circ2Tx" presStyleLbl="revTx" presStyleIdx="0" presStyleCnt="0">
        <dgm:presLayoutVars>
          <dgm:chMax val="0"/>
          <dgm:chPref val="0"/>
          <dgm:bulletEnabled val="1"/>
        </dgm:presLayoutVars>
      </dgm:prSet>
      <dgm:spPr/>
    </dgm:pt>
    <dgm:pt modelId="{12C14C14-4C45-0A4B-9CE4-C79D49BD13AD}" type="pres">
      <dgm:prSet presAssocID="{DE94C3E8-3D95-144D-BC0D-5FFBAB46BA93}" presName="circ3" presStyleLbl="vennNode1" presStyleIdx="2" presStyleCnt="3"/>
      <dgm:spPr/>
    </dgm:pt>
    <dgm:pt modelId="{EF25A9E9-5A96-1944-84DB-72768EA70B71}" type="pres">
      <dgm:prSet presAssocID="{DE94C3E8-3D95-144D-BC0D-5FFBAB46BA93}" presName="circ3Tx" presStyleLbl="revTx" presStyleIdx="0" presStyleCnt="0">
        <dgm:presLayoutVars>
          <dgm:chMax val="0"/>
          <dgm:chPref val="0"/>
          <dgm:bulletEnabled val="1"/>
        </dgm:presLayoutVars>
      </dgm:prSet>
      <dgm:spPr/>
    </dgm:pt>
  </dgm:ptLst>
  <dgm:cxnLst>
    <dgm:cxn modelId="{37D1FF0B-CC2F-754F-AC3C-079D0B266AD8}" srcId="{2360C25E-993E-9247-8F6A-4FDCA2BAF301}" destId="{C5CED883-2356-D547-A951-24450EEE6468}" srcOrd="1" destOrd="0" parTransId="{4CFC3A5E-269D-B149-8AAB-DA3026B02B53}" sibTransId="{8A2080F7-23B0-904D-B296-49C954AFB33E}"/>
    <dgm:cxn modelId="{72E33814-1E42-9348-95B3-27611E11F57C}" srcId="{2360C25E-993E-9247-8F6A-4FDCA2BAF301}" destId="{DE94C3E8-3D95-144D-BC0D-5FFBAB46BA93}" srcOrd="2" destOrd="0" parTransId="{C76CC444-2EFC-1146-9E35-472B89D0F8CB}" sibTransId="{CDE5553B-73EC-9D45-8B74-58E4EF6A9586}"/>
    <dgm:cxn modelId="{A87E8722-5FAF-0242-806B-0FC4E9A5BEAF}" srcId="{2360C25E-993E-9247-8F6A-4FDCA2BAF301}" destId="{9182E1E5-1FBF-3647-8521-36B85F8B8B1C}" srcOrd="0" destOrd="0" parTransId="{F1004557-80B2-2D48-A502-6D3B0C0A990B}" sibTransId="{1E78ACF2-7660-A740-985D-74AE1DE4B1B9}"/>
    <dgm:cxn modelId="{A7D20324-004F-E345-86D1-6AED162BBB0B}" type="presOf" srcId="{DE94C3E8-3D95-144D-BC0D-5FFBAB46BA93}" destId="{12C14C14-4C45-0A4B-9CE4-C79D49BD13AD}" srcOrd="0" destOrd="0" presId="urn:microsoft.com/office/officeart/2005/8/layout/venn1"/>
    <dgm:cxn modelId="{4335E132-C938-344C-88AD-83CFACFE5CA1}" type="presOf" srcId="{9182E1E5-1FBF-3647-8521-36B85F8B8B1C}" destId="{68D5A68D-6513-2442-93FE-2C560CFF3479}" srcOrd="0" destOrd="0" presId="urn:microsoft.com/office/officeart/2005/8/layout/venn1"/>
    <dgm:cxn modelId="{E418B77B-FD61-9B4A-A507-FCB5E3B3A08B}" type="presOf" srcId="{DE94C3E8-3D95-144D-BC0D-5FFBAB46BA93}" destId="{EF25A9E9-5A96-1944-84DB-72768EA70B71}" srcOrd="1" destOrd="0" presId="urn:microsoft.com/office/officeart/2005/8/layout/venn1"/>
    <dgm:cxn modelId="{A5FA7CB8-8F26-B847-ACB0-E071E8D4F263}" type="presOf" srcId="{2360C25E-993E-9247-8F6A-4FDCA2BAF301}" destId="{978C52AB-E47A-F944-96C2-B5BB45750028}" srcOrd="0" destOrd="0" presId="urn:microsoft.com/office/officeart/2005/8/layout/venn1"/>
    <dgm:cxn modelId="{F536E8D8-EAA6-1F45-8244-709C8A315390}" type="presOf" srcId="{C5CED883-2356-D547-A951-24450EEE6468}" destId="{616CD0ED-B977-7145-A3EA-8CE1229DD77B}" srcOrd="0" destOrd="0" presId="urn:microsoft.com/office/officeart/2005/8/layout/venn1"/>
    <dgm:cxn modelId="{EE2C73E1-E566-F041-833A-75C115F82562}" type="presOf" srcId="{9182E1E5-1FBF-3647-8521-36B85F8B8B1C}" destId="{68E3A24A-2F23-F84E-8F60-FE6146BB6AC4}" srcOrd="1" destOrd="0" presId="urn:microsoft.com/office/officeart/2005/8/layout/venn1"/>
    <dgm:cxn modelId="{E29763F9-5F10-0440-9C08-297FA7A45628}" type="presOf" srcId="{C5CED883-2356-D547-A951-24450EEE6468}" destId="{811B7519-8867-D04E-9F46-AF4ABB76A039}" srcOrd="1" destOrd="0" presId="urn:microsoft.com/office/officeart/2005/8/layout/venn1"/>
    <dgm:cxn modelId="{A8528101-636B-B146-8668-FDDF1505D6A3}" type="presParOf" srcId="{978C52AB-E47A-F944-96C2-B5BB45750028}" destId="{68D5A68D-6513-2442-93FE-2C560CFF3479}" srcOrd="0" destOrd="0" presId="urn:microsoft.com/office/officeart/2005/8/layout/venn1"/>
    <dgm:cxn modelId="{749149C3-DD08-864C-BCB2-D3C38D7B05BC}" type="presParOf" srcId="{978C52AB-E47A-F944-96C2-B5BB45750028}" destId="{68E3A24A-2F23-F84E-8F60-FE6146BB6AC4}" srcOrd="1" destOrd="0" presId="urn:microsoft.com/office/officeart/2005/8/layout/venn1"/>
    <dgm:cxn modelId="{B100CCD7-35E9-0544-B419-63E32EB1CC72}" type="presParOf" srcId="{978C52AB-E47A-F944-96C2-B5BB45750028}" destId="{616CD0ED-B977-7145-A3EA-8CE1229DD77B}" srcOrd="2" destOrd="0" presId="urn:microsoft.com/office/officeart/2005/8/layout/venn1"/>
    <dgm:cxn modelId="{FC2EDD8A-0F3A-334E-A470-7BCB930DAE66}" type="presParOf" srcId="{978C52AB-E47A-F944-96C2-B5BB45750028}" destId="{811B7519-8867-D04E-9F46-AF4ABB76A039}" srcOrd="3" destOrd="0" presId="urn:microsoft.com/office/officeart/2005/8/layout/venn1"/>
    <dgm:cxn modelId="{A8616D9B-ECA2-214C-A312-56B9CF65CFF6}" type="presParOf" srcId="{978C52AB-E47A-F944-96C2-B5BB45750028}" destId="{12C14C14-4C45-0A4B-9CE4-C79D49BD13AD}" srcOrd="4" destOrd="0" presId="urn:microsoft.com/office/officeart/2005/8/layout/venn1"/>
    <dgm:cxn modelId="{F92A822D-3793-1643-B915-2AD1A2976DC0}" type="presParOf" srcId="{978C52AB-E47A-F944-96C2-B5BB45750028}" destId="{EF25A9E9-5A96-1944-84DB-72768EA70B7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2C1CC8-0712-4F42-8C16-D3AFC9E9C05B}"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GB"/>
        </a:p>
      </dgm:t>
    </dgm:pt>
    <dgm:pt modelId="{1FAF33D1-F83C-3245-AAEC-5F8FC82BFD2F}">
      <dgm:prSet phldrT="[Text]"/>
      <dgm:spPr/>
      <dgm:t>
        <a:bodyPr/>
        <a:lstStyle/>
        <a:p>
          <a:r>
            <a:rPr lang="en-GB" dirty="0"/>
            <a:t>Earns Income</a:t>
          </a:r>
        </a:p>
      </dgm:t>
    </dgm:pt>
    <dgm:pt modelId="{91A3D9B7-DAE4-974E-95E6-7A6038CAC2AA}" type="parTrans" cxnId="{9F27AB95-0FAA-7E40-9EA8-B4E9FB4E8ABD}">
      <dgm:prSet/>
      <dgm:spPr/>
      <dgm:t>
        <a:bodyPr/>
        <a:lstStyle/>
        <a:p>
          <a:endParaRPr lang="en-GB"/>
        </a:p>
      </dgm:t>
    </dgm:pt>
    <dgm:pt modelId="{1FE36B48-67D7-314B-ABE4-C43B6D906DAD}" type="sibTrans" cxnId="{9F27AB95-0FAA-7E40-9EA8-B4E9FB4E8ABD}">
      <dgm:prSet/>
      <dgm:spPr/>
      <dgm:t>
        <a:bodyPr/>
        <a:lstStyle/>
        <a:p>
          <a:endParaRPr lang="en-GB"/>
        </a:p>
      </dgm:t>
    </dgm:pt>
    <dgm:pt modelId="{D7FB6B63-7B06-4D47-8B8B-83607183339B}">
      <dgm:prSet phldrT="[Text]"/>
      <dgm:spPr/>
      <dgm:t>
        <a:bodyPr/>
        <a:lstStyle/>
        <a:p>
          <a:r>
            <a:rPr lang="en-GB" dirty="0"/>
            <a:t>Supports CRP Capacity</a:t>
          </a:r>
        </a:p>
      </dgm:t>
    </dgm:pt>
    <dgm:pt modelId="{D04A7344-C46F-EB40-A24D-AB859862C36D}" type="parTrans" cxnId="{51D29236-FCD8-3348-BC7E-6BC2442B63AB}">
      <dgm:prSet/>
      <dgm:spPr/>
      <dgm:t>
        <a:bodyPr/>
        <a:lstStyle/>
        <a:p>
          <a:endParaRPr lang="en-GB"/>
        </a:p>
      </dgm:t>
    </dgm:pt>
    <dgm:pt modelId="{41E48604-EEA0-7F42-90A1-2EA20702DC84}" type="sibTrans" cxnId="{51D29236-FCD8-3348-BC7E-6BC2442B63AB}">
      <dgm:prSet/>
      <dgm:spPr/>
      <dgm:t>
        <a:bodyPr/>
        <a:lstStyle/>
        <a:p>
          <a:endParaRPr lang="en-GB"/>
        </a:p>
      </dgm:t>
    </dgm:pt>
    <dgm:pt modelId="{EF46038E-0DD9-BC46-B14A-D3C5A2E4D644}">
      <dgm:prSet phldrT="[Text]"/>
      <dgm:spPr/>
      <dgm:t>
        <a:bodyPr/>
        <a:lstStyle/>
        <a:p>
          <a:r>
            <a:rPr lang="en-GB" dirty="0"/>
            <a:t>Enables Community Activity</a:t>
          </a:r>
        </a:p>
      </dgm:t>
    </dgm:pt>
    <dgm:pt modelId="{A6435D5A-E04D-7B41-B01E-479751900999}" type="parTrans" cxnId="{C40E5C3F-D74D-2544-B4C2-45C1F0FF0344}">
      <dgm:prSet/>
      <dgm:spPr/>
      <dgm:t>
        <a:bodyPr/>
        <a:lstStyle/>
        <a:p>
          <a:endParaRPr lang="en-GB"/>
        </a:p>
      </dgm:t>
    </dgm:pt>
    <dgm:pt modelId="{7EB6CAE0-8FA6-424F-B6C2-12740FECEA35}" type="sibTrans" cxnId="{C40E5C3F-D74D-2544-B4C2-45C1F0FF0344}">
      <dgm:prSet/>
      <dgm:spPr/>
      <dgm:t>
        <a:bodyPr/>
        <a:lstStyle/>
        <a:p>
          <a:endParaRPr lang="en-GB"/>
        </a:p>
      </dgm:t>
    </dgm:pt>
    <dgm:pt modelId="{4790C374-9B3E-B44E-ABDB-B7215EC5719C}">
      <dgm:prSet phldrT="[Text]"/>
      <dgm:spPr/>
      <dgm:t>
        <a:bodyPr/>
        <a:lstStyle/>
        <a:p>
          <a:r>
            <a:rPr lang="en-GB" dirty="0"/>
            <a:t>Connects More People With Rail</a:t>
          </a:r>
        </a:p>
      </dgm:t>
    </dgm:pt>
    <dgm:pt modelId="{AB6E965C-2804-934E-9A8C-1D3CD58E4237}" type="parTrans" cxnId="{2BC8081B-B201-B149-BEE1-896A093E58B7}">
      <dgm:prSet/>
      <dgm:spPr/>
      <dgm:t>
        <a:bodyPr/>
        <a:lstStyle/>
        <a:p>
          <a:endParaRPr lang="en-GB"/>
        </a:p>
      </dgm:t>
    </dgm:pt>
    <dgm:pt modelId="{E5E4B2F5-D092-AB42-8AC2-15ED0B000E44}" type="sibTrans" cxnId="{2BC8081B-B201-B149-BEE1-896A093E58B7}">
      <dgm:prSet/>
      <dgm:spPr/>
      <dgm:t>
        <a:bodyPr/>
        <a:lstStyle/>
        <a:p>
          <a:endParaRPr lang="en-GB"/>
        </a:p>
      </dgm:t>
    </dgm:pt>
    <dgm:pt modelId="{0CBA1CC4-642E-7C45-BDA1-7BB8921B7E18}">
      <dgm:prSet phldrT="[Text]"/>
      <dgm:spPr/>
      <dgm:t>
        <a:bodyPr/>
        <a:lstStyle/>
        <a:p>
          <a:r>
            <a:rPr lang="en-GB" dirty="0"/>
            <a:t>Builds Passenger &amp; Community Engagement</a:t>
          </a:r>
        </a:p>
      </dgm:t>
    </dgm:pt>
    <dgm:pt modelId="{4E83A90F-6423-164F-997D-3D3B46B002A8}" type="parTrans" cxnId="{061486AA-DF82-034B-A072-842A69E5EE5E}">
      <dgm:prSet/>
      <dgm:spPr/>
      <dgm:t>
        <a:bodyPr/>
        <a:lstStyle/>
        <a:p>
          <a:endParaRPr lang="en-GB"/>
        </a:p>
      </dgm:t>
    </dgm:pt>
    <dgm:pt modelId="{0C2567BA-B9C2-5549-9C9D-522A612A3C17}" type="sibTrans" cxnId="{061486AA-DF82-034B-A072-842A69E5EE5E}">
      <dgm:prSet/>
      <dgm:spPr/>
      <dgm:t>
        <a:bodyPr/>
        <a:lstStyle/>
        <a:p>
          <a:endParaRPr lang="en-GB"/>
        </a:p>
      </dgm:t>
    </dgm:pt>
    <dgm:pt modelId="{BD36E082-5C63-8D4A-BE21-868713E29FE7}" type="pres">
      <dgm:prSet presAssocID="{942C1CC8-0712-4F42-8C16-D3AFC9E9C05B}" presName="cycle" presStyleCnt="0">
        <dgm:presLayoutVars>
          <dgm:dir/>
          <dgm:resizeHandles val="exact"/>
        </dgm:presLayoutVars>
      </dgm:prSet>
      <dgm:spPr/>
    </dgm:pt>
    <dgm:pt modelId="{69F494F2-4A9C-FE48-8215-EA63E1889FE0}" type="pres">
      <dgm:prSet presAssocID="{1FAF33D1-F83C-3245-AAEC-5F8FC82BFD2F}" presName="dummy" presStyleCnt="0"/>
      <dgm:spPr/>
    </dgm:pt>
    <dgm:pt modelId="{BC6D4EC1-0587-1C43-AE35-A991D571C8B5}" type="pres">
      <dgm:prSet presAssocID="{1FAF33D1-F83C-3245-AAEC-5F8FC82BFD2F}" presName="node" presStyleLbl="revTx" presStyleIdx="0" presStyleCnt="5">
        <dgm:presLayoutVars>
          <dgm:bulletEnabled val="1"/>
        </dgm:presLayoutVars>
      </dgm:prSet>
      <dgm:spPr/>
    </dgm:pt>
    <dgm:pt modelId="{FA1FF1B1-B5A7-6846-890D-F0CD856793B8}" type="pres">
      <dgm:prSet presAssocID="{1FE36B48-67D7-314B-ABE4-C43B6D906DAD}" presName="sibTrans" presStyleLbl="node1" presStyleIdx="0" presStyleCnt="5"/>
      <dgm:spPr/>
    </dgm:pt>
    <dgm:pt modelId="{97A3B92B-B720-F947-B03A-6B57AA3ACEE0}" type="pres">
      <dgm:prSet presAssocID="{D7FB6B63-7B06-4D47-8B8B-83607183339B}" presName="dummy" presStyleCnt="0"/>
      <dgm:spPr/>
    </dgm:pt>
    <dgm:pt modelId="{90082E1C-3A7B-5D40-BE94-B3B95A5B4B98}" type="pres">
      <dgm:prSet presAssocID="{D7FB6B63-7B06-4D47-8B8B-83607183339B}" presName="node" presStyleLbl="revTx" presStyleIdx="1" presStyleCnt="5">
        <dgm:presLayoutVars>
          <dgm:bulletEnabled val="1"/>
        </dgm:presLayoutVars>
      </dgm:prSet>
      <dgm:spPr/>
    </dgm:pt>
    <dgm:pt modelId="{7ABA54F8-AD4D-7245-A9EE-2A24ED2AF8B8}" type="pres">
      <dgm:prSet presAssocID="{41E48604-EEA0-7F42-90A1-2EA20702DC84}" presName="sibTrans" presStyleLbl="node1" presStyleIdx="1" presStyleCnt="5"/>
      <dgm:spPr/>
    </dgm:pt>
    <dgm:pt modelId="{BF784D8D-D0FA-8C47-8DC1-B74C938D1F7B}" type="pres">
      <dgm:prSet presAssocID="{EF46038E-0DD9-BC46-B14A-D3C5A2E4D644}" presName="dummy" presStyleCnt="0"/>
      <dgm:spPr/>
    </dgm:pt>
    <dgm:pt modelId="{3AE877B6-B6ED-034A-90AD-0622990C2FEE}" type="pres">
      <dgm:prSet presAssocID="{EF46038E-0DD9-BC46-B14A-D3C5A2E4D644}" presName="node" presStyleLbl="revTx" presStyleIdx="2" presStyleCnt="5">
        <dgm:presLayoutVars>
          <dgm:bulletEnabled val="1"/>
        </dgm:presLayoutVars>
      </dgm:prSet>
      <dgm:spPr/>
    </dgm:pt>
    <dgm:pt modelId="{03841F61-12C1-8140-998F-E0F4D1FF927F}" type="pres">
      <dgm:prSet presAssocID="{7EB6CAE0-8FA6-424F-B6C2-12740FECEA35}" presName="sibTrans" presStyleLbl="node1" presStyleIdx="2" presStyleCnt="5"/>
      <dgm:spPr/>
    </dgm:pt>
    <dgm:pt modelId="{A854BAC8-F99C-9B4E-95BB-74668FFC082B}" type="pres">
      <dgm:prSet presAssocID="{4790C374-9B3E-B44E-ABDB-B7215EC5719C}" presName="dummy" presStyleCnt="0"/>
      <dgm:spPr/>
    </dgm:pt>
    <dgm:pt modelId="{38713300-C4E2-8846-8731-0C6D9299FF20}" type="pres">
      <dgm:prSet presAssocID="{4790C374-9B3E-B44E-ABDB-B7215EC5719C}" presName="node" presStyleLbl="revTx" presStyleIdx="3" presStyleCnt="5">
        <dgm:presLayoutVars>
          <dgm:bulletEnabled val="1"/>
        </dgm:presLayoutVars>
      </dgm:prSet>
      <dgm:spPr/>
    </dgm:pt>
    <dgm:pt modelId="{9C096DBF-7C14-5E4D-BE01-F90DAFFEE087}" type="pres">
      <dgm:prSet presAssocID="{E5E4B2F5-D092-AB42-8AC2-15ED0B000E44}" presName="sibTrans" presStyleLbl="node1" presStyleIdx="3" presStyleCnt="5"/>
      <dgm:spPr/>
    </dgm:pt>
    <dgm:pt modelId="{B8D42DF1-8A9D-4B41-8388-A957B5FA707C}" type="pres">
      <dgm:prSet presAssocID="{0CBA1CC4-642E-7C45-BDA1-7BB8921B7E18}" presName="dummy" presStyleCnt="0"/>
      <dgm:spPr/>
    </dgm:pt>
    <dgm:pt modelId="{B337AD60-1A6B-764B-9384-441FD3107A12}" type="pres">
      <dgm:prSet presAssocID="{0CBA1CC4-642E-7C45-BDA1-7BB8921B7E18}" presName="node" presStyleLbl="revTx" presStyleIdx="4" presStyleCnt="5">
        <dgm:presLayoutVars>
          <dgm:bulletEnabled val="1"/>
        </dgm:presLayoutVars>
      </dgm:prSet>
      <dgm:spPr/>
    </dgm:pt>
    <dgm:pt modelId="{EEAAC041-03EA-6445-A0B2-671D1E9C42D3}" type="pres">
      <dgm:prSet presAssocID="{0C2567BA-B9C2-5549-9C9D-522A612A3C17}" presName="sibTrans" presStyleLbl="node1" presStyleIdx="4" presStyleCnt="5"/>
      <dgm:spPr/>
    </dgm:pt>
  </dgm:ptLst>
  <dgm:cxnLst>
    <dgm:cxn modelId="{7A438B0A-26C1-2D4F-96CA-E346850F3D98}" type="presOf" srcId="{E5E4B2F5-D092-AB42-8AC2-15ED0B000E44}" destId="{9C096DBF-7C14-5E4D-BE01-F90DAFFEE087}" srcOrd="0" destOrd="0" presId="urn:microsoft.com/office/officeart/2005/8/layout/cycle1"/>
    <dgm:cxn modelId="{2BC8081B-B201-B149-BEE1-896A093E58B7}" srcId="{942C1CC8-0712-4F42-8C16-D3AFC9E9C05B}" destId="{4790C374-9B3E-B44E-ABDB-B7215EC5719C}" srcOrd="3" destOrd="0" parTransId="{AB6E965C-2804-934E-9A8C-1D3CD58E4237}" sibTransId="{E5E4B2F5-D092-AB42-8AC2-15ED0B000E44}"/>
    <dgm:cxn modelId="{96C3201F-BCF2-7749-9808-90DEC0C5A5CE}" type="presOf" srcId="{1FE36B48-67D7-314B-ABE4-C43B6D906DAD}" destId="{FA1FF1B1-B5A7-6846-890D-F0CD856793B8}" srcOrd="0" destOrd="0" presId="urn:microsoft.com/office/officeart/2005/8/layout/cycle1"/>
    <dgm:cxn modelId="{721D4C2C-8323-5240-A325-0E3D037AE19D}" type="presOf" srcId="{942C1CC8-0712-4F42-8C16-D3AFC9E9C05B}" destId="{BD36E082-5C63-8D4A-BE21-868713E29FE7}" srcOrd="0" destOrd="0" presId="urn:microsoft.com/office/officeart/2005/8/layout/cycle1"/>
    <dgm:cxn modelId="{51D29236-FCD8-3348-BC7E-6BC2442B63AB}" srcId="{942C1CC8-0712-4F42-8C16-D3AFC9E9C05B}" destId="{D7FB6B63-7B06-4D47-8B8B-83607183339B}" srcOrd="1" destOrd="0" parTransId="{D04A7344-C46F-EB40-A24D-AB859862C36D}" sibTransId="{41E48604-EEA0-7F42-90A1-2EA20702DC84}"/>
    <dgm:cxn modelId="{1C51F03D-34A5-6B44-8AD1-9420C336E75B}" type="presOf" srcId="{D7FB6B63-7B06-4D47-8B8B-83607183339B}" destId="{90082E1C-3A7B-5D40-BE94-B3B95A5B4B98}" srcOrd="0" destOrd="0" presId="urn:microsoft.com/office/officeart/2005/8/layout/cycle1"/>
    <dgm:cxn modelId="{C40E5C3F-D74D-2544-B4C2-45C1F0FF0344}" srcId="{942C1CC8-0712-4F42-8C16-D3AFC9E9C05B}" destId="{EF46038E-0DD9-BC46-B14A-D3C5A2E4D644}" srcOrd="2" destOrd="0" parTransId="{A6435D5A-E04D-7B41-B01E-479751900999}" sibTransId="{7EB6CAE0-8FA6-424F-B6C2-12740FECEA35}"/>
    <dgm:cxn modelId="{575E2D5F-8A5E-EE45-BF55-39652F65848F}" type="presOf" srcId="{0C2567BA-B9C2-5549-9C9D-522A612A3C17}" destId="{EEAAC041-03EA-6445-A0B2-671D1E9C42D3}" srcOrd="0" destOrd="0" presId="urn:microsoft.com/office/officeart/2005/8/layout/cycle1"/>
    <dgm:cxn modelId="{48367A63-F310-384E-B6F1-398BF4697424}" type="presOf" srcId="{0CBA1CC4-642E-7C45-BDA1-7BB8921B7E18}" destId="{B337AD60-1A6B-764B-9384-441FD3107A12}" srcOrd="0" destOrd="0" presId="urn:microsoft.com/office/officeart/2005/8/layout/cycle1"/>
    <dgm:cxn modelId="{98EB6E83-7658-5A42-88E4-0656E2F48021}" type="presOf" srcId="{41E48604-EEA0-7F42-90A1-2EA20702DC84}" destId="{7ABA54F8-AD4D-7245-A9EE-2A24ED2AF8B8}" srcOrd="0" destOrd="0" presId="urn:microsoft.com/office/officeart/2005/8/layout/cycle1"/>
    <dgm:cxn modelId="{DABECE8A-B470-A648-8BB8-C59174E6CD7A}" type="presOf" srcId="{4790C374-9B3E-B44E-ABDB-B7215EC5719C}" destId="{38713300-C4E2-8846-8731-0C6D9299FF20}" srcOrd="0" destOrd="0" presId="urn:microsoft.com/office/officeart/2005/8/layout/cycle1"/>
    <dgm:cxn modelId="{9F27AB95-0FAA-7E40-9EA8-B4E9FB4E8ABD}" srcId="{942C1CC8-0712-4F42-8C16-D3AFC9E9C05B}" destId="{1FAF33D1-F83C-3245-AAEC-5F8FC82BFD2F}" srcOrd="0" destOrd="0" parTransId="{91A3D9B7-DAE4-974E-95E6-7A6038CAC2AA}" sibTransId="{1FE36B48-67D7-314B-ABE4-C43B6D906DAD}"/>
    <dgm:cxn modelId="{D4F597A7-6FD8-3F47-ACD5-A3B4D327CD2C}" type="presOf" srcId="{7EB6CAE0-8FA6-424F-B6C2-12740FECEA35}" destId="{03841F61-12C1-8140-998F-E0F4D1FF927F}" srcOrd="0" destOrd="0" presId="urn:microsoft.com/office/officeart/2005/8/layout/cycle1"/>
    <dgm:cxn modelId="{2A6823A8-63C5-1640-BA51-68DB3B2E163D}" type="presOf" srcId="{EF46038E-0DD9-BC46-B14A-D3C5A2E4D644}" destId="{3AE877B6-B6ED-034A-90AD-0622990C2FEE}" srcOrd="0" destOrd="0" presId="urn:microsoft.com/office/officeart/2005/8/layout/cycle1"/>
    <dgm:cxn modelId="{061486AA-DF82-034B-A072-842A69E5EE5E}" srcId="{942C1CC8-0712-4F42-8C16-D3AFC9E9C05B}" destId="{0CBA1CC4-642E-7C45-BDA1-7BB8921B7E18}" srcOrd="4" destOrd="0" parTransId="{4E83A90F-6423-164F-997D-3D3B46B002A8}" sibTransId="{0C2567BA-B9C2-5549-9C9D-522A612A3C17}"/>
    <dgm:cxn modelId="{528C27B3-EFB9-534B-B9C5-3C073EB90C7F}" type="presOf" srcId="{1FAF33D1-F83C-3245-AAEC-5F8FC82BFD2F}" destId="{BC6D4EC1-0587-1C43-AE35-A991D571C8B5}" srcOrd="0" destOrd="0" presId="urn:microsoft.com/office/officeart/2005/8/layout/cycle1"/>
    <dgm:cxn modelId="{753F5CDF-7577-DD44-9F5B-79660739E0E3}" type="presParOf" srcId="{BD36E082-5C63-8D4A-BE21-868713E29FE7}" destId="{69F494F2-4A9C-FE48-8215-EA63E1889FE0}" srcOrd="0" destOrd="0" presId="urn:microsoft.com/office/officeart/2005/8/layout/cycle1"/>
    <dgm:cxn modelId="{630FAD7E-C861-FB4A-A0AB-A924373B6D84}" type="presParOf" srcId="{BD36E082-5C63-8D4A-BE21-868713E29FE7}" destId="{BC6D4EC1-0587-1C43-AE35-A991D571C8B5}" srcOrd="1" destOrd="0" presId="urn:microsoft.com/office/officeart/2005/8/layout/cycle1"/>
    <dgm:cxn modelId="{10C99703-8735-8840-99ED-E0E39EA0B80F}" type="presParOf" srcId="{BD36E082-5C63-8D4A-BE21-868713E29FE7}" destId="{FA1FF1B1-B5A7-6846-890D-F0CD856793B8}" srcOrd="2" destOrd="0" presId="urn:microsoft.com/office/officeart/2005/8/layout/cycle1"/>
    <dgm:cxn modelId="{288A20DB-96AE-4542-88D3-C53166EBAF52}" type="presParOf" srcId="{BD36E082-5C63-8D4A-BE21-868713E29FE7}" destId="{97A3B92B-B720-F947-B03A-6B57AA3ACEE0}" srcOrd="3" destOrd="0" presId="urn:microsoft.com/office/officeart/2005/8/layout/cycle1"/>
    <dgm:cxn modelId="{0378FDB8-C61A-A446-BBC9-8C68490AF291}" type="presParOf" srcId="{BD36E082-5C63-8D4A-BE21-868713E29FE7}" destId="{90082E1C-3A7B-5D40-BE94-B3B95A5B4B98}" srcOrd="4" destOrd="0" presId="urn:microsoft.com/office/officeart/2005/8/layout/cycle1"/>
    <dgm:cxn modelId="{298C2F66-F26F-EF4B-BD5D-13C529C3711E}" type="presParOf" srcId="{BD36E082-5C63-8D4A-BE21-868713E29FE7}" destId="{7ABA54F8-AD4D-7245-A9EE-2A24ED2AF8B8}" srcOrd="5" destOrd="0" presId="urn:microsoft.com/office/officeart/2005/8/layout/cycle1"/>
    <dgm:cxn modelId="{4EECB50F-4D46-5041-BB53-C8BFFE6A8FD3}" type="presParOf" srcId="{BD36E082-5C63-8D4A-BE21-868713E29FE7}" destId="{BF784D8D-D0FA-8C47-8DC1-B74C938D1F7B}" srcOrd="6" destOrd="0" presId="urn:microsoft.com/office/officeart/2005/8/layout/cycle1"/>
    <dgm:cxn modelId="{956A15F7-23C1-9E48-800C-D99EEEB9D40C}" type="presParOf" srcId="{BD36E082-5C63-8D4A-BE21-868713E29FE7}" destId="{3AE877B6-B6ED-034A-90AD-0622990C2FEE}" srcOrd="7" destOrd="0" presId="urn:microsoft.com/office/officeart/2005/8/layout/cycle1"/>
    <dgm:cxn modelId="{E4B61DE6-D6D1-AD47-B684-EF3F7C058CFD}" type="presParOf" srcId="{BD36E082-5C63-8D4A-BE21-868713E29FE7}" destId="{03841F61-12C1-8140-998F-E0F4D1FF927F}" srcOrd="8" destOrd="0" presId="urn:microsoft.com/office/officeart/2005/8/layout/cycle1"/>
    <dgm:cxn modelId="{A3708449-5B74-9A4C-9D3A-FFC82220BE33}" type="presParOf" srcId="{BD36E082-5C63-8D4A-BE21-868713E29FE7}" destId="{A854BAC8-F99C-9B4E-95BB-74668FFC082B}" srcOrd="9" destOrd="0" presId="urn:microsoft.com/office/officeart/2005/8/layout/cycle1"/>
    <dgm:cxn modelId="{ACB1A601-9AFD-FA4E-8E62-8964551F1DC5}" type="presParOf" srcId="{BD36E082-5C63-8D4A-BE21-868713E29FE7}" destId="{38713300-C4E2-8846-8731-0C6D9299FF20}" srcOrd="10" destOrd="0" presId="urn:microsoft.com/office/officeart/2005/8/layout/cycle1"/>
    <dgm:cxn modelId="{5AFA21E4-9FBA-A44D-BC9D-22BA6327EE5A}" type="presParOf" srcId="{BD36E082-5C63-8D4A-BE21-868713E29FE7}" destId="{9C096DBF-7C14-5E4D-BE01-F90DAFFEE087}" srcOrd="11" destOrd="0" presId="urn:microsoft.com/office/officeart/2005/8/layout/cycle1"/>
    <dgm:cxn modelId="{60A5E967-140A-4641-B25A-49F3E2CF32C2}" type="presParOf" srcId="{BD36E082-5C63-8D4A-BE21-868713E29FE7}" destId="{B8D42DF1-8A9D-4B41-8388-A957B5FA707C}" srcOrd="12" destOrd="0" presId="urn:microsoft.com/office/officeart/2005/8/layout/cycle1"/>
    <dgm:cxn modelId="{BA2779E4-85B5-A14C-951C-DA55D0294355}" type="presParOf" srcId="{BD36E082-5C63-8D4A-BE21-868713E29FE7}" destId="{B337AD60-1A6B-764B-9384-441FD3107A12}" srcOrd="13" destOrd="0" presId="urn:microsoft.com/office/officeart/2005/8/layout/cycle1"/>
    <dgm:cxn modelId="{E71DEAA6-A1EA-7041-82B7-2A0BC4AD1B89}" type="presParOf" srcId="{BD36E082-5C63-8D4A-BE21-868713E29FE7}" destId="{EEAAC041-03EA-6445-A0B2-671D1E9C42D3}"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5A68D-6513-2442-93FE-2C560CFF3479}">
      <dsp:nvSpPr>
        <dsp:cNvPr id="0" name=""/>
        <dsp:cNvSpPr/>
      </dsp:nvSpPr>
      <dsp:spPr>
        <a:xfrm>
          <a:off x="2521533" y="17859"/>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GB" sz="2600" kern="1200" dirty="0"/>
            <a:t>Community Rail Connecting: people and places</a:t>
          </a:r>
        </a:p>
      </dsp:txBody>
      <dsp:txXfrm>
        <a:off x="2955026" y="586819"/>
        <a:ext cx="2384213" cy="1463040"/>
      </dsp:txXfrm>
    </dsp:sp>
    <dsp:sp modelId="{616CD0ED-B977-7145-A3EA-8CE1229DD77B}">
      <dsp:nvSpPr>
        <dsp:cNvPr id="0" name=""/>
        <dsp:cNvSpPr/>
      </dsp:nvSpPr>
      <dsp:spPr>
        <a:xfrm>
          <a:off x="3611541"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GB" sz="2600" kern="1200" dirty="0"/>
            <a:t>Enterprise: Generating income</a:t>
          </a:r>
        </a:p>
      </dsp:txBody>
      <dsp:txXfrm>
        <a:off x="4605866" y="2939626"/>
        <a:ext cx="1950720" cy="1788160"/>
      </dsp:txXfrm>
    </dsp:sp>
    <dsp:sp modelId="{12C14C14-4C45-0A4B-9CE4-C79D49BD13AD}">
      <dsp:nvSpPr>
        <dsp:cNvPr id="0" name=""/>
        <dsp:cNvSpPr/>
      </dsp:nvSpPr>
      <dsp:spPr>
        <a:xfrm>
          <a:off x="1265258" y="2099733"/>
          <a:ext cx="3251200" cy="32512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GB" sz="2600" kern="1200" dirty="0"/>
            <a:t>Social Purpose: Reinvesting in communities</a:t>
          </a:r>
        </a:p>
      </dsp:txBody>
      <dsp:txXfrm>
        <a:off x="1571413" y="2939626"/>
        <a:ext cx="1950720" cy="17881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6D4EC1-0587-1C43-AE35-A991D571C8B5}">
      <dsp:nvSpPr>
        <dsp:cNvPr id="0" name=""/>
        <dsp:cNvSpPr/>
      </dsp:nvSpPr>
      <dsp:spPr>
        <a:xfrm>
          <a:off x="5773478" y="31794"/>
          <a:ext cx="1075692" cy="1075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Earns Income</a:t>
          </a:r>
        </a:p>
      </dsp:txBody>
      <dsp:txXfrm>
        <a:off x="5773478" y="31794"/>
        <a:ext cx="1075692" cy="1075692"/>
      </dsp:txXfrm>
    </dsp:sp>
    <dsp:sp modelId="{FA1FF1B1-B5A7-6846-890D-F0CD856793B8}">
      <dsp:nvSpPr>
        <dsp:cNvPr id="0" name=""/>
        <dsp:cNvSpPr/>
      </dsp:nvSpPr>
      <dsp:spPr>
        <a:xfrm>
          <a:off x="3238196" y="89"/>
          <a:ext cx="4039207" cy="4039207"/>
        </a:xfrm>
        <a:prstGeom prst="circularArrow">
          <a:avLst>
            <a:gd name="adj1" fmla="val 5193"/>
            <a:gd name="adj2" fmla="val 335399"/>
            <a:gd name="adj3" fmla="val 21295337"/>
            <a:gd name="adj4" fmla="val 19764403"/>
            <a:gd name="adj5" fmla="val 605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082E1C-3A7B-5D40-BE94-B3B95A5B4B98}">
      <dsp:nvSpPr>
        <dsp:cNvPr id="0" name=""/>
        <dsp:cNvSpPr/>
      </dsp:nvSpPr>
      <dsp:spPr>
        <a:xfrm>
          <a:off x="6424592" y="2035718"/>
          <a:ext cx="1075692" cy="1075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Supports CRP Capacity</a:t>
          </a:r>
        </a:p>
      </dsp:txBody>
      <dsp:txXfrm>
        <a:off x="6424592" y="2035718"/>
        <a:ext cx="1075692" cy="1075692"/>
      </dsp:txXfrm>
    </dsp:sp>
    <dsp:sp modelId="{7ABA54F8-AD4D-7245-A9EE-2A24ED2AF8B8}">
      <dsp:nvSpPr>
        <dsp:cNvPr id="0" name=""/>
        <dsp:cNvSpPr/>
      </dsp:nvSpPr>
      <dsp:spPr>
        <a:xfrm>
          <a:off x="3238196" y="89"/>
          <a:ext cx="4039207" cy="4039207"/>
        </a:xfrm>
        <a:prstGeom prst="circularArrow">
          <a:avLst>
            <a:gd name="adj1" fmla="val 5193"/>
            <a:gd name="adj2" fmla="val 335399"/>
            <a:gd name="adj3" fmla="val 4016869"/>
            <a:gd name="adj4" fmla="val 2251439"/>
            <a:gd name="adj5" fmla="val 605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E877B6-B6ED-034A-90AD-0622990C2FEE}">
      <dsp:nvSpPr>
        <dsp:cNvPr id="0" name=""/>
        <dsp:cNvSpPr/>
      </dsp:nvSpPr>
      <dsp:spPr>
        <a:xfrm>
          <a:off x="4719953" y="3274210"/>
          <a:ext cx="1075692" cy="1075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Enables Community Activity</a:t>
          </a:r>
        </a:p>
      </dsp:txBody>
      <dsp:txXfrm>
        <a:off x="4719953" y="3274210"/>
        <a:ext cx="1075692" cy="1075692"/>
      </dsp:txXfrm>
    </dsp:sp>
    <dsp:sp modelId="{03841F61-12C1-8140-998F-E0F4D1FF927F}">
      <dsp:nvSpPr>
        <dsp:cNvPr id="0" name=""/>
        <dsp:cNvSpPr/>
      </dsp:nvSpPr>
      <dsp:spPr>
        <a:xfrm>
          <a:off x="3238196" y="89"/>
          <a:ext cx="4039207" cy="4039207"/>
        </a:xfrm>
        <a:prstGeom prst="circularArrow">
          <a:avLst>
            <a:gd name="adj1" fmla="val 5193"/>
            <a:gd name="adj2" fmla="val 335399"/>
            <a:gd name="adj3" fmla="val 8213162"/>
            <a:gd name="adj4" fmla="val 6447732"/>
            <a:gd name="adj5" fmla="val 605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713300-C4E2-8846-8731-0C6D9299FF20}">
      <dsp:nvSpPr>
        <dsp:cNvPr id="0" name=""/>
        <dsp:cNvSpPr/>
      </dsp:nvSpPr>
      <dsp:spPr>
        <a:xfrm>
          <a:off x="3015314" y="2035718"/>
          <a:ext cx="1075692" cy="1075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Connects More People With Rail</a:t>
          </a:r>
        </a:p>
      </dsp:txBody>
      <dsp:txXfrm>
        <a:off x="3015314" y="2035718"/>
        <a:ext cx="1075692" cy="1075692"/>
      </dsp:txXfrm>
    </dsp:sp>
    <dsp:sp modelId="{9C096DBF-7C14-5E4D-BE01-F90DAFFEE087}">
      <dsp:nvSpPr>
        <dsp:cNvPr id="0" name=""/>
        <dsp:cNvSpPr/>
      </dsp:nvSpPr>
      <dsp:spPr>
        <a:xfrm>
          <a:off x="3238196" y="89"/>
          <a:ext cx="4039207" cy="4039207"/>
        </a:xfrm>
        <a:prstGeom prst="circularArrow">
          <a:avLst>
            <a:gd name="adj1" fmla="val 5193"/>
            <a:gd name="adj2" fmla="val 335399"/>
            <a:gd name="adj3" fmla="val 12300198"/>
            <a:gd name="adj4" fmla="val 10769265"/>
            <a:gd name="adj5" fmla="val 605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37AD60-1A6B-764B-9384-441FD3107A12}">
      <dsp:nvSpPr>
        <dsp:cNvPr id="0" name=""/>
        <dsp:cNvSpPr/>
      </dsp:nvSpPr>
      <dsp:spPr>
        <a:xfrm>
          <a:off x="3666428" y="31794"/>
          <a:ext cx="1075692" cy="1075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Builds Passenger &amp; Community Engagement</a:t>
          </a:r>
        </a:p>
      </dsp:txBody>
      <dsp:txXfrm>
        <a:off x="3666428" y="31794"/>
        <a:ext cx="1075692" cy="1075692"/>
      </dsp:txXfrm>
    </dsp:sp>
    <dsp:sp modelId="{EEAAC041-03EA-6445-A0B2-671D1E9C42D3}">
      <dsp:nvSpPr>
        <dsp:cNvPr id="0" name=""/>
        <dsp:cNvSpPr/>
      </dsp:nvSpPr>
      <dsp:spPr>
        <a:xfrm>
          <a:off x="3238196" y="89"/>
          <a:ext cx="4039207" cy="4039207"/>
        </a:xfrm>
        <a:prstGeom prst="circularArrow">
          <a:avLst>
            <a:gd name="adj1" fmla="val 5193"/>
            <a:gd name="adj2" fmla="val 335399"/>
            <a:gd name="adj3" fmla="val 16867851"/>
            <a:gd name="adj4" fmla="val 15196750"/>
            <a:gd name="adj5" fmla="val 605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C8D5DC46-02EF-49D1-B020-FBEFB0A95C8D}" type="datetimeFigureOut">
              <a:rPr lang="en-GB" smtClean="0"/>
              <a:t>15/09/2026</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671F295-619C-4CF0-89B4-BE9EA7B533F7}" type="slidenum">
              <a:rPr lang="en-GB" smtClean="0"/>
              <a:t>‹#›</a:t>
            </a:fld>
            <a:endParaRPr lang="en-GB"/>
          </a:p>
        </p:txBody>
      </p:sp>
    </p:spTree>
    <p:extLst>
      <p:ext uri="{BB962C8B-B14F-4D97-AF65-F5344CB8AC3E}">
        <p14:creationId xmlns:p14="http://schemas.microsoft.com/office/powerpoint/2010/main" val="3549042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Settle Carlisle Railway is celebrating it’s 150</a:t>
            </a:r>
            <a:r>
              <a:rPr lang="en-US" baseline="30000" dirty="0"/>
              <a:t>th</a:t>
            </a:r>
            <a:r>
              <a:rPr lang="en-US" dirty="0"/>
              <a:t> anniversary of passenger transport this year. An iconic line, but those involved are looking to the future. Our aim is to make our CRP sustainable in the next 150 years through enterprise.</a:t>
            </a:r>
          </a:p>
        </p:txBody>
      </p:sp>
      <p:sp>
        <p:nvSpPr>
          <p:cNvPr id="4" name="Slide Number Placeholder 3"/>
          <p:cNvSpPr>
            <a:spLocks noGrp="1"/>
          </p:cNvSpPr>
          <p:nvPr>
            <p:ph type="sldNum" sz="quarter" idx="5"/>
          </p:nvPr>
        </p:nvSpPr>
        <p:spPr/>
        <p:txBody>
          <a:bodyPr/>
          <a:lstStyle/>
          <a:p>
            <a:fld id="{B671F295-619C-4CF0-89B4-BE9EA7B533F7}" type="slidenum">
              <a:rPr lang="en-GB" smtClean="0"/>
              <a:t>1</a:t>
            </a:fld>
            <a:endParaRPr lang="en-GB"/>
          </a:p>
        </p:txBody>
      </p:sp>
    </p:spTree>
    <p:extLst>
      <p:ext uri="{BB962C8B-B14F-4D97-AF65-F5344CB8AC3E}">
        <p14:creationId xmlns:p14="http://schemas.microsoft.com/office/powerpoint/2010/main" val="4278081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all know the value Community Rail brings to our railways and our communities. But there is a question we increasingly need to ask: how do we make sure that work is sustainable?</a:t>
            </a:r>
          </a:p>
          <a:p>
            <a:r>
              <a:rPr lang="en-GB" sz="1200" kern="1200" dirty="0">
                <a:solidFill>
                  <a:schemeClr val="tx1"/>
                </a:solidFill>
                <a:effectLst/>
                <a:latin typeface="+mn-lt"/>
                <a:ea typeface="+mn-ea"/>
                <a:cs typeface="+mn-cs"/>
              </a:rPr>
              <a:t>On the Settle–Carlisle, part of our answer is commercial.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Not commercial activity for its own sake, but commercial activity with a social purpose – generating income, creating local employment, supporting local businesses and helping us continue investing in our communities.</a:t>
            </a:r>
          </a:p>
          <a:p>
            <a:endParaRPr lang="en-GB" dirty="0"/>
          </a:p>
        </p:txBody>
      </p:sp>
      <p:sp>
        <p:nvSpPr>
          <p:cNvPr id="4" name="Slide Number Placeholder 3"/>
          <p:cNvSpPr>
            <a:spLocks noGrp="1"/>
          </p:cNvSpPr>
          <p:nvPr>
            <p:ph type="sldNum" sz="quarter" idx="5"/>
          </p:nvPr>
        </p:nvSpPr>
        <p:spPr/>
        <p:txBody>
          <a:bodyPr/>
          <a:lstStyle/>
          <a:p>
            <a:fld id="{B671F295-619C-4CF0-89B4-BE9EA7B533F7}" type="slidenum">
              <a:rPr lang="en-GB" smtClean="0"/>
              <a:t>2</a:t>
            </a:fld>
            <a:endParaRPr lang="en-GB"/>
          </a:p>
        </p:txBody>
      </p:sp>
    </p:spTree>
    <p:extLst>
      <p:ext uri="{BB962C8B-B14F-4D97-AF65-F5344CB8AC3E}">
        <p14:creationId xmlns:p14="http://schemas.microsoft.com/office/powerpoint/2010/main" val="138122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rely greatly on our train operator partners, Community Rail Network and other organisations to fund projects, and we are enormously grateful for that support.</a:t>
            </a:r>
          </a:p>
          <a:p>
            <a:r>
              <a:rPr lang="en-GB" sz="1200" kern="1200" dirty="0">
                <a:solidFill>
                  <a:schemeClr val="tx1"/>
                </a:solidFill>
                <a:effectLst/>
                <a:latin typeface="+mn-lt"/>
                <a:ea typeface="+mn-ea"/>
                <a:cs typeface="+mn-cs"/>
              </a:rPr>
              <a:t>It allows us to innovate and to deliver projects that simply wouldn't happen otherwise.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we also recognise that funding priorities change. With uncertainty about how Community Rail Partnerships will be funded in the future, we believe we have a responsibility to build greater resilience ourselves.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our question is not, ‘How do we replace our partners?’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is: </a:t>
            </a:r>
            <a:r>
              <a:rPr lang="en-GB" sz="1200" b="1" kern="1200" dirty="0">
                <a:solidFill>
                  <a:schemeClr val="tx1"/>
                </a:solidFill>
                <a:effectLst/>
                <a:latin typeface="+mn-lt"/>
                <a:ea typeface="+mn-ea"/>
                <a:cs typeface="+mn-cs"/>
              </a:rPr>
              <a:t>‘What can we do to help secure our own future?’</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Settle Carlisle Railway Development Company is an accredited CRP for 2026–27, with its work encompassing inclusive travel, schools, sustainable tourism and station communities. </a:t>
            </a:r>
          </a:p>
          <a:p>
            <a:pPr marL="171450" indent="-171450">
              <a:buFont typeface="Arial" panose="020B0604020202020204" pitchFamily="34" charset="0"/>
              <a:buChar char="•"/>
            </a:pPr>
            <a:endParaRPr lang="en-GB" sz="9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671F295-619C-4CF0-89B4-BE9EA7B533F7}" type="slidenum">
              <a:rPr lang="en-GB" smtClean="0"/>
              <a:t>3</a:t>
            </a:fld>
            <a:endParaRPr lang="en-GB"/>
          </a:p>
        </p:txBody>
      </p:sp>
    </p:spTree>
    <p:extLst>
      <p:ext uri="{BB962C8B-B14F-4D97-AF65-F5344CB8AC3E}">
        <p14:creationId xmlns:p14="http://schemas.microsoft.com/office/powerpoint/2010/main" val="3632663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Settle Carlisle Railway Development Company has an unusual model.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are an accredited Community Rail Partnership, but alongside our community activity we deliver commercial services.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includes our onboard trolley service, catering and retail, group travel, Dales Railcard administration, station staffing, merchandise, tourism promotion and other activities.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important point is that we don't see these as two separate worlds.</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commercial activity supports the social purpose.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Development Company works with Northern on promotion of the route, station staffing at Settle and Appleby and operation of the onboard trolley service; it also has retail and catering activities including Skipton Station Cafe Express. </a:t>
            </a:r>
          </a:p>
          <a:p>
            <a:pPr marL="171450" indent="-171450">
              <a:lnSpc>
                <a:spcPct val="115000"/>
              </a:lnSpc>
              <a:spcAft>
                <a:spcPts val="1000"/>
              </a:spcAft>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671F295-619C-4CF0-89B4-BE9EA7B533F7}" type="slidenum">
              <a:rPr lang="en-GB" smtClean="0"/>
              <a:t>4</a:t>
            </a:fld>
            <a:endParaRPr lang="en-GB"/>
          </a:p>
        </p:txBody>
      </p:sp>
    </p:spTree>
    <p:extLst>
      <p:ext uri="{BB962C8B-B14F-4D97-AF65-F5344CB8AC3E}">
        <p14:creationId xmlns:p14="http://schemas.microsoft.com/office/powerpoint/2010/main" val="71008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Take our trolley.</a:t>
            </a:r>
          </a:p>
          <a:p>
            <a:r>
              <a:rPr lang="en-GB" sz="1200" kern="1200" dirty="0">
                <a:solidFill>
                  <a:schemeClr val="tx1"/>
                </a:solidFill>
                <a:effectLst/>
                <a:latin typeface="+mn-lt"/>
                <a:ea typeface="+mn-ea"/>
                <a:cs typeface="+mn-cs"/>
              </a:rPr>
              <a:t>At first sight, we're selling tea, coffee, snacks and souvenirs on selected Northern services.</a:t>
            </a:r>
          </a:p>
          <a:p>
            <a:r>
              <a:rPr lang="en-GB" sz="1200" kern="1200" dirty="0">
                <a:solidFill>
                  <a:schemeClr val="tx1"/>
                </a:solidFill>
                <a:effectLst/>
                <a:latin typeface="+mn-lt"/>
                <a:ea typeface="+mn-ea"/>
                <a:cs typeface="+mn-cs"/>
              </a:rPr>
              <a:t>But look at what sits behind that cup of tea.</a:t>
            </a:r>
          </a:p>
          <a:p>
            <a:r>
              <a:rPr lang="en-GB" sz="1200" kern="1200" dirty="0">
                <a:solidFill>
                  <a:schemeClr val="tx1"/>
                </a:solidFill>
                <a:effectLst/>
                <a:latin typeface="+mn-lt"/>
                <a:ea typeface="+mn-ea"/>
                <a:cs typeface="+mn-cs"/>
              </a:rPr>
              <a:t>We employ local people.</a:t>
            </a:r>
          </a:p>
          <a:p>
            <a:r>
              <a:rPr lang="en-GB" sz="1200" kern="1200" dirty="0">
                <a:solidFill>
                  <a:schemeClr val="tx1"/>
                </a:solidFill>
                <a:effectLst/>
                <a:latin typeface="+mn-lt"/>
                <a:ea typeface="+mn-ea"/>
                <a:cs typeface="+mn-cs"/>
              </a:rPr>
              <a:t>We buy stock from local businesses.</a:t>
            </a:r>
          </a:p>
          <a:p>
            <a:r>
              <a:rPr lang="en-GB" sz="1200" kern="1200" dirty="0">
                <a:solidFill>
                  <a:schemeClr val="tx1"/>
                </a:solidFill>
                <a:effectLst/>
                <a:latin typeface="+mn-lt"/>
                <a:ea typeface="+mn-ea"/>
                <a:cs typeface="+mn-cs"/>
              </a:rPr>
              <a:t>We promote local food and drink.</a:t>
            </a:r>
          </a:p>
          <a:p>
            <a:r>
              <a:rPr lang="en-GB" sz="1200" kern="1200" dirty="0">
                <a:solidFill>
                  <a:schemeClr val="tx1"/>
                </a:solidFill>
                <a:effectLst/>
                <a:latin typeface="+mn-lt"/>
                <a:ea typeface="+mn-ea"/>
                <a:cs typeface="+mn-cs"/>
              </a:rPr>
              <a:t>We provide something increasingly unusual on the modern railway – a friendly onboard buffet service.</a:t>
            </a:r>
          </a:p>
          <a:p>
            <a:r>
              <a:rPr lang="en-GB" sz="1200" kern="1200" dirty="0">
                <a:solidFill>
                  <a:schemeClr val="tx1"/>
                </a:solidFill>
                <a:effectLst/>
                <a:latin typeface="+mn-lt"/>
                <a:ea typeface="+mn-ea"/>
                <a:cs typeface="+mn-cs"/>
              </a:rPr>
              <a:t>Our team become ambassadors for the line. They talk to visitors, answer questions and help make the journey memorable.</a:t>
            </a:r>
          </a:p>
          <a:p>
            <a:r>
              <a:rPr lang="en-GB" sz="1200" kern="1200" dirty="0">
                <a:solidFill>
                  <a:schemeClr val="tx1"/>
                </a:solidFill>
                <a:effectLst/>
                <a:latin typeface="+mn-lt"/>
                <a:ea typeface="+mn-ea"/>
                <a:cs typeface="+mn-cs"/>
              </a:rPr>
              <a:t>And the activity generates income that supports the wider work of the Development Company.”</a:t>
            </a:r>
          </a:p>
          <a:p>
            <a:r>
              <a:rPr lang="en-GB" sz="1200" kern="1200" dirty="0">
                <a:solidFill>
                  <a:schemeClr val="tx1"/>
                </a:solidFill>
                <a:effectLst/>
                <a:latin typeface="+mn-lt"/>
                <a:ea typeface="+mn-ea"/>
                <a:cs typeface="+mn-cs"/>
              </a:rPr>
              <a:t>The trolley service is now in its 21st year and specifically focuses on locally sourced produce. </a:t>
            </a:r>
          </a:p>
          <a:p>
            <a:endParaRPr lang="en-US" dirty="0"/>
          </a:p>
        </p:txBody>
      </p:sp>
      <p:sp>
        <p:nvSpPr>
          <p:cNvPr id="4" name="Slide Number Placeholder 3"/>
          <p:cNvSpPr>
            <a:spLocks noGrp="1"/>
          </p:cNvSpPr>
          <p:nvPr>
            <p:ph type="sldNum" sz="quarter" idx="5"/>
          </p:nvPr>
        </p:nvSpPr>
        <p:spPr/>
        <p:txBody>
          <a:bodyPr/>
          <a:lstStyle/>
          <a:p>
            <a:fld id="{B671F295-619C-4CF0-89B4-BE9EA7B533F7}" type="slidenum">
              <a:rPr lang="en-GB" smtClean="0"/>
              <a:t>5</a:t>
            </a:fld>
            <a:endParaRPr lang="en-GB"/>
          </a:p>
        </p:txBody>
      </p:sp>
    </p:spTree>
    <p:extLst>
      <p:ext uri="{BB962C8B-B14F-4D97-AF65-F5344CB8AC3E}">
        <p14:creationId xmlns:p14="http://schemas.microsoft.com/office/powerpoint/2010/main" val="1048461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5C15A-EEFE-5219-45D1-D995AE9FA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2F3EE-7560-9C6A-2A37-3FFC35F2BD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E057B2-8633-ECE9-323F-9B82D137F38D}"/>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It's a small circular economy travelling up and down the Settle–Carlisle line.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Money spent by a passenger doesn't simply disappear into a catering operation.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 of it goes back into local businesses through our purchasing. It supports employment. It gives local producers access to railway passengers. It improves the passenger experience.</a:t>
            </a:r>
          </a:p>
          <a:p>
            <a:endParaRPr lang="en-US" dirty="0"/>
          </a:p>
        </p:txBody>
      </p:sp>
      <p:sp>
        <p:nvSpPr>
          <p:cNvPr id="4" name="Slide Number Placeholder 3">
            <a:extLst>
              <a:ext uri="{FF2B5EF4-FFF2-40B4-BE49-F238E27FC236}">
                <a16:creationId xmlns:a16="http://schemas.microsoft.com/office/drawing/2014/main" id="{3A7D606D-1594-3323-7A32-88BCFC25A02A}"/>
              </a:ext>
            </a:extLst>
          </p:cNvPr>
          <p:cNvSpPr>
            <a:spLocks noGrp="1"/>
          </p:cNvSpPr>
          <p:nvPr>
            <p:ph type="sldNum" sz="quarter" idx="5"/>
          </p:nvPr>
        </p:nvSpPr>
        <p:spPr/>
        <p:txBody>
          <a:bodyPr/>
          <a:lstStyle/>
          <a:p>
            <a:fld id="{B671F295-619C-4CF0-89B4-BE9EA7B533F7}" type="slidenum">
              <a:rPr lang="en-GB" smtClean="0"/>
              <a:t>6</a:t>
            </a:fld>
            <a:endParaRPr lang="en-GB"/>
          </a:p>
        </p:txBody>
      </p:sp>
    </p:spTree>
    <p:extLst>
      <p:ext uri="{BB962C8B-B14F-4D97-AF65-F5344CB8AC3E}">
        <p14:creationId xmlns:p14="http://schemas.microsoft.com/office/powerpoint/2010/main" val="440225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1ACB6-B08C-35EB-F832-C2E8D50B0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44F21-A210-ECCC-9744-80399A9F4B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38B29E-D646-B6FC-FA31-1FDEDED94F05}"/>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And the commercial return helps make our organisation more resilient.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the value of that £2 or £3 purchase is actually much greater than the transaction itself.</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Development Company describes the trolley's purpose in precisely these wider terms: supporting local producers and the local economy, providing employment and enhancing journeys for both residents and tourists. </a:t>
            </a:r>
          </a:p>
          <a:p>
            <a:endParaRPr lang="en-US" dirty="0"/>
          </a:p>
        </p:txBody>
      </p:sp>
      <p:sp>
        <p:nvSpPr>
          <p:cNvPr id="4" name="Slide Number Placeholder 3">
            <a:extLst>
              <a:ext uri="{FF2B5EF4-FFF2-40B4-BE49-F238E27FC236}">
                <a16:creationId xmlns:a16="http://schemas.microsoft.com/office/drawing/2014/main" id="{98EA32BE-B5CD-D45C-C096-8B947C9C2F06}"/>
              </a:ext>
            </a:extLst>
          </p:cNvPr>
          <p:cNvSpPr>
            <a:spLocks noGrp="1"/>
          </p:cNvSpPr>
          <p:nvPr>
            <p:ph type="sldNum" sz="quarter" idx="5"/>
          </p:nvPr>
        </p:nvSpPr>
        <p:spPr/>
        <p:txBody>
          <a:bodyPr/>
          <a:lstStyle/>
          <a:p>
            <a:fld id="{B671F295-619C-4CF0-89B4-BE9EA7B533F7}" type="slidenum">
              <a:rPr lang="en-GB" smtClean="0"/>
              <a:t>7</a:t>
            </a:fld>
            <a:endParaRPr lang="en-GB"/>
          </a:p>
        </p:txBody>
      </p:sp>
    </p:spTree>
    <p:extLst>
      <p:ext uri="{BB962C8B-B14F-4D97-AF65-F5344CB8AC3E}">
        <p14:creationId xmlns:p14="http://schemas.microsoft.com/office/powerpoint/2010/main" val="2669767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9B531-5E0B-9E02-BC43-BF002FAFD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B7205-B873-3C42-C16B-CCB622D21D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7A609B-0508-090E-A9E6-4F9EC16DC8B4}"/>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And this shows why partnership funding remains so important.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After 20 years, our trolley fleet was reaching the end of its life.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Northern, Avanti West Coast, CrossCountry and TravelWatch NorthWest helped fund replacements.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we didn't simply buy an off-the-shelf product.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worked with local engineering company J Mortimer Fabrications near Kirkby Lonsdale to develop our own trolley.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partner investment helped us improve passenger experience, support a local business and protect an income-generating service for the future.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External investment helped create longer-term sustainability.</a:t>
            </a:r>
            <a:r>
              <a:rPr lang="en-GB" dirty="0">
                <a:effectLst/>
              </a:rPr>
              <a:t> </a:t>
            </a:r>
            <a:endParaRPr lang="en-US" dirty="0"/>
          </a:p>
        </p:txBody>
      </p:sp>
      <p:sp>
        <p:nvSpPr>
          <p:cNvPr id="4" name="Slide Number Placeholder 3">
            <a:extLst>
              <a:ext uri="{FF2B5EF4-FFF2-40B4-BE49-F238E27FC236}">
                <a16:creationId xmlns:a16="http://schemas.microsoft.com/office/drawing/2014/main" id="{7251911A-ECB7-74F4-3B42-060BEC51D85E}"/>
              </a:ext>
            </a:extLst>
          </p:cNvPr>
          <p:cNvSpPr>
            <a:spLocks noGrp="1"/>
          </p:cNvSpPr>
          <p:nvPr>
            <p:ph type="sldNum" sz="quarter" idx="5"/>
          </p:nvPr>
        </p:nvSpPr>
        <p:spPr/>
        <p:txBody>
          <a:bodyPr/>
          <a:lstStyle/>
          <a:p>
            <a:fld id="{B671F295-619C-4CF0-89B4-BE9EA7B533F7}" type="slidenum">
              <a:rPr lang="en-GB" smtClean="0"/>
              <a:t>8</a:t>
            </a:fld>
            <a:endParaRPr lang="en-GB"/>
          </a:p>
        </p:txBody>
      </p:sp>
    </p:spTree>
    <p:extLst>
      <p:ext uri="{BB962C8B-B14F-4D97-AF65-F5344CB8AC3E}">
        <p14:creationId xmlns:p14="http://schemas.microsoft.com/office/powerpoint/2010/main" val="2218640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058F8-C9D9-F3B2-10A9-0B34C9C0E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AD66D-CD80-D974-7157-DDE788F81B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0E8340-9CF3-370C-2C18-02CB1797C19F}"/>
              </a:ext>
            </a:extLst>
          </p:cNvPr>
          <p:cNvSpPr>
            <a:spLocks noGrp="1"/>
          </p:cNvSpPr>
          <p:nvPr>
            <p:ph type="body" idx="1"/>
          </p:nvPr>
        </p:nvSpPr>
        <p:spPr/>
        <p:txBody>
          <a:bodyPr/>
          <a:lstStyle/>
          <a:p>
            <a:pPr marL="171450" indent="-171450">
              <a:lnSpc>
                <a:spcPct val="115000"/>
              </a:lnSpc>
              <a:spcAft>
                <a:spcPts val="10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Times New Roman" panose="02020603050405020304" pitchFamily="18" charset="0"/>
              </a:rPr>
              <a:t>It’s not just onboard catering services</a:t>
            </a:r>
          </a:p>
          <a:p>
            <a:pPr marL="171450" indent="-171450">
              <a:lnSpc>
                <a:spcPct val="115000"/>
              </a:lnSpc>
              <a:spcAft>
                <a:spcPts val="10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Times New Roman" panose="02020603050405020304" pitchFamily="18" charset="0"/>
              </a:rPr>
              <a:t>Settle Carlisle Railway Development Company also runs the Station Café at Skipton, which opened in 2008 - still going strong (This is a subsidiary company)- and, until this </a:t>
            </a:r>
            <a:r>
              <a:rPr lang="en-GB" sz="1200" dirty="0" err="1">
                <a:latin typeface="Calibri" panose="020F0502020204030204" pitchFamily="34" charset="0"/>
                <a:ea typeface="Calibri" panose="020F0502020204030204" pitchFamily="34" charset="0"/>
                <a:cs typeface="Times New Roman" panose="02020603050405020304" pitchFamily="18" charset="0"/>
              </a:rPr>
              <a:t>yearranun</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Ribblehead Station café in season</a:t>
            </a:r>
          </a:p>
          <a:p>
            <a:pPr marL="171450" indent="-171450">
              <a:lnSpc>
                <a:spcPct val="115000"/>
              </a:lnSpc>
              <a:spcAft>
                <a:spcPts val="10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We also manage group travel bookings for Northern</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F975641-A0A3-EFB0-D303-B00A0EAA340C}"/>
              </a:ext>
            </a:extLst>
          </p:cNvPr>
          <p:cNvSpPr>
            <a:spLocks noGrp="1"/>
          </p:cNvSpPr>
          <p:nvPr>
            <p:ph type="sldNum" sz="quarter" idx="5"/>
          </p:nvPr>
        </p:nvSpPr>
        <p:spPr/>
        <p:txBody>
          <a:bodyPr/>
          <a:lstStyle/>
          <a:p>
            <a:fld id="{B671F295-619C-4CF0-89B4-BE9EA7B533F7}" type="slidenum">
              <a:rPr lang="en-GB" smtClean="0"/>
              <a:t>9</a:t>
            </a:fld>
            <a:endParaRPr lang="en-GB"/>
          </a:p>
        </p:txBody>
      </p:sp>
    </p:spTree>
    <p:extLst>
      <p:ext uri="{BB962C8B-B14F-4D97-AF65-F5344CB8AC3E}">
        <p14:creationId xmlns:p14="http://schemas.microsoft.com/office/powerpoint/2010/main" val="1202663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E3025-7620-1746-0EC4-31915EF36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391B0-3617-57EF-B908-921841599F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65E2FE-0245-8161-FD81-3ECDF3B10229}"/>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This is the model we're trying to create.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Commercial activity isn't the destination. It is part of a virtuous circle.</a:t>
            </a:r>
          </a:p>
          <a:p>
            <a:r>
              <a:rPr lang="en-GB" sz="1200" kern="1200" dirty="0">
                <a:solidFill>
                  <a:schemeClr val="tx1"/>
                </a:solidFill>
                <a:effectLst/>
                <a:latin typeface="+mn-lt"/>
                <a:ea typeface="+mn-ea"/>
                <a:cs typeface="+mn-cs"/>
              </a:rPr>
              <a:t>Income strengthens our capacity.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capacity allows us to do more community work.</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Community work introduces new people to rail, builds relationships with communities and makes stations and journeys more welcoming.</a:t>
            </a:r>
          </a:p>
          <a:p>
            <a:r>
              <a:rPr lang="en-GB" sz="1200" kern="1200" dirty="0">
                <a:solidFill>
                  <a:schemeClr val="tx1"/>
                </a:solidFill>
                <a:effectLst/>
                <a:latin typeface="+mn-lt"/>
                <a:ea typeface="+mn-ea"/>
                <a:cs typeface="+mn-cs"/>
              </a:rPr>
              <a:t>That helps create passengers and advocates for the railway.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Which in turn creates more opportunity.</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Commercial success and community success don't have to compete. They can reinforce one another.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Current CRP projects demonstrate that breadth, from schools and Girlguiding to refugee support, sustainable tourism and community station activity. </a:t>
            </a:r>
          </a:p>
        </p:txBody>
      </p:sp>
      <p:sp>
        <p:nvSpPr>
          <p:cNvPr id="4" name="Slide Number Placeholder 3">
            <a:extLst>
              <a:ext uri="{FF2B5EF4-FFF2-40B4-BE49-F238E27FC236}">
                <a16:creationId xmlns:a16="http://schemas.microsoft.com/office/drawing/2014/main" id="{BB8A78BE-604E-3778-DC99-8B963B32C48A}"/>
              </a:ext>
            </a:extLst>
          </p:cNvPr>
          <p:cNvSpPr>
            <a:spLocks noGrp="1"/>
          </p:cNvSpPr>
          <p:nvPr>
            <p:ph type="sldNum" sz="quarter" idx="5"/>
          </p:nvPr>
        </p:nvSpPr>
        <p:spPr/>
        <p:txBody>
          <a:bodyPr/>
          <a:lstStyle/>
          <a:p>
            <a:fld id="{B671F295-619C-4CF0-89B4-BE9EA7B533F7}" type="slidenum">
              <a:rPr lang="en-GB" smtClean="0"/>
              <a:t>10</a:t>
            </a:fld>
            <a:endParaRPr lang="en-GB"/>
          </a:p>
        </p:txBody>
      </p:sp>
    </p:spTree>
    <p:extLst>
      <p:ext uri="{BB962C8B-B14F-4D97-AF65-F5344CB8AC3E}">
        <p14:creationId xmlns:p14="http://schemas.microsoft.com/office/powerpoint/2010/main" val="890333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CBA6-6DCD-5BB1-8EFF-27D38E83E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83C6-913F-6DCD-1BD4-A0F71AC0A7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F3165E-440C-5708-CFF3-D565DF18D22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We’re not suggesting everybody leaves this conference and buys a trolley.</a:t>
            </a:r>
          </a:p>
          <a:p>
            <a:r>
              <a:rPr lang="en-GB" sz="1200" kern="1200" dirty="0">
                <a:solidFill>
                  <a:schemeClr val="tx1"/>
                </a:solidFill>
                <a:effectLst/>
                <a:latin typeface="+mn-lt"/>
                <a:ea typeface="+mn-ea"/>
                <a:cs typeface="+mn-cs"/>
              </a:rPr>
              <a:t>Our model works because it fits our railway.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question is what fits yours.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Do you have an unused station building? A strong tourism offer? Local producers looking for customers? Events? Guided experiences? Retail opportunities? A recognisable railway brand?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Instead of asking only, ‘Where can we find another grant?’ perhaps we should sometimes also ask:</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‘What value can we create ourselves?’</a:t>
            </a:r>
            <a:r>
              <a:rPr lang="en-GB" dirty="0">
                <a:effectLst/>
              </a:rPr>
              <a:t> </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8984EB6-8FF3-3BE5-A45C-95C50B7A94B2}"/>
              </a:ext>
            </a:extLst>
          </p:cNvPr>
          <p:cNvSpPr>
            <a:spLocks noGrp="1"/>
          </p:cNvSpPr>
          <p:nvPr>
            <p:ph type="sldNum" sz="quarter" idx="5"/>
          </p:nvPr>
        </p:nvSpPr>
        <p:spPr/>
        <p:txBody>
          <a:bodyPr/>
          <a:lstStyle/>
          <a:p>
            <a:fld id="{B671F295-619C-4CF0-89B4-BE9EA7B533F7}" type="slidenum">
              <a:rPr lang="en-GB" smtClean="0"/>
              <a:t>11</a:t>
            </a:fld>
            <a:endParaRPr lang="en-GB"/>
          </a:p>
        </p:txBody>
      </p:sp>
    </p:spTree>
    <p:extLst>
      <p:ext uri="{BB962C8B-B14F-4D97-AF65-F5344CB8AC3E}">
        <p14:creationId xmlns:p14="http://schemas.microsoft.com/office/powerpoint/2010/main" val="3681342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D3C24-FAA1-5C90-B948-73CC528CA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4F1DE-8D17-8969-60CB-208C31B5E1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823D04-77E9-7E77-AF1C-AA771322A721}"/>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 Settle–Carlisle Railway was nearly lost once.</a:t>
            </a:r>
          </a:p>
          <a:p>
            <a:r>
              <a:rPr lang="en-GB" sz="1200" kern="1200" dirty="0">
                <a:solidFill>
                  <a:schemeClr val="tx1"/>
                </a:solidFill>
                <a:effectLst/>
                <a:latin typeface="+mn-lt"/>
                <a:ea typeface="+mn-ea"/>
                <a:cs typeface="+mn-cs"/>
              </a:rPr>
              <a:t>Its survival taught us something important: </a:t>
            </a:r>
            <a:r>
              <a:rPr lang="en-GB" sz="1200" b="1" kern="1200" dirty="0">
                <a:solidFill>
                  <a:schemeClr val="tx1"/>
                </a:solidFill>
                <a:effectLst/>
                <a:latin typeface="+mn-lt"/>
                <a:ea typeface="+mn-ea"/>
                <a:cs typeface="+mn-cs"/>
              </a:rPr>
              <a:t>never take the future for granted.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think the same applies to Community Rail.</a:t>
            </a:r>
          </a:p>
          <a:p>
            <a:r>
              <a:rPr lang="en-GB" sz="1200" kern="1200" dirty="0">
                <a:solidFill>
                  <a:schemeClr val="tx1"/>
                </a:solidFill>
                <a:effectLst/>
                <a:latin typeface="+mn-lt"/>
                <a:ea typeface="+mn-ea"/>
                <a:cs typeface="+mn-cs"/>
              </a:rPr>
              <a:t>We should celebrate the support we have today – and continue working closely with the train operators, Community Rail Network and organisations that make our projects possible.</a:t>
            </a:r>
          </a:p>
          <a:p>
            <a:r>
              <a:rPr lang="en-GB" sz="1200" kern="1200" dirty="0">
                <a:solidFill>
                  <a:schemeClr val="tx1"/>
                </a:solidFill>
                <a:effectLst/>
                <a:latin typeface="+mn-lt"/>
                <a:ea typeface="+mn-ea"/>
                <a:cs typeface="+mn-cs"/>
              </a:rPr>
              <a:t>But alongside that, we should build our own resilience.</a:t>
            </a:r>
          </a:p>
          <a:p>
            <a:r>
              <a:rPr lang="en-GB" sz="1200" kern="1200" dirty="0">
                <a:solidFill>
                  <a:schemeClr val="tx1"/>
                </a:solidFill>
                <a:effectLst/>
                <a:latin typeface="+mn-lt"/>
                <a:ea typeface="+mn-ea"/>
                <a:cs typeface="+mn-cs"/>
              </a:rPr>
              <a:t>On the Settle–Carlisle, that can start with something as simple as a cup of tea bought from a trolley.</a:t>
            </a:r>
          </a:p>
          <a:p>
            <a:r>
              <a:rPr lang="en-GB" sz="1200" kern="1200" dirty="0">
                <a:solidFill>
                  <a:schemeClr val="tx1"/>
                </a:solidFill>
                <a:effectLst/>
                <a:latin typeface="+mn-lt"/>
                <a:ea typeface="+mn-ea"/>
                <a:cs typeface="+mn-cs"/>
              </a:rPr>
              <a:t>That cup of tea supports a job. It supports suppliers. It promotes our area. It enhances someone's journey. And it generates income.</a:t>
            </a:r>
          </a:p>
          <a:p>
            <a:r>
              <a:rPr lang="en-GB" sz="1200" kern="1200" dirty="0">
                <a:solidFill>
                  <a:schemeClr val="tx1"/>
                </a:solidFill>
                <a:effectLst/>
                <a:latin typeface="+mn-lt"/>
                <a:ea typeface="+mn-ea"/>
                <a:cs typeface="+mn-cs"/>
              </a:rPr>
              <a:t>Multiply that thinking across everything we do and we start creating something much bigger:</a:t>
            </a:r>
          </a:p>
          <a:p>
            <a:r>
              <a:rPr lang="en-GB" sz="1200" b="1" kern="1200" dirty="0">
                <a:solidFill>
                  <a:schemeClr val="tx1"/>
                </a:solidFill>
                <a:effectLst/>
                <a:latin typeface="+mn-lt"/>
                <a:ea typeface="+mn-ea"/>
                <a:cs typeface="+mn-cs"/>
              </a:rPr>
              <a:t>a sustainable future for Community Rail.</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Then click to reveal one final line:</a:t>
            </a:r>
          </a:p>
          <a:p>
            <a:r>
              <a:rPr lang="en-GB" sz="1200" b="1" kern="1200" dirty="0">
                <a:solidFill>
                  <a:schemeClr val="tx1"/>
                </a:solidFill>
                <a:effectLst/>
                <a:latin typeface="+mn-lt"/>
                <a:ea typeface="+mn-ea"/>
                <a:cs typeface="+mn-cs"/>
              </a:rPr>
              <a:t>What could your CRP do today to help fund its tomorrow?</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is where I would stop. It leaves delegates thinking about </a:t>
            </a:r>
            <a:r>
              <a:rPr lang="en-GB" sz="1200" b="1" kern="1200" dirty="0">
                <a:solidFill>
                  <a:schemeClr val="tx1"/>
                </a:solidFill>
                <a:effectLst/>
                <a:latin typeface="+mn-lt"/>
                <a:ea typeface="+mn-ea"/>
                <a:cs typeface="+mn-cs"/>
              </a:rPr>
              <a:t>their own CRP</a:t>
            </a:r>
            <a:r>
              <a:rPr lang="en-GB" sz="1200" kern="1200" dirty="0">
                <a:solidFill>
                  <a:schemeClr val="tx1"/>
                </a:solidFill>
                <a:effectLst/>
                <a:latin typeface="+mn-lt"/>
                <a:ea typeface="+mn-ea"/>
                <a:cs typeface="+mn-cs"/>
              </a:rPr>
              <a:t>, rather than simply applauding what Settle–Carlisle has done.</a:t>
            </a:r>
          </a:p>
          <a:p>
            <a:r>
              <a:rPr lang="en-GB" sz="1200" kern="1200" dirty="0">
                <a:solidFill>
                  <a:schemeClr val="tx1"/>
                </a:solidFill>
                <a:effectLst/>
                <a:latin typeface="+mn-lt"/>
                <a:ea typeface="+mn-ea"/>
                <a:cs typeface="+mn-cs"/>
              </a:rPr>
              <a:t>The factual foundation for this argument is particularly strong because your own 2026 accreditation announcement explicitly connects the two sides of the organisation: Operations Manager Susie Smith states that the commercial operations, including the trolley and Skipton café, support Community Rail projects while providing passenger benefits, local employment and opportunities for local </a:t>
            </a:r>
            <a:endParaRPr lang="en-US" dirty="0"/>
          </a:p>
        </p:txBody>
      </p:sp>
      <p:sp>
        <p:nvSpPr>
          <p:cNvPr id="4" name="Slide Number Placeholder 3">
            <a:extLst>
              <a:ext uri="{FF2B5EF4-FFF2-40B4-BE49-F238E27FC236}">
                <a16:creationId xmlns:a16="http://schemas.microsoft.com/office/drawing/2014/main" id="{7C0B6523-4B7A-6A1B-E7B2-71CEC3CBCB45}"/>
              </a:ext>
            </a:extLst>
          </p:cNvPr>
          <p:cNvSpPr>
            <a:spLocks noGrp="1"/>
          </p:cNvSpPr>
          <p:nvPr>
            <p:ph type="sldNum" sz="quarter" idx="5"/>
          </p:nvPr>
        </p:nvSpPr>
        <p:spPr/>
        <p:txBody>
          <a:bodyPr/>
          <a:lstStyle/>
          <a:p>
            <a:fld id="{B671F295-619C-4CF0-89B4-BE9EA7B533F7}" type="slidenum">
              <a:rPr lang="en-GB" smtClean="0"/>
              <a:t>12</a:t>
            </a:fld>
            <a:endParaRPr lang="en-GB"/>
          </a:p>
        </p:txBody>
      </p:sp>
    </p:spTree>
    <p:extLst>
      <p:ext uri="{BB962C8B-B14F-4D97-AF65-F5344CB8AC3E}">
        <p14:creationId xmlns:p14="http://schemas.microsoft.com/office/powerpoint/2010/main" val="3664746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71F295-619C-4CF0-89B4-BE9EA7B533F7}" type="slidenum">
              <a:rPr lang="en-GB" smtClean="0"/>
              <a:t>13</a:t>
            </a:fld>
            <a:endParaRPr lang="en-GB"/>
          </a:p>
        </p:txBody>
      </p:sp>
    </p:spTree>
    <p:extLst>
      <p:ext uri="{BB962C8B-B14F-4D97-AF65-F5344CB8AC3E}">
        <p14:creationId xmlns:p14="http://schemas.microsoft.com/office/powerpoint/2010/main" val="3295696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84733-ADDB-9F97-F189-936FFE50E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D05D1B-687F-AFC9-38CA-593FE3213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21F10F-D959-0BA7-A18D-423B867B8FFC}"/>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9AC0B9F3-ADF0-C1D2-6484-5C37D6985A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4F1D27-5BE3-7159-8118-1F26E486118D}"/>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1774101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5232-13E4-495D-694A-C748E6438C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779CD8-D98B-173B-6CD4-E3464527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0E479B-C509-3392-23E6-E95F52E315CA}"/>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4CFF2B9F-0D98-47C2-9BB1-98CCF3F4FF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E92BE5-3F7A-1A88-6BD4-701242F7B767}"/>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413409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43A5C-8375-4254-17A6-9336E0459D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EB3FC7-60A7-E8CF-D7D3-FFE35765D8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797D7E-ECC1-7EEC-EA54-88D0BBBD33C6}"/>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6D48A861-B930-5A28-7EAC-12CA6279A8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0A20C2-F5C2-9D97-9BEF-690E17BF0285}"/>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2226128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9E61-AEA0-691B-869E-0F31918918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6A7364-9260-9128-C613-46442FEDCF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A80322-5B1A-684C-D749-CC9A0A8102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692703-786C-46C4-7D37-375E0F81C1A1}"/>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6" name="Footer Placeholder 5">
            <a:extLst>
              <a:ext uri="{FF2B5EF4-FFF2-40B4-BE49-F238E27FC236}">
                <a16:creationId xmlns:a16="http://schemas.microsoft.com/office/drawing/2014/main" id="{98908784-B870-2C28-0E23-A6A1771D98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9EB43F-4DDC-33D7-1DA6-AA8FB000FE88}"/>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3788698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F24D-819E-D4D9-CACC-C4F90C5ABF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F6F895-8723-A631-BFB6-B011BB4817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0E367D-EDD2-8590-11A4-075C42C5E8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D800E1-CBB0-6A65-F1EE-98CD97B9C7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A4612A-AEF8-DA69-694B-BA91C3C1EC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8E52F8-8F79-E831-5034-949FF6DA0B27}"/>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8" name="Footer Placeholder 7">
            <a:extLst>
              <a:ext uri="{FF2B5EF4-FFF2-40B4-BE49-F238E27FC236}">
                <a16:creationId xmlns:a16="http://schemas.microsoft.com/office/drawing/2014/main" id="{4C2FED0E-1A1D-F0E3-DD63-F808C6ACFBA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7946FB1-1E4D-5863-AF4F-A61B7E5073E3}"/>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306597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4ED62-3C37-1183-E3BD-07F63C0288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19801BE-266D-FAB6-D61A-74882977DDE0}"/>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4" name="Footer Placeholder 3">
            <a:extLst>
              <a:ext uri="{FF2B5EF4-FFF2-40B4-BE49-F238E27FC236}">
                <a16:creationId xmlns:a16="http://schemas.microsoft.com/office/drawing/2014/main" id="{2271EAE5-64FA-6731-B436-90477C50C1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1C33BFB-0752-FFE3-EE31-70B37CED001E}"/>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2410751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C8DC9-D5C3-CEBB-3348-087D6BEBB88A}"/>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3" name="Footer Placeholder 2">
            <a:extLst>
              <a:ext uri="{FF2B5EF4-FFF2-40B4-BE49-F238E27FC236}">
                <a16:creationId xmlns:a16="http://schemas.microsoft.com/office/drawing/2014/main" id="{BFBD53B6-468F-C036-8F58-DD2CD15F31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8B20E94-8FC7-C51F-FF09-D9BB369508F8}"/>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4219749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A82B-06A6-379C-2488-7E0F2D46B7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D60BAF9-31ED-5896-DD02-8B3DE5393D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77E684-BF71-7FCA-3157-6F1465D82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74903F-839B-081D-648A-182BDDBA031B}"/>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6" name="Footer Placeholder 5">
            <a:extLst>
              <a:ext uri="{FF2B5EF4-FFF2-40B4-BE49-F238E27FC236}">
                <a16:creationId xmlns:a16="http://schemas.microsoft.com/office/drawing/2014/main" id="{A6804990-DFC1-9544-1F23-1E0E006156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05F7D1-7045-6327-A648-4668D26FEACF}"/>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157807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9198-F452-56FA-F64B-64FB4DC598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62558B7-772A-A4B9-994B-B41E6DAB7D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953114-F0EB-DF63-F078-92DDA248E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8AF6C-2B40-CBAA-A5E0-42AC2C941CDE}"/>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6" name="Footer Placeholder 5">
            <a:extLst>
              <a:ext uri="{FF2B5EF4-FFF2-40B4-BE49-F238E27FC236}">
                <a16:creationId xmlns:a16="http://schemas.microsoft.com/office/drawing/2014/main" id="{279E947A-ABD7-7D8C-061E-3B08F9B1B3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0D4CB1-7643-BE6A-7E4E-1E54935DD09E}"/>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1446887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0AA3-F404-2E3D-73C4-85D91668C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1B3546-0A5C-443C-9148-B5C1EC0BC0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AC2209-FAD9-92A1-9DE3-C65FA7EC131D}"/>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4B6F3AA1-47B8-1F1A-E030-569C0A7F74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2FF174-2666-3DF2-3C9A-E51580A864EE}"/>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56530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80FDE-E6E0-0B29-0342-EC63E2E07D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FAE6FE-C3CF-8B16-0043-747F3E830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282864-F771-F37B-C48E-824F14308707}"/>
              </a:ext>
            </a:extLst>
          </p:cNvPr>
          <p:cNvSpPr>
            <a:spLocks noGrp="1"/>
          </p:cNvSpPr>
          <p:nvPr>
            <p:ph type="dt" sz="half" idx="10"/>
          </p:nvPr>
        </p:nvSpPr>
        <p:spPr/>
        <p:txBody>
          <a:body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0AD65688-F1AE-C4AB-0D5F-A11BB8EA32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935D34-F792-EBFF-4FDB-9DD39EB1A9E0}"/>
              </a:ext>
            </a:extLst>
          </p:cNvPr>
          <p:cNvSpPr>
            <a:spLocks noGrp="1"/>
          </p:cNvSpPr>
          <p:nvPr>
            <p:ph type="sldNum" sz="quarter" idx="12"/>
          </p:nvPr>
        </p:nvSpPr>
        <p:spPr/>
        <p:txBody>
          <a:bodyPr/>
          <a:lstStyle/>
          <a:p>
            <a:fld id="{E5165C49-C091-4896-997A-9A442B0C5D40}" type="slidenum">
              <a:rPr lang="en-GB" smtClean="0"/>
              <a:t>‹#›</a:t>
            </a:fld>
            <a:endParaRPr lang="en-GB"/>
          </a:p>
        </p:txBody>
      </p:sp>
    </p:spTree>
    <p:extLst>
      <p:ext uri="{BB962C8B-B14F-4D97-AF65-F5344CB8AC3E}">
        <p14:creationId xmlns:p14="http://schemas.microsoft.com/office/powerpoint/2010/main" val="87670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8310A-B06D-81CD-4310-C451FC066F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F0F4E6D-703E-7F48-6651-BBBC90A07A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717B52-0910-81AE-5F76-8EE91909AB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1E1D7-5BBA-4C75-9433-81CDA54A7A63}" type="datetimeFigureOut">
              <a:rPr lang="en-GB" smtClean="0"/>
              <a:t>15/09/2026</a:t>
            </a:fld>
            <a:endParaRPr lang="en-GB"/>
          </a:p>
        </p:txBody>
      </p:sp>
      <p:sp>
        <p:nvSpPr>
          <p:cNvPr id="5" name="Footer Placeholder 4">
            <a:extLst>
              <a:ext uri="{FF2B5EF4-FFF2-40B4-BE49-F238E27FC236}">
                <a16:creationId xmlns:a16="http://schemas.microsoft.com/office/drawing/2014/main" id="{F3C31872-EC08-C889-8F3C-F4D25E4D21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027E101-2F26-A692-7DA5-D0C707A237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165C49-C091-4896-997A-9A442B0C5D40}" type="slidenum">
              <a:rPr lang="en-GB" smtClean="0"/>
              <a:t>‹#›</a:t>
            </a:fld>
            <a:endParaRPr lang="en-GB"/>
          </a:p>
        </p:txBody>
      </p:sp>
    </p:spTree>
    <p:extLst>
      <p:ext uri="{BB962C8B-B14F-4D97-AF65-F5344CB8AC3E}">
        <p14:creationId xmlns:p14="http://schemas.microsoft.com/office/powerpoint/2010/main" val="264427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3.jpeg"/><Relationship Id="rId5" Type="http://schemas.openxmlformats.org/officeDocument/2006/relationships/diagramQuickStyle" Target="../diagrams/quickStyle2.xml"/><Relationship Id="rId10" Type="http://schemas.openxmlformats.org/officeDocument/2006/relationships/image" Target="../media/image12.jpg"/><Relationship Id="rId4" Type="http://schemas.openxmlformats.org/officeDocument/2006/relationships/diagramLayout" Target="../diagrams/layout2.xml"/><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7.jpeg"/><Relationship Id="rId7"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8CF0-B2FF-A6A9-6D92-D472B86CA8D3}"/>
              </a:ext>
            </a:extLst>
          </p:cNvPr>
          <p:cNvSpPr>
            <a:spLocks noGrp="1"/>
          </p:cNvSpPr>
          <p:nvPr>
            <p:ph type="ctrTitle"/>
          </p:nvPr>
        </p:nvSpPr>
        <p:spPr>
          <a:xfrm>
            <a:off x="1524000" y="1122363"/>
            <a:ext cx="9144000" cy="3245356"/>
          </a:xfrm>
        </p:spPr>
        <p:txBody>
          <a:bodyPr>
            <a:normAutofit/>
          </a:bodyPr>
          <a:lstStyle/>
          <a:p>
            <a:br>
              <a:rPr lang="en-GB" dirty="0"/>
            </a:br>
            <a:br>
              <a:rPr lang="en-GB" dirty="0"/>
            </a:br>
            <a:endParaRPr lang="en-GB" dirty="0"/>
          </a:p>
        </p:txBody>
      </p:sp>
      <p:sp>
        <p:nvSpPr>
          <p:cNvPr id="3" name="Subtitle 2">
            <a:extLst>
              <a:ext uri="{FF2B5EF4-FFF2-40B4-BE49-F238E27FC236}">
                <a16:creationId xmlns:a16="http://schemas.microsoft.com/office/drawing/2014/main" id="{A270467B-41D7-9212-DFD4-03478D9969DE}"/>
              </a:ext>
            </a:extLst>
          </p:cNvPr>
          <p:cNvSpPr>
            <a:spLocks noGrp="1"/>
          </p:cNvSpPr>
          <p:nvPr>
            <p:ph type="subTitle" idx="1"/>
          </p:nvPr>
        </p:nvSpPr>
        <p:spPr>
          <a:xfrm>
            <a:off x="1524000" y="3210402"/>
            <a:ext cx="9144000" cy="1655762"/>
          </a:xfrm>
        </p:spPr>
        <p:txBody>
          <a:bodyPr>
            <a:normAutofit fontScale="85000" lnSpcReduction="10000"/>
          </a:bodyPr>
          <a:lstStyle/>
          <a:p>
            <a:endParaRPr lang="en-GB" dirty="0"/>
          </a:p>
          <a:p>
            <a:r>
              <a:rPr lang="en-GB" sz="4200" dirty="0"/>
              <a:t>Settle Carlisle Railway Development Company </a:t>
            </a:r>
          </a:p>
          <a:p>
            <a:r>
              <a:rPr lang="en-GB" sz="4200" dirty="0"/>
              <a:t>Community Rail Partnership</a:t>
            </a:r>
          </a:p>
        </p:txBody>
      </p:sp>
      <p:pic>
        <p:nvPicPr>
          <p:cNvPr id="6" name="Picture 5" descr="A logo with a dragon and a rope&#10;&#10;Description automatically generated">
            <a:extLst>
              <a:ext uri="{FF2B5EF4-FFF2-40B4-BE49-F238E27FC236}">
                <a16:creationId xmlns:a16="http://schemas.microsoft.com/office/drawing/2014/main" id="{9CFB5C33-ACD4-105C-2914-77B8AA126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108" y="202055"/>
            <a:ext cx="3337783" cy="3337783"/>
          </a:xfrm>
          <a:prstGeom prst="rect">
            <a:avLst/>
          </a:prstGeom>
        </p:spPr>
      </p:pic>
      <p:sp>
        <p:nvSpPr>
          <p:cNvPr id="4" name="TextBox 3">
            <a:extLst>
              <a:ext uri="{FF2B5EF4-FFF2-40B4-BE49-F238E27FC236}">
                <a16:creationId xmlns:a16="http://schemas.microsoft.com/office/drawing/2014/main" id="{F2712B85-7A07-460C-9AAD-22AA3374A325}"/>
              </a:ext>
            </a:extLst>
          </p:cNvPr>
          <p:cNvSpPr txBox="1"/>
          <p:nvPr/>
        </p:nvSpPr>
        <p:spPr>
          <a:xfrm>
            <a:off x="731520" y="5749616"/>
            <a:ext cx="2117118" cy="646331"/>
          </a:xfrm>
          <a:prstGeom prst="rect">
            <a:avLst/>
          </a:prstGeom>
          <a:noFill/>
        </p:spPr>
        <p:txBody>
          <a:bodyPr wrap="none" rtlCol="0">
            <a:spAutoFit/>
          </a:bodyPr>
          <a:lstStyle/>
          <a:p>
            <a:r>
              <a:rPr lang="en-US" b="1" dirty="0"/>
              <a:t>Susie Smith</a:t>
            </a:r>
          </a:p>
          <a:p>
            <a:r>
              <a:rPr lang="en-US" dirty="0"/>
              <a:t>Operations Manager</a:t>
            </a:r>
          </a:p>
        </p:txBody>
      </p:sp>
      <p:sp>
        <p:nvSpPr>
          <p:cNvPr id="5" name="TextBox 4">
            <a:extLst>
              <a:ext uri="{FF2B5EF4-FFF2-40B4-BE49-F238E27FC236}">
                <a16:creationId xmlns:a16="http://schemas.microsoft.com/office/drawing/2014/main" id="{C8850F81-3EB2-CC2E-FEB3-D8999FA41A4F}"/>
              </a:ext>
            </a:extLst>
          </p:cNvPr>
          <p:cNvSpPr txBox="1"/>
          <p:nvPr/>
        </p:nvSpPr>
        <p:spPr>
          <a:xfrm>
            <a:off x="9176313" y="5809427"/>
            <a:ext cx="2584362" cy="646331"/>
          </a:xfrm>
          <a:prstGeom prst="rect">
            <a:avLst/>
          </a:prstGeom>
          <a:noFill/>
        </p:spPr>
        <p:txBody>
          <a:bodyPr wrap="none" rtlCol="0">
            <a:spAutoFit/>
          </a:bodyPr>
          <a:lstStyle/>
          <a:p>
            <a:r>
              <a:rPr lang="en-US" b="1" dirty="0"/>
              <a:t>Karen Morley-Chesworth</a:t>
            </a:r>
          </a:p>
          <a:p>
            <a:r>
              <a:rPr lang="en-US" dirty="0"/>
              <a:t>CRP Officer</a:t>
            </a:r>
          </a:p>
        </p:txBody>
      </p:sp>
      <p:sp>
        <p:nvSpPr>
          <p:cNvPr id="7" name="TextBox 6">
            <a:extLst>
              <a:ext uri="{FF2B5EF4-FFF2-40B4-BE49-F238E27FC236}">
                <a16:creationId xmlns:a16="http://schemas.microsoft.com/office/drawing/2014/main" id="{11A77514-E721-6CE4-C196-446672FC6992}"/>
              </a:ext>
            </a:extLst>
          </p:cNvPr>
          <p:cNvSpPr txBox="1"/>
          <p:nvPr/>
        </p:nvSpPr>
        <p:spPr>
          <a:xfrm>
            <a:off x="3178132" y="4743087"/>
            <a:ext cx="6524543" cy="523220"/>
          </a:xfrm>
          <a:prstGeom prst="rect">
            <a:avLst/>
          </a:prstGeom>
          <a:noFill/>
        </p:spPr>
        <p:txBody>
          <a:bodyPr wrap="none" rtlCol="0">
            <a:spAutoFit/>
          </a:bodyPr>
          <a:lstStyle/>
          <a:p>
            <a:r>
              <a:rPr lang="en-GB" sz="2800" b="1" dirty="0"/>
              <a:t>Community Rail Network Conference 2026</a:t>
            </a:r>
          </a:p>
        </p:txBody>
      </p:sp>
    </p:spTree>
    <p:extLst>
      <p:ext uri="{BB962C8B-B14F-4D97-AF65-F5344CB8AC3E}">
        <p14:creationId xmlns:p14="http://schemas.microsoft.com/office/powerpoint/2010/main" val="1566850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07E8C4-7F77-FD65-CEFB-C6A8ADC4277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89E7F7-99BC-1AA9-FF72-CC207A155C09}"/>
              </a:ext>
            </a:extLst>
          </p:cNvPr>
          <p:cNvSpPr>
            <a:spLocks noGrp="1"/>
          </p:cNvSpPr>
          <p:nvPr>
            <p:ph idx="1"/>
          </p:nvPr>
        </p:nvSpPr>
        <p:spPr>
          <a:xfrm>
            <a:off x="471246" y="2421567"/>
            <a:ext cx="4619621" cy="3843666"/>
          </a:xfrm>
        </p:spPr>
        <p:txBody>
          <a:bodyPr>
            <a:normAutofit/>
          </a:bodyPr>
          <a:lstStyle/>
          <a:p>
            <a:pPr marL="0" indent="0">
              <a:buNone/>
            </a:pPr>
            <a:r>
              <a:rPr lang="en-GB" sz="3200" b="1" dirty="0"/>
              <a:t>FROM TROLLEY TO TRANSFORMATION</a:t>
            </a:r>
            <a:endParaRPr lang="en-GB" sz="3200" dirty="0"/>
          </a:p>
          <a:p>
            <a:pPr marL="0" indent="0">
              <a:buNone/>
            </a:pPr>
            <a:r>
              <a:rPr lang="en-GB" dirty="0"/>
              <a:t>Creating a sustainable future for Community Rail</a:t>
            </a:r>
          </a:p>
          <a:p>
            <a:pPr marL="0" indent="0">
              <a:buNone/>
            </a:pPr>
            <a:endParaRPr lang="en-GB" sz="2000" dirty="0"/>
          </a:p>
        </p:txBody>
      </p:sp>
      <p:pic>
        <p:nvPicPr>
          <p:cNvPr id="4" name="Picture 3">
            <a:extLst>
              <a:ext uri="{FF2B5EF4-FFF2-40B4-BE49-F238E27FC236}">
                <a16:creationId xmlns:a16="http://schemas.microsoft.com/office/drawing/2014/main" id="{82BC0F32-B785-7678-AD1C-3E083732CFD7}"/>
              </a:ext>
            </a:extLst>
          </p:cNvPr>
          <p:cNvPicPr>
            <a:picLocks noChangeAspect="1"/>
          </p:cNvPicPr>
          <p:nvPr/>
        </p:nvPicPr>
        <p:blipFill>
          <a:blip r:embed="rId3">
            <a:extLst>
              <a:ext uri="{28A0092B-C50C-407E-A947-70E740481C1C}">
                <a14:useLocalDpi xmlns:a14="http://schemas.microsoft.com/office/drawing/2010/main" val="0"/>
              </a:ext>
            </a:extLst>
          </a:blip>
          <a:srcRect t="30380" b="-1321"/>
          <a:stretch>
            <a:fillRect/>
          </a:stretch>
        </p:blipFill>
        <p:spPr>
          <a:xfrm>
            <a:off x="4959717" y="172526"/>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753496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10A589-21CA-1F9C-5A4C-385E89BA5385}"/>
              </a:ext>
            </a:extLst>
          </p:cNvPr>
          <p:cNvSpPr>
            <a:spLocks noGrp="1"/>
          </p:cNvSpPr>
          <p:nvPr>
            <p:ph type="title"/>
          </p:nvPr>
        </p:nvSpPr>
        <p:spPr>
          <a:xfrm>
            <a:off x="843160" y="727434"/>
            <a:ext cx="5251316" cy="1807305"/>
          </a:xfrm>
        </p:spPr>
        <p:txBody>
          <a:bodyPr>
            <a:normAutofit fontScale="90000"/>
          </a:bodyPr>
          <a:lstStyle/>
          <a:p>
            <a:r>
              <a:rPr lang="en-GB" sz="3600" b="1" dirty="0">
                <a:latin typeface="+mn-lt"/>
              </a:rPr>
              <a:t>THE CHALLENGE</a:t>
            </a:r>
            <a:br>
              <a:rPr lang="en-GB" sz="3600" dirty="0">
                <a:latin typeface="+mn-lt"/>
              </a:rPr>
            </a:br>
            <a:br>
              <a:rPr lang="en-GB" sz="3600" dirty="0">
                <a:latin typeface="+mn-lt"/>
              </a:rPr>
            </a:br>
            <a:r>
              <a:rPr lang="en-GB" sz="3600" dirty="0">
                <a:latin typeface="+mn-lt"/>
              </a:rPr>
              <a:t>We can't take tomorrow's funding for granted.</a:t>
            </a:r>
            <a:br>
              <a:rPr lang="en-GB" dirty="0"/>
            </a:br>
            <a:br>
              <a:rPr lang="en-GB" sz="2400" dirty="0">
                <a:effectLst/>
                <a:latin typeface="Times New Roman" panose="02020603050405020304" pitchFamily="18" charset="0"/>
                <a:ea typeface="Times New Roman" panose="02020603050405020304" pitchFamily="18" charset="0"/>
              </a:rPr>
            </a:br>
            <a:endParaRPr lang="en-GB" sz="2400" dirty="0"/>
          </a:p>
        </p:txBody>
      </p:sp>
      <p:sp>
        <p:nvSpPr>
          <p:cNvPr id="3" name="Content Placeholder 2">
            <a:extLst>
              <a:ext uri="{FF2B5EF4-FFF2-40B4-BE49-F238E27FC236}">
                <a16:creationId xmlns:a16="http://schemas.microsoft.com/office/drawing/2014/main" id="{8E26D7EE-F94F-8369-AB6B-FE98DB4C80F7}"/>
              </a:ext>
            </a:extLst>
          </p:cNvPr>
          <p:cNvSpPr>
            <a:spLocks noGrp="1"/>
          </p:cNvSpPr>
          <p:nvPr>
            <p:ph idx="1"/>
          </p:nvPr>
        </p:nvSpPr>
        <p:spPr>
          <a:xfrm>
            <a:off x="1159007" y="2401429"/>
            <a:ext cx="4619621" cy="3843666"/>
          </a:xfrm>
        </p:spPr>
        <p:txBody>
          <a:bodyPr>
            <a:normAutofit/>
          </a:bodyPr>
          <a:lstStyle/>
          <a:p>
            <a:pPr marL="0" indent="0">
              <a:buNone/>
            </a:pPr>
            <a:r>
              <a:rPr lang="en-GB" b="1" dirty="0"/>
              <a:t>Partner funding</a:t>
            </a:r>
            <a:br>
              <a:rPr lang="en-GB" b="1" dirty="0"/>
            </a:br>
            <a:r>
              <a:rPr lang="en-GB" b="1" dirty="0"/>
              <a:t>             +</a:t>
            </a:r>
            <a:br>
              <a:rPr lang="en-GB" b="1" dirty="0"/>
            </a:br>
            <a:r>
              <a:rPr lang="en-GB" b="1" dirty="0"/>
              <a:t>Earned income </a:t>
            </a:r>
          </a:p>
          <a:p>
            <a:pPr marL="0" indent="0">
              <a:buNone/>
            </a:pPr>
            <a:r>
              <a:rPr lang="en-GB" b="1" dirty="0"/>
              <a:t>             =</a:t>
            </a:r>
            <a:endParaRPr lang="en-GB" dirty="0"/>
          </a:p>
          <a:p>
            <a:pPr marL="0" indent="0">
              <a:buNone/>
            </a:pPr>
            <a:r>
              <a:rPr lang="en-GB" b="1" dirty="0"/>
              <a:t>Greater resilience</a:t>
            </a:r>
          </a:p>
          <a:p>
            <a:pPr marL="0" indent="0">
              <a:buNone/>
            </a:pPr>
            <a:endParaRPr lang="en-GB" dirty="0"/>
          </a:p>
          <a:p>
            <a:pPr marL="0" indent="0">
              <a:buNone/>
            </a:pPr>
            <a:r>
              <a:rPr lang="en-GB" i="1" dirty="0"/>
              <a:t>Not replacing partnership funding – strengthening it.</a:t>
            </a:r>
            <a:endParaRPr lang="en-GB" dirty="0"/>
          </a:p>
        </p:txBody>
      </p:sp>
      <p:pic>
        <p:nvPicPr>
          <p:cNvPr id="5" name="Picture 4">
            <a:extLst>
              <a:ext uri="{FF2B5EF4-FFF2-40B4-BE49-F238E27FC236}">
                <a16:creationId xmlns:a16="http://schemas.microsoft.com/office/drawing/2014/main" id="{4C52E393-0300-DC2F-3A85-562D49218FB5}"/>
              </a:ext>
            </a:extLst>
          </p:cNvPr>
          <p:cNvPicPr>
            <a:picLocks noChangeAspect="1"/>
          </p:cNvPicPr>
          <p:nvPr/>
        </p:nvPicPr>
        <p:blipFill>
          <a:blip r:embed="rId3">
            <a:extLst>
              <a:ext uri="{28A0092B-C50C-407E-A947-70E740481C1C}">
                <a14:useLocalDpi xmlns:a14="http://schemas.microsoft.com/office/drawing/2010/main" val="0"/>
              </a:ext>
            </a:extLst>
          </a:blip>
          <a:srcRect t="6870" b="687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31659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C2D1-928B-5485-67E6-4676B7296E93}"/>
              </a:ext>
            </a:extLst>
          </p:cNvPr>
          <p:cNvSpPr>
            <a:spLocks noGrp="1"/>
          </p:cNvSpPr>
          <p:nvPr>
            <p:ph type="title"/>
          </p:nvPr>
        </p:nvSpPr>
        <p:spPr>
          <a:xfrm>
            <a:off x="838199" y="769093"/>
            <a:ext cx="3216215" cy="4988540"/>
          </a:xfrm>
        </p:spPr>
        <p:txBody>
          <a:bodyPr>
            <a:normAutofit/>
          </a:bodyPr>
          <a:lstStyle/>
          <a:p>
            <a:pPr algn="ctr"/>
            <a:br>
              <a:rPr lang="en-GB" b="1" i="1" dirty="0">
                <a:effectLst/>
                <a:ea typeface="Times New Roman" panose="02020603050405020304" pitchFamily="18" charset="0"/>
              </a:rPr>
            </a:br>
            <a:r>
              <a:rPr lang="en-GB" sz="3200" b="1" dirty="0">
                <a:latin typeface="+mn-lt"/>
              </a:rPr>
              <a:t>THINK DIFFERENTLY ABOUT COMMUNITY RAIL</a:t>
            </a:r>
            <a:r>
              <a:rPr lang="en-GB" sz="3200" dirty="0">
                <a:latin typeface="+mn-lt"/>
              </a:rPr>
              <a:t> </a:t>
            </a:r>
            <a:br>
              <a:rPr lang="en-GB" dirty="0">
                <a:effectLst/>
                <a:ea typeface="Times New Roman" panose="02020603050405020304" pitchFamily="18" charset="0"/>
              </a:rPr>
            </a:br>
            <a:endParaRPr lang="en-GB" dirty="0"/>
          </a:p>
        </p:txBody>
      </p:sp>
      <p:graphicFrame>
        <p:nvGraphicFramePr>
          <p:cNvPr id="7" name="Diagram 6">
            <a:extLst>
              <a:ext uri="{FF2B5EF4-FFF2-40B4-BE49-F238E27FC236}">
                <a16:creationId xmlns:a16="http://schemas.microsoft.com/office/drawing/2014/main" id="{12EA8161-5B8E-D6DD-212F-C309C93FC3A2}"/>
              </a:ext>
            </a:extLst>
          </p:cNvPr>
          <p:cNvGraphicFramePr/>
          <p:nvPr>
            <p:extLst>
              <p:ext uri="{D42A27DB-BD31-4B8C-83A1-F6EECF244321}">
                <p14:modId xmlns:p14="http://schemas.microsoft.com/office/powerpoint/2010/main" val="413738283"/>
              </p:ext>
            </p:extLst>
          </p:nvPr>
        </p:nvGraphicFramePr>
        <p:xfrm>
          <a:off x="3225801" y="43519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287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1ABB2B-2D15-DA66-14B4-21D1BDAD29AA}"/>
              </a:ext>
            </a:extLst>
          </p:cNvPr>
          <p:cNvSpPr>
            <a:spLocks noGrp="1"/>
          </p:cNvSpPr>
          <p:nvPr>
            <p:ph type="title"/>
          </p:nvPr>
        </p:nvSpPr>
        <p:spPr>
          <a:xfrm>
            <a:off x="232723" y="365125"/>
            <a:ext cx="3816095" cy="1938076"/>
          </a:xfrm>
        </p:spPr>
        <p:txBody>
          <a:bodyPr>
            <a:normAutofit/>
          </a:bodyPr>
          <a:lstStyle/>
          <a:p>
            <a:r>
              <a:rPr lang="en-GB" sz="3200" b="1" dirty="0">
                <a:latin typeface="+mn-lt"/>
              </a:rPr>
              <a:t>MORE THAN A CUP OF TEA</a:t>
            </a:r>
            <a:r>
              <a:rPr lang="en-GB" sz="32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3" name="Content Placeholder 2">
            <a:extLst>
              <a:ext uri="{FF2B5EF4-FFF2-40B4-BE49-F238E27FC236}">
                <a16:creationId xmlns:a16="http://schemas.microsoft.com/office/drawing/2014/main" id="{1849A4CA-394D-8075-5EC2-CFD0F5AF081D}"/>
              </a:ext>
            </a:extLst>
          </p:cNvPr>
          <p:cNvSpPr>
            <a:spLocks noGrp="1"/>
          </p:cNvSpPr>
          <p:nvPr>
            <p:ph idx="1"/>
          </p:nvPr>
        </p:nvSpPr>
        <p:spPr>
          <a:xfrm>
            <a:off x="232723" y="2303201"/>
            <a:ext cx="6133571" cy="3694373"/>
          </a:xfrm>
        </p:spPr>
        <p:txBody>
          <a:bodyPr>
            <a:normAutofit/>
          </a:bodyPr>
          <a:lstStyle/>
          <a:p>
            <a:pPr marL="0" indent="0">
              <a:buNone/>
            </a:pPr>
            <a:r>
              <a:rPr lang="en-GB" b="1" dirty="0"/>
              <a:t>21 years of the Settle–Carlisle trolley</a:t>
            </a:r>
            <a:endParaRPr lang="en-GB" dirty="0"/>
          </a:p>
          <a:p>
            <a:pPr marL="0" indent="0">
              <a:buNone/>
            </a:pPr>
            <a:r>
              <a:rPr lang="en-GB" dirty="0"/>
              <a:t>Local jobs • Local suppliers • Local produce • Passenger experience • Income</a:t>
            </a:r>
          </a:p>
          <a:p>
            <a:pPr marL="0" indent="0">
              <a:buNone/>
            </a:pPr>
            <a:endParaRPr lang="en-GB" b="1" dirty="0"/>
          </a:p>
          <a:p>
            <a:pPr marL="0" indent="0">
              <a:buNone/>
            </a:pPr>
            <a:r>
              <a:rPr lang="en-GB" b="1" dirty="0"/>
              <a:t>Every sale creates a little more community value.</a:t>
            </a:r>
            <a:endParaRPr lang="en-GB" dirty="0"/>
          </a:p>
          <a:p>
            <a:pPr marL="0" indent="0">
              <a:buNone/>
            </a:pPr>
            <a:endParaRPr lang="en-GB" dirty="0"/>
          </a:p>
          <a:p>
            <a:pPr marL="0" indent="0">
              <a:spcBef>
                <a:spcPts val="600"/>
              </a:spcBef>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6A9C292-4DF7-C028-C7FF-DF8F70A95644}"/>
              </a:ext>
            </a:extLst>
          </p:cNvPr>
          <p:cNvPicPr>
            <a:picLocks noChangeAspect="1"/>
          </p:cNvPicPr>
          <p:nvPr/>
        </p:nvPicPr>
        <p:blipFill>
          <a:blip r:embed="rId3">
            <a:extLst>
              <a:ext uri="{28A0092B-C50C-407E-A947-70E740481C1C}">
                <a14:useLocalDpi xmlns:a14="http://schemas.microsoft.com/office/drawing/2010/main" val="0"/>
              </a:ext>
            </a:extLst>
          </a:blip>
          <a:srcRect l="10453" r="10453"/>
          <a:stretch/>
        </p:blipFill>
        <p:spPr>
          <a:xfrm>
            <a:off x="5189392" y="-1"/>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06735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746C14-C16F-8FFF-01BF-F30AEDE79D16}"/>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8065179-CD3E-D57A-80C0-E618AA9D1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41F08A-88EC-6FA8-278A-97AB7A78BBD2}"/>
              </a:ext>
            </a:extLst>
          </p:cNvPr>
          <p:cNvSpPr>
            <a:spLocks noGrp="1"/>
          </p:cNvSpPr>
          <p:nvPr>
            <p:ph type="title"/>
          </p:nvPr>
        </p:nvSpPr>
        <p:spPr>
          <a:xfrm>
            <a:off x="232723" y="364490"/>
            <a:ext cx="4522157" cy="1938076"/>
          </a:xfrm>
        </p:spPr>
        <p:txBody>
          <a:bodyPr>
            <a:normAutofit/>
          </a:bodyPr>
          <a:lstStyle/>
          <a:p>
            <a:r>
              <a:rPr lang="en-GB" sz="3200" b="1" dirty="0">
                <a:latin typeface="+mn-lt"/>
              </a:rPr>
              <a:t>KEEPING THE £ LOCAL</a:t>
            </a:r>
            <a:r>
              <a:rPr lang="en-GB" sz="32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3" name="Content Placeholder 2">
            <a:extLst>
              <a:ext uri="{FF2B5EF4-FFF2-40B4-BE49-F238E27FC236}">
                <a16:creationId xmlns:a16="http://schemas.microsoft.com/office/drawing/2014/main" id="{C1F78E30-6F22-8EBC-30BD-4F5BA1AE8E35}"/>
              </a:ext>
            </a:extLst>
          </p:cNvPr>
          <p:cNvSpPr>
            <a:spLocks noGrp="1"/>
          </p:cNvSpPr>
          <p:nvPr>
            <p:ph idx="1"/>
          </p:nvPr>
        </p:nvSpPr>
        <p:spPr>
          <a:xfrm>
            <a:off x="-232723" y="2302566"/>
            <a:ext cx="6133571" cy="3694373"/>
          </a:xfrm>
        </p:spPr>
        <p:txBody>
          <a:bodyPr>
            <a:normAutofit/>
          </a:bodyPr>
          <a:lstStyle/>
          <a:p>
            <a:pPr marL="0" indent="0" algn="ctr">
              <a:buNone/>
            </a:pPr>
            <a:r>
              <a:rPr lang="en-GB" dirty="0"/>
              <a:t>ONE PURCHASE. </a:t>
            </a:r>
          </a:p>
          <a:p>
            <a:pPr marL="0" indent="0" algn="ctr">
              <a:buNone/>
            </a:pPr>
            <a:r>
              <a:rPr lang="en-GB" dirty="0"/>
              <a:t>MULTIPLE BENEFITS.</a:t>
            </a:r>
          </a:p>
          <a:p>
            <a:pPr marL="0" indent="0" algn="ctr">
              <a:buNone/>
            </a:pPr>
            <a:r>
              <a:rPr lang="en-GB" dirty="0"/>
              <a:t>PASSENGER</a:t>
            </a:r>
          </a:p>
          <a:p>
            <a:pPr marL="0" indent="0" algn="ctr">
              <a:buNone/>
            </a:pPr>
            <a:r>
              <a:rPr lang="en-GB" dirty="0"/>
              <a:t>  ↓</a:t>
            </a:r>
          </a:p>
          <a:p>
            <a:pPr marL="0" indent="0" algn="ctr">
              <a:buNone/>
            </a:pPr>
            <a:r>
              <a:rPr lang="en-GB" dirty="0"/>
              <a:t>☕ BUYS FROM TROLLEY</a:t>
            </a:r>
          </a:p>
          <a:p>
            <a:pPr marL="0" indent="0" algn="ctr">
              <a:buNone/>
            </a:pPr>
            <a:r>
              <a:rPr lang="en-GB" dirty="0"/>
              <a:t>   ↓</a:t>
            </a:r>
          </a:p>
          <a:p>
            <a:pPr marL="0" indent="0" algn="ctr">
              <a:buNone/>
            </a:pPr>
            <a:r>
              <a:rPr lang="en-GB" dirty="0"/>
              <a:t>🏪 WE BUY LOCALLY</a:t>
            </a:r>
          </a:p>
          <a:p>
            <a:pPr marL="0" indent="0">
              <a:buNone/>
            </a:pPr>
            <a:endParaRPr lang="en-GB" dirty="0"/>
          </a:p>
          <a:p>
            <a:pPr marL="0" indent="0">
              <a:buNone/>
            </a:pPr>
            <a:endParaRPr lang="en-GB" dirty="0"/>
          </a:p>
          <a:p>
            <a:pPr marL="0" indent="0">
              <a:spcBef>
                <a:spcPts val="600"/>
              </a:spcBef>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67C0A20-090E-20E9-9748-7233E4C05F66}"/>
              </a:ext>
            </a:extLst>
          </p:cNvPr>
          <p:cNvPicPr>
            <a:picLocks noChangeAspect="1"/>
          </p:cNvPicPr>
          <p:nvPr/>
        </p:nvPicPr>
        <p:blipFill>
          <a:blip r:embed="rId3">
            <a:extLst>
              <a:ext uri="{28A0092B-C50C-407E-A947-70E740481C1C}">
                <a14:useLocalDpi xmlns:a14="http://schemas.microsoft.com/office/drawing/2010/main" val="0"/>
              </a:ext>
            </a:extLst>
          </a:blip>
          <a:srcRect t="14463" b="14463"/>
          <a:stretch/>
        </p:blipFill>
        <p:spPr>
          <a:xfrm>
            <a:off x="5189392" y="365125"/>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599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9250C4-002C-FAAB-3106-D41CA80CB2D9}"/>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D118F9C-430D-FED5-5817-44AAADAB1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C364BE-1746-3A24-35AB-3ACD929729C0}"/>
              </a:ext>
            </a:extLst>
          </p:cNvPr>
          <p:cNvSpPr>
            <a:spLocks noGrp="1"/>
          </p:cNvSpPr>
          <p:nvPr>
            <p:ph type="title"/>
          </p:nvPr>
        </p:nvSpPr>
        <p:spPr>
          <a:xfrm>
            <a:off x="356063" y="365125"/>
            <a:ext cx="4149435" cy="1938076"/>
          </a:xfrm>
        </p:spPr>
        <p:txBody>
          <a:bodyPr>
            <a:normAutofit/>
          </a:bodyPr>
          <a:lstStyle/>
          <a:p>
            <a:r>
              <a:rPr lang="en-GB" sz="3200" b="1" dirty="0">
                <a:latin typeface="+mn-lt"/>
              </a:rPr>
              <a:t>KEEPING THE £ LOCAL</a:t>
            </a:r>
            <a:r>
              <a:rPr lang="en-GB" sz="32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3" name="Content Placeholder 2">
            <a:extLst>
              <a:ext uri="{FF2B5EF4-FFF2-40B4-BE49-F238E27FC236}">
                <a16:creationId xmlns:a16="http://schemas.microsoft.com/office/drawing/2014/main" id="{CBD25ED5-AEBE-51E9-3F55-07BFFD83F156}"/>
              </a:ext>
            </a:extLst>
          </p:cNvPr>
          <p:cNvSpPr>
            <a:spLocks noGrp="1"/>
          </p:cNvSpPr>
          <p:nvPr>
            <p:ph idx="1"/>
          </p:nvPr>
        </p:nvSpPr>
        <p:spPr>
          <a:xfrm>
            <a:off x="-586927" y="2303201"/>
            <a:ext cx="6133571" cy="3694373"/>
          </a:xfrm>
        </p:spPr>
        <p:txBody>
          <a:bodyPr>
            <a:normAutofit fontScale="92500" lnSpcReduction="20000"/>
          </a:bodyPr>
          <a:lstStyle/>
          <a:p>
            <a:pPr marL="0" indent="0" algn="ctr">
              <a:buNone/>
            </a:pPr>
            <a:r>
              <a:rPr lang="en-GB" dirty="0"/>
              <a:t>            👥 LOCAL JOBS</a:t>
            </a:r>
          </a:p>
          <a:p>
            <a:pPr marL="0" indent="0" algn="ctr">
              <a:buNone/>
            </a:pPr>
            <a:r>
              <a:rPr lang="en-GB" dirty="0"/>
              <a:t>               ↓</a:t>
            </a:r>
          </a:p>
          <a:p>
            <a:pPr marL="0" indent="0" algn="ctr">
              <a:buNone/>
            </a:pPr>
            <a:r>
              <a:rPr lang="en-GB" dirty="0"/>
              <a:t>        📍 LOCAL PRODUCTS PROMOTED</a:t>
            </a:r>
          </a:p>
          <a:p>
            <a:pPr marL="0" indent="0" algn="ctr">
              <a:buNone/>
            </a:pPr>
            <a:r>
              <a:rPr lang="en-GB" dirty="0"/>
              <a:t>               ↓</a:t>
            </a:r>
          </a:p>
          <a:p>
            <a:pPr marL="0" indent="0" algn="ctr">
              <a:buNone/>
            </a:pPr>
            <a:r>
              <a:rPr lang="en-GB" dirty="0"/>
              <a:t>         🚆 BETTER JOURNEY</a:t>
            </a:r>
          </a:p>
          <a:p>
            <a:pPr marL="0" indent="0" algn="ctr">
              <a:buNone/>
            </a:pPr>
            <a:r>
              <a:rPr lang="en-GB" dirty="0"/>
              <a:t>                ↓</a:t>
            </a:r>
          </a:p>
          <a:p>
            <a:pPr marL="0" indent="0" algn="ctr">
              <a:buNone/>
            </a:pPr>
            <a:r>
              <a:rPr lang="en-GB" dirty="0"/>
              <a:t>          £ INCOME GENERATED</a:t>
            </a:r>
          </a:p>
          <a:p>
            <a:pPr marL="0" indent="0" algn="ctr">
              <a:buNone/>
            </a:pPr>
            <a:r>
              <a:rPr lang="en-GB" dirty="0"/>
              <a:t>                ↓</a:t>
            </a:r>
          </a:p>
          <a:p>
            <a:pPr marL="0" indent="0" algn="ctr">
              <a:buNone/>
            </a:pPr>
            <a:r>
              <a:rPr lang="en-GB" dirty="0"/>
              <a:t>          ❤️ COMMUNITY RAIL</a:t>
            </a:r>
          </a:p>
          <a:p>
            <a:pPr marL="0" indent="0">
              <a:buNone/>
            </a:pPr>
            <a:endParaRPr lang="en-GB" dirty="0"/>
          </a:p>
          <a:p>
            <a:pPr marL="0" indent="0">
              <a:buNone/>
            </a:pPr>
            <a:endParaRPr lang="en-GB" dirty="0"/>
          </a:p>
          <a:p>
            <a:pPr marL="0" indent="0">
              <a:spcBef>
                <a:spcPts val="600"/>
              </a:spcBef>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27A7D35-6D22-1636-4377-700E6ADE3E10}"/>
              </a:ext>
            </a:extLst>
          </p:cNvPr>
          <p:cNvPicPr>
            <a:picLocks noChangeAspect="1"/>
          </p:cNvPicPr>
          <p:nvPr/>
        </p:nvPicPr>
        <p:blipFill>
          <a:blip r:embed="rId3">
            <a:extLst>
              <a:ext uri="{28A0092B-C50C-407E-A947-70E740481C1C}">
                <a14:useLocalDpi xmlns:a14="http://schemas.microsoft.com/office/drawing/2010/main" val="0"/>
              </a:ext>
            </a:extLst>
          </a:blip>
          <a:srcRect l="10398" r="10398"/>
          <a:stretch/>
        </p:blipFill>
        <p:spPr>
          <a:xfrm>
            <a:off x="4959717" y="-1"/>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41246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2C81E-7BDF-9E3B-D183-D319227BD930}"/>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E718D7F-613F-769D-2CF0-1B9EC3845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153821-BE7C-5304-C2A3-18E1C459DC9E}"/>
              </a:ext>
            </a:extLst>
          </p:cNvPr>
          <p:cNvSpPr>
            <a:spLocks noGrp="1"/>
          </p:cNvSpPr>
          <p:nvPr>
            <p:ph type="title"/>
          </p:nvPr>
        </p:nvSpPr>
        <p:spPr>
          <a:xfrm>
            <a:off x="299225" y="317428"/>
            <a:ext cx="4040019" cy="1938076"/>
          </a:xfrm>
        </p:spPr>
        <p:txBody>
          <a:bodyPr>
            <a:normAutofit fontScale="90000"/>
          </a:bodyPr>
          <a:lstStyle/>
          <a:p>
            <a:r>
              <a:rPr lang="en-GB" sz="3600" b="1" dirty="0">
                <a:latin typeface="+mn-lt"/>
              </a:rPr>
              <a:t>INVEST ONCE </a:t>
            </a:r>
            <a:br>
              <a:rPr lang="en-GB" sz="3600" b="1" dirty="0">
                <a:latin typeface="+mn-lt"/>
              </a:rPr>
            </a:br>
            <a:r>
              <a:rPr lang="en-GB" sz="3600" b="1" dirty="0">
                <a:latin typeface="+mn-lt"/>
              </a:rPr>
              <a:t>CREATE VALUE AGAIN AND AGAIN</a:t>
            </a:r>
            <a:r>
              <a:rPr lang="en-GB" sz="36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3" name="Content Placeholder 2">
            <a:extLst>
              <a:ext uri="{FF2B5EF4-FFF2-40B4-BE49-F238E27FC236}">
                <a16:creationId xmlns:a16="http://schemas.microsoft.com/office/drawing/2014/main" id="{AFCA2F56-16AC-F27C-3C03-554EC3EC4B71}"/>
              </a:ext>
            </a:extLst>
          </p:cNvPr>
          <p:cNvSpPr>
            <a:spLocks noGrp="1"/>
          </p:cNvSpPr>
          <p:nvPr>
            <p:ph idx="1"/>
          </p:nvPr>
        </p:nvSpPr>
        <p:spPr>
          <a:xfrm>
            <a:off x="106013" y="2090794"/>
            <a:ext cx="5988463" cy="4767206"/>
          </a:xfrm>
        </p:spPr>
        <p:txBody>
          <a:bodyPr>
            <a:normAutofit lnSpcReduction="10000"/>
          </a:bodyPr>
          <a:lstStyle/>
          <a:p>
            <a:pPr marL="0" indent="0">
              <a:buNone/>
            </a:pPr>
            <a:endParaRPr lang="en-GB" sz="3000" dirty="0"/>
          </a:p>
          <a:p>
            <a:pPr marL="0" indent="0">
              <a:buNone/>
            </a:pPr>
            <a:r>
              <a:rPr lang="en-GB" sz="3000" dirty="0"/>
              <a:t>	Our new trolley fleet</a:t>
            </a:r>
            <a:endParaRPr lang="en-GB" sz="3000" b="1" dirty="0"/>
          </a:p>
          <a:p>
            <a:pPr marL="0" indent="0">
              <a:buNone/>
            </a:pPr>
            <a:r>
              <a:rPr lang="en-GB" sz="3000" dirty="0"/>
              <a:t>	thanks to the support </a:t>
            </a:r>
          </a:p>
          <a:p>
            <a:pPr lvl="2"/>
            <a:r>
              <a:rPr lang="en-GB" sz="2800" dirty="0"/>
              <a:t>Northern</a:t>
            </a:r>
          </a:p>
          <a:p>
            <a:pPr lvl="2"/>
            <a:r>
              <a:rPr lang="en-GB" sz="2800" dirty="0"/>
              <a:t>Avanti West Coast</a:t>
            </a:r>
          </a:p>
          <a:p>
            <a:pPr lvl="2"/>
            <a:r>
              <a:rPr lang="en-GB" sz="2800" dirty="0"/>
              <a:t>CrossCountry</a:t>
            </a:r>
          </a:p>
          <a:p>
            <a:pPr lvl="2"/>
            <a:r>
              <a:rPr lang="en-GB" sz="2800" dirty="0"/>
              <a:t>TravelWatch NorthWest</a:t>
            </a:r>
          </a:p>
          <a:p>
            <a:pPr marL="0" indent="0" algn="ctr">
              <a:buNone/>
            </a:pPr>
            <a:endParaRPr lang="en-GB" sz="3000" b="1" dirty="0"/>
          </a:p>
          <a:p>
            <a:pPr marL="0" indent="0" algn="ctr">
              <a:buNone/>
            </a:pPr>
            <a:r>
              <a:rPr lang="en-GB" sz="3000" b="1" dirty="0"/>
              <a:t>Designed and manufactured with a local engineering business</a:t>
            </a:r>
            <a:endParaRPr lang="en-GB" sz="3000"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spcBef>
                <a:spcPts val="600"/>
              </a:spcBef>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4688A6E-3A5D-366C-ECDB-CF8246E172A5}"/>
              </a:ext>
            </a:extLst>
          </p:cNvPr>
          <p:cNvPicPr>
            <a:picLocks noChangeAspect="1"/>
          </p:cNvPicPr>
          <p:nvPr/>
        </p:nvPicPr>
        <p:blipFill>
          <a:blip r:embed="rId3">
            <a:extLst>
              <a:ext uri="{28A0092B-C50C-407E-A947-70E740481C1C}">
                <a14:useLocalDpi xmlns:a14="http://schemas.microsoft.com/office/drawing/2010/main" val="0"/>
              </a:ext>
            </a:extLst>
          </a:blip>
          <a:srcRect l="4012" r="4012"/>
          <a:stretch/>
        </p:blipFill>
        <p:spPr>
          <a:xfrm>
            <a:off x="5189392" y="0"/>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873817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3B3CB6-ECC2-60F7-E4CD-FC9DA3B47322}"/>
            </a:ext>
          </a:extLst>
        </p:cNvPr>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C3922A4-E8BF-3FED-C025-B07D3AD129B7}"/>
              </a:ext>
            </a:extLst>
          </p:cNvPr>
          <p:cNvPicPr>
            <a:picLocks noChangeAspect="1"/>
          </p:cNvPicPr>
          <p:nvPr/>
        </p:nvPicPr>
        <p:blipFill>
          <a:blip r:embed="rId3">
            <a:extLst>
              <a:ext uri="{28A0092B-C50C-407E-A947-70E740481C1C}">
                <a14:useLocalDpi xmlns:a14="http://schemas.microsoft.com/office/drawing/2010/main" val="0"/>
              </a:ext>
            </a:extLst>
          </a:blip>
          <a:srcRect l="3125" r="3125"/>
          <a:stretch/>
        </p:blipFill>
        <p:spPr>
          <a:xfrm>
            <a:off x="0" y="16"/>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a:extLst>
              <a:ext uri="{FF2B5EF4-FFF2-40B4-BE49-F238E27FC236}">
                <a16:creationId xmlns:a16="http://schemas.microsoft.com/office/drawing/2014/main" id="{6C1262F6-7621-773A-C204-F2279A8F5761}"/>
              </a:ext>
            </a:extLst>
          </p:cNvPr>
          <p:cNvSpPr>
            <a:spLocks noGrp="1"/>
          </p:cNvSpPr>
          <p:nvPr>
            <p:ph type="title"/>
          </p:nvPr>
        </p:nvSpPr>
        <p:spPr>
          <a:xfrm>
            <a:off x="6343650" y="3962400"/>
            <a:ext cx="5505814" cy="1690409"/>
          </a:xfrm>
        </p:spPr>
        <p:txBody>
          <a:bodyPr vert="horz" lIns="91440" tIns="45720" rIns="91440" bIns="45720" rtlCol="0" anchor="b">
            <a:normAutofit/>
          </a:bodyPr>
          <a:lstStyle/>
          <a:p>
            <a:r>
              <a:rPr lang="en-US" sz="3200" b="1" kern="1200" dirty="0">
                <a:solidFill>
                  <a:schemeClr val="tx1"/>
                </a:solidFill>
                <a:latin typeface="+mn-lt"/>
                <a:ea typeface="+mj-ea"/>
                <a:cs typeface="+mj-cs"/>
              </a:rPr>
              <a:t>Settle Carlisle Railway Development Company Projects</a:t>
            </a:r>
          </a:p>
        </p:txBody>
      </p:sp>
      <p:sp>
        <p:nvSpPr>
          <p:cNvPr id="7" name="Content Placeholder 6">
            <a:extLst>
              <a:ext uri="{FF2B5EF4-FFF2-40B4-BE49-F238E27FC236}">
                <a16:creationId xmlns:a16="http://schemas.microsoft.com/office/drawing/2014/main" id="{E8EF0B6B-BB1D-3B71-142B-2537BFAACACE}"/>
              </a:ext>
            </a:extLst>
          </p:cNvPr>
          <p:cNvSpPr>
            <a:spLocks noGrp="1"/>
          </p:cNvSpPr>
          <p:nvPr>
            <p:ph idx="1"/>
          </p:nvPr>
        </p:nvSpPr>
        <p:spPr>
          <a:xfrm>
            <a:off x="6343650" y="5709565"/>
            <a:ext cx="5395975" cy="646785"/>
          </a:xfrm>
        </p:spPr>
        <p:txBody>
          <a:bodyPr vert="horz" lIns="91440" tIns="45720" rIns="91440" bIns="45720" rtlCol="0">
            <a:normAutofit fontScale="85000" lnSpcReduction="20000"/>
          </a:bodyPr>
          <a:lstStyle/>
          <a:p>
            <a:pPr marL="0" indent="0">
              <a:buNone/>
            </a:pPr>
            <a:r>
              <a:rPr lang="en-US" sz="2400" kern="1200" dirty="0">
                <a:solidFill>
                  <a:schemeClr val="tx1"/>
                </a:solidFill>
                <a:latin typeface="+mn-lt"/>
                <a:ea typeface="+mn-ea"/>
                <a:cs typeface="+mn-cs"/>
              </a:rPr>
              <a:t>Our Station Cafe at Skipton</a:t>
            </a:r>
          </a:p>
          <a:p>
            <a:pPr marL="0" indent="0">
              <a:buNone/>
            </a:pPr>
            <a:r>
              <a:rPr lang="en-US" sz="2400" dirty="0"/>
              <a:t>Group Travel </a:t>
            </a:r>
          </a:p>
          <a:p>
            <a:pPr marL="0" indent="0">
              <a:buNone/>
            </a:pPr>
            <a:endParaRPr lang="en-US" sz="2400" kern="1200" dirty="0">
              <a:solidFill>
                <a:schemeClr val="tx1"/>
              </a:solidFill>
              <a:latin typeface="+mn-lt"/>
              <a:ea typeface="+mn-ea"/>
              <a:cs typeface="+mn-cs"/>
            </a:endParaRPr>
          </a:p>
        </p:txBody>
      </p:sp>
      <p:pic>
        <p:nvPicPr>
          <p:cNvPr id="6" name="Picture 5" descr="A menu with a cup of coffee&#10;&#10;Description automatically generated">
            <a:extLst>
              <a:ext uri="{FF2B5EF4-FFF2-40B4-BE49-F238E27FC236}">
                <a16:creationId xmlns:a16="http://schemas.microsoft.com/office/drawing/2014/main" id="{8BFC66CF-1B69-0BAE-EEFF-05536463A65D}"/>
              </a:ext>
            </a:extLst>
          </p:cNvPr>
          <p:cNvPicPr>
            <a:picLocks noChangeAspect="1"/>
          </p:cNvPicPr>
          <p:nvPr/>
        </p:nvPicPr>
        <p:blipFill rotWithShape="1">
          <a:blip r:embed="rId4">
            <a:extLst>
              <a:ext uri="{28A0092B-C50C-407E-A947-70E740481C1C}">
                <a14:useLocalDpi xmlns:a14="http://schemas.microsoft.com/office/drawing/2010/main" val="0"/>
              </a:ext>
            </a:extLst>
          </a:blip>
          <a:srcRect t="871" r="-1" b="20958"/>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301762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3A610B-3881-B09C-1315-18DBD7EF1E7C}"/>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B9BE40A-65B3-6884-F4F4-A35FD9790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774179-5F84-4CFD-E459-8ED1F1C6BE28}"/>
              </a:ext>
            </a:extLst>
          </p:cNvPr>
          <p:cNvSpPr>
            <a:spLocks noGrp="1"/>
          </p:cNvSpPr>
          <p:nvPr>
            <p:ph type="title"/>
          </p:nvPr>
        </p:nvSpPr>
        <p:spPr>
          <a:xfrm>
            <a:off x="232723" y="311031"/>
            <a:ext cx="3816095" cy="1938076"/>
          </a:xfrm>
        </p:spPr>
        <p:txBody>
          <a:bodyPr>
            <a:normAutofit/>
          </a:bodyPr>
          <a:lstStyle/>
          <a:p>
            <a:r>
              <a:rPr lang="en-GB" sz="3200" b="1" dirty="0">
                <a:latin typeface="+mn-lt"/>
              </a:rPr>
              <a:t>THE VIRTUOUS CIRCLE</a:t>
            </a:r>
            <a:r>
              <a:rPr lang="en-GB" sz="32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graphicFrame>
        <p:nvGraphicFramePr>
          <p:cNvPr id="7" name="Content Placeholder 6">
            <a:extLst>
              <a:ext uri="{FF2B5EF4-FFF2-40B4-BE49-F238E27FC236}">
                <a16:creationId xmlns:a16="http://schemas.microsoft.com/office/drawing/2014/main" id="{284A7AE6-89FF-C9D1-0D01-501761482D76}"/>
              </a:ext>
            </a:extLst>
          </p:cNvPr>
          <p:cNvGraphicFramePr>
            <a:graphicFrameLocks noGrp="1"/>
          </p:cNvGraphicFramePr>
          <p:nvPr>
            <p:ph idx="1"/>
            <p:extLst>
              <p:ext uri="{D42A27DB-BD31-4B8C-83A1-F6EECF244321}">
                <p14:modId xmlns:p14="http://schemas.microsoft.com/office/powerpoint/2010/main" val="795012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22527429-C36B-0B9D-A1D3-754E05069D2E}"/>
              </a:ext>
            </a:extLst>
          </p:cNvPr>
          <p:cNvSpPr/>
          <p:nvPr/>
        </p:nvSpPr>
        <p:spPr>
          <a:xfrm>
            <a:off x="5088636" y="3275214"/>
            <a:ext cx="2011679"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STRONGER RAILWAY</a:t>
            </a:r>
          </a:p>
        </p:txBody>
      </p:sp>
      <p:pic>
        <p:nvPicPr>
          <p:cNvPr id="14" name="Picture 13" descr="A group of people around a table&#10;&#10;Description automatically generated">
            <a:extLst>
              <a:ext uri="{FF2B5EF4-FFF2-40B4-BE49-F238E27FC236}">
                <a16:creationId xmlns:a16="http://schemas.microsoft.com/office/drawing/2014/main" id="{483336E7-21A7-A372-A440-C24EC00D88A9}"/>
              </a:ext>
            </a:extLst>
          </p:cNvPr>
          <p:cNvPicPr>
            <a:picLocks noChangeAspect="1"/>
          </p:cNvPicPr>
          <p:nvPr/>
        </p:nvPicPr>
        <p:blipFill rotWithShape="1">
          <a:blip r:embed="rId8">
            <a:extLst>
              <a:ext uri="{28A0092B-C50C-407E-A947-70E740481C1C}">
                <a14:useLocalDpi xmlns:a14="http://schemas.microsoft.com/office/drawing/2010/main" val="0"/>
              </a:ext>
            </a:extLst>
          </a:blip>
          <a:srcRect t="30656" r="-2" b="3999"/>
          <a:stretch/>
        </p:blipFill>
        <p:spPr>
          <a:xfrm>
            <a:off x="4249864" y="-4534"/>
            <a:ext cx="3969413" cy="1945313"/>
          </a:xfrm>
          <a:custGeom>
            <a:avLst/>
            <a:gdLst/>
            <a:ahLst/>
            <a:cxnLst/>
            <a:rect l="l" t="t" r="r" b="b"/>
            <a:pathLst>
              <a:path w="4980517" h="2440831">
                <a:moveTo>
                  <a:pt x="287929" y="0"/>
                </a:moveTo>
                <a:lnTo>
                  <a:pt x="4817890" y="0"/>
                </a:lnTo>
                <a:lnTo>
                  <a:pt x="4816841" y="3177"/>
                </a:lnTo>
                <a:cubicBezTo>
                  <a:pt x="4816707" y="6109"/>
                  <a:pt x="4816908" y="9403"/>
                  <a:pt x="4816641" y="12038"/>
                </a:cubicBezTo>
                <a:cubicBezTo>
                  <a:pt x="4834033" y="20468"/>
                  <a:pt x="4854369" y="-611"/>
                  <a:pt x="4874703" y="22050"/>
                </a:cubicBezTo>
                <a:cubicBezTo>
                  <a:pt x="4786137" y="121645"/>
                  <a:pt x="4651010" y="146147"/>
                  <a:pt x="4528727" y="220979"/>
                </a:cubicBezTo>
                <a:cubicBezTo>
                  <a:pt x="4627731" y="245745"/>
                  <a:pt x="4687133" y="159323"/>
                  <a:pt x="4759914" y="170389"/>
                </a:cubicBezTo>
                <a:cubicBezTo>
                  <a:pt x="4796305" y="197528"/>
                  <a:pt x="4688204" y="241003"/>
                  <a:pt x="4791221" y="253914"/>
                </a:cubicBezTo>
                <a:cubicBezTo>
                  <a:pt x="4746534" y="277627"/>
                  <a:pt x="4713355" y="300811"/>
                  <a:pt x="4682585" y="328215"/>
                </a:cubicBezTo>
                <a:cubicBezTo>
                  <a:pt x="4627731" y="377223"/>
                  <a:pt x="4617028" y="409367"/>
                  <a:pt x="4642449" y="475239"/>
                </a:cubicBezTo>
                <a:cubicBezTo>
                  <a:pt x="4659039" y="518450"/>
                  <a:pt x="4683387" y="558237"/>
                  <a:pt x="4661983" y="609614"/>
                </a:cubicBezTo>
                <a:cubicBezTo>
                  <a:pt x="4646998" y="644922"/>
                  <a:pt x="4652885" y="668107"/>
                  <a:pt x="4708539" y="652298"/>
                </a:cubicBezTo>
                <a:cubicBezTo>
                  <a:pt x="4768476" y="635435"/>
                  <a:pt x="4790952" y="667053"/>
                  <a:pt x="4775969" y="728971"/>
                </a:cubicBezTo>
                <a:cubicBezTo>
                  <a:pt x="4766336" y="768758"/>
                  <a:pt x="4776506" y="780877"/>
                  <a:pt x="4817710" y="776398"/>
                </a:cubicBezTo>
                <a:cubicBezTo>
                  <a:pt x="4863199" y="771392"/>
                  <a:pt x="4906546" y="745306"/>
                  <a:pt x="4962737" y="757955"/>
                </a:cubicBezTo>
                <a:cubicBezTo>
                  <a:pt x="4917786" y="830149"/>
                  <a:pt x="4821724" y="809597"/>
                  <a:pt x="4769279" y="878367"/>
                </a:cubicBezTo>
                <a:cubicBezTo>
                  <a:pt x="4831892" y="878629"/>
                  <a:pt x="4879788" y="878367"/>
                  <a:pt x="4926079" y="863347"/>
                </a:cubicBezTo>
                <a:cubicBezTo>
                  <a:pt x="4945346" y="857286"/>
                  <a:pt x="4966484" y="850965"/>
                  <a:pt x="4977186" y="871779"/>
                </a:cubicBezTo>
                <a:cubicBezTo>
                  <a:pt x="4989762" y="896809"/>
                  <a:pt x="4963808" y="906295"/>
                  <a:pt x="4948019" y="910774"/>
                </a:cubicBezTo>
                <a:cubicBezTo>
                  <a:pt x="4903602" y="923421"/>
                  <a:pt x="4869621" y="953458"/>
                  <a:pt x="4832963" y="976907"/>
                </a:cubicBezTo>
                <a:cubicBezTo>
                  <a:pt x="4752423" y="1028288"/>
                  <a:pt x="4664121" y="1071235"/>
                  <a:pt x="4595889" y="1156077"/>
                </a:cubicBezTo>
                <a:cubicBezTo>
                  <a:pt x="4681783" y="1134471"/>
                  <a:pt x="4745733" y="1084147"/>
                  <a:pt x="4825471" y="1073871"/>
                </a:cubicBezTo>
                <a:cubicBezTo>
                  <a:pt x="4756436" y="1151071"/>
                  <a:pt x="4667600" y="1201922"/>
                  <a:pt x="4583583" y="1258044"/>
                </a:cubicBezTo>
                <a:cubicBezTo>
                  <a:pt x="4559500" y="1273853"/>
                  <a:pt x="4535151" y="1284656"/>
                  <a:pt x="4529799" y="1319171"/>
                </a:cubicBezTo>
                <a:cubicBezTo>
                  <a:pt x="4519362" y="1386097"/>
                  <a:pt x="4488056" y="1441427"/>
                  <a:pt x="4421163" y="1470936"/>
                </a:cubicBezTo>
                <a:cubicBezTo>
                  <a:pt x="4420628" y="1471202"/>
                  <a:pt x="4424373" y="1481215"/>
                  <a:pt x="4426515" y="1488062"/>
                </a:cubicBezTo>
                <a:cubicBezTo>
                  <a:pt x="4467453" y="1490172"/>
                  <a:pt x="4499829" y="1450649"/>
                  <a:pt x="4552008" y="1463559"/>
                </a:cubicBezTo>
                <a:cubicBezTo>
                  <a:pt x="4501970" y="1517309"/>
                  <a:pt x="4460227" y="1565528"/>
                  <a:pt x="4389321" y="1591086"/>
                </a:cubicBezTo>
                <a:cubicBezTo>
                  <a:pt x="4332594" y="1611373"/>
                  <a:pt x="4262490" y="1623230"/>
                  <a:pt x="4221282" y="1689099"/>
                </a:cubicBezTo>
                <a:cubicBezTo>
                  <a:pt x="4269178" y="1702012"/>
                  <a:pt x="4304768" y="1685677"/>
                  <a:pt x="4340623" y="1674082"/>
                </a:cubicBezTo>
                <a:cubicBezTo>
                  <a:pt x="4395475" y="1656165"/>
                  <a:pt x="4449794" y="1635878"/>
                  <a:pt x="4504647" y="1617960"/>
                </a:cubicBezTo>
                <a:cubicBezTo>
                  <a:pt x="4525518" y="1611110"/>
                  <a:pt x="4548262" y="1606365"/>
                  <a:pt x="4561640" y="1639039"/>
                </a:cubicBezTo>
                <a:cubicBezTo>
                  <a:pt x="4491801" y="1645890"/>
                  <a:pt x="4450060" y="1690154"/>
                  <a:pt x="4406179" y="1731784"/>
                </a:cubicBezTo>
                <a:cubicBezTo>
                  <a:pt x="4381561" y="1755234"/>
                  <a:pt x="4361492" y="1786589"/>
                  <a:pt x="4317076" y="1774733"/>
                </a:cubicBezTo>
                <a:cubicBezTo>
                  <a:pt x="4293796" y="1768410"/>
                  <a:pt x="4279080" y="1786061"/>
                  <a:pt x="4281490" y="1807667"/>
                </a:cubicBezTo>
                <a:cubicBezTo>
                  <a:pt x="4290317" y="1883815"/>
                  <a:pt x="4236000" y="1910425"/>
                  <a:pt x="4179809" y="1925180"/>
                </a:cubicBezTo>
                <a:cubicBezTo>
                  <a:pt x="4073313" y="1952846"/>
                  <a:pt x="3984744" y="2017925"/>
                  <a:pt x="3881194" y="2053496"/>
                </a:cubicBezTo>
                <a:cubicBezTo>
                  <a:pt x="3780584" y="2088012"/>
                  <a:pt x="3702720" y="2169955"/>
                  <a:pt x="3601845" y="2212904"/>
                </a:cubicBezTo>
                <a:cubicBezTo>
                  <a:pt x="3528795" y="2243995"/>
                  <a:pt x="3458958" y="2284043"/>
                  <a:pt x="3383767" y="2312235"/>
                </a:cubicBezTo>
                <a:cubicBezTo>
                  <a:pt x="3205831" y="2378897"/>
                  <a:pt x="3024414" y="2432384"/>
                  <a:pt x="2832561" y="2440024"/>
                </a:cubicBezTo>
                <a:cubicBezTo>
                  <a:pt x="2674156" y="2446085"/>
                  <a:pt x="1300154" y="2440289"/>
                  <a:pt x="741989" y="1573170"/>
                </a:cubicBezTo>
                <a:cubicBezTo>
                  <a:pt x="731286" y="1568953"/>
                  <a:pt x="719246" y="1557887"/>
                  <a:pt x="715500" y="1547347"/>
                </a:cubicBezTo>
                <a:cubicBezTo>
                  <a:pt x="697572" y="1498075"/>
                  <a:pt x="653689" y="1476733"/>
                  <a:pt x="614088" y="1450123"/>
                </a:cubicBezTo>
                <a:cubicBezTo>
                  <a:pt x="579303" y="1426672"/>
                  <a:pt x="542376" y="1402169"/>
                  <a:pt x="527927" y="1362645"/>
                </a:cubicBezTo>
                <a:cubicBezTo>
                  <a:pt x="508929" y="1309949"/>
                  <a:pt x="562979" y="1353160"/>
                  <a:pt x="572881" y="1333136"/>
                </a:cubicBezTo>
                <a:cubicBezTo>
                  <a:pt x="552277" y="1305735"/>
                  <a:pt x="520434" y="1280703"/>
                  <a:pt x="512140" y="1249612"/>
                </a:cubicBezTo>
                <a:cubicBezTo>
                  <a:pt x="481905" y="1137368"/>
                  <a:pt x="416616" y="1055689"/>
                  <a:pt x="318951" y="992190"/>
                </a:cubicBezTo>
                <a:cubicBezTo>
                  <a:pt x="290855" y="974010"/>
                  <a:pt x="272393" y="940811"/>
                  <a:pt x="234131" y="935543"/>
                </a:cubicBezTo>
                <a:cubicBezTo>
                  <a:pt x="149040" y="923949"/>
                  <a:pt x="175798" y="833311"/>
                  <a:pt x="130844" y="792998"/>
                </a:cubicBezTo>
                <a:cubicBezTo>
                  <a:pt x="122282" y="785355"/>
                  <a:pt x="114523" y="770339"/>
                  <a:pt x="116127" y="760064"/>
                </a:cubicBezTo>
                <a:cubicBezTo>
                  <a:pt x="118534" y="745306"/>
                  <a:pt x="128704" y="731343"/>
                  <a:pt x="137266" y="718168"/>
                </a:cubicBezTo>
                <a:cubicBezTo>
                  <a:pt x="146097" y="704995"/>
                  <a:pt x="159474" y="693400"/>
                  <a:pt x="153053" y="676011"/>
                </a:cubicBezTo>
                <a:cubicBezTo>
                  <a:pt x="150380" y="668898"/>
                  <a:pt x="152250" y="644130"/>
                  <a:pt x="132450" y="663627"/>
                </a:cubicBezTo>
                <a:cubicBezTo>
                  <a:pt x="78133" y="717115"/>
                  <a:pt x="46557" y="666528"/>
                  <a:pt x="0" y="642286"/>
                </a:cubicBezTo>
                <a:cubicBezTo>
                  <a:pt x="37460" y="617254"/>
                  <a:pt x="71175" y="599602"/>
                  <a:pt x="76795" y="562188"/>
                </a:cubicBezTo>
                <a:cubicBezTo>
                  <a:pt x="88300" y="484987"/>
                  <a:pt x="137532" y="449681"/>
                  <a:pt x="212187" y="442830"/>
                </a:cubicBezTo>
                <a:cubicBezTo>
                  <a:pt x="184627" y="368265"/>
                  <a:pt x="184627" y="368265"/>
                  <a:pt x="273730" y="357988"/>
                </a:cubicBezTo>
                <a:cubicBezTo>
                  <a:pt x="239480" y="310562"/>
                  <a:pt x="239480" y="298442"/>
                  <a:pt x="280956" y="282106"/>
                </a:cubicBezTo>
                <a:cubicBezTo>
                  <a:pt x="320824" y="266560"/>
                  <a:pt x="364973" y="261290"/>
                  <a:pt x="401900" y="237315"/>
                </a:cubicBezTo>
                <a:cubicBezTo>
                  <a:pt x="367917" y="176713"/>
                  <a:pt x="358285" y="106364"/>
                  <a:pt x="288180" y="76852"/>
                </a:cubicBezTo>
                <a:cubicBezTo>
                  <a:pt x="277209" y="72374"/>
                  <a:pt x="269717" y="54193"/>
                  <a:pt x="276673" y="43654"/>
                </a:cubicBezTo>
                <a:cubicBezTo>
                  <a:pt x="283028" y="34103"/>
                  <a:pt x="285520" y="22412"/>
                  <a:pt x="286921" y="10118"/>
                </a:cubicBezTo>
                <a:close/>
              </a:path>
            </a:pathLst>
          </a:custGeom>
        </p:spPr>
      </p:pic>
      <p:pic>
        <p:nvPicPr>
          <p:cNvPr id="16" name="Picture 15" descr="A group of people posing for a photo&#10;&#10;Description automatically generated">
            <a:extLst>
              <a:ext uri="{FF2B5EF4-FFF2-40B4-BE49-F238E27FC236}">
                <a16:creationId xmlns:a16="http://schemas.microsoft.com/office/drawing/2014/main" id="{E0F740A1-9530-CDFE-630D-9B4CF5591598}"/>
              </a:ext>
            </a:extLst>
          </p:cNvPr>
          <p:cNvPicPr>
            <a:picLocks noChangeAspect="1"/>
          </p:cNvPicPr>
          <p:nvPr/>
        </p:nvPicPr>
        <p:blipFill rotWithShape="1">
          <a:blip r:embed="rId9">
            <a:extLst>
              <a:ext uri="{28A0092B-C50C-407E-A947-70E740481C1C}">
                <a14:useLocalDpi xmlns:a14="http://schemas.microsoft.com/office/drawing/2010/main" val="0"/>
              </a:ext>
            </a:extLst>
          </a:blip>
          <a:srcRect l="13297" r="12208"/>
          <a:stretch/>
        </p:blipFill>
        <p:spPr>
          <a:xfrm>
            <a:off x="8522016" y="-4534"/>
            <a:ext cx="3635653" cy="3660317"/>
          </a:xfrm>
          <a:custGeom>
            <a:avLst/>
            <a:gdLst/>
            <a:ahLst/>
            <a:cxnLst/>
            <a:rect l="l" t="t" r="r" b="b"/>
            <a:pathLst>
              <a:path w="3635653" h="3660327">
                <a:moveTo>
                  <a:pt x="402121" y="0"/>
                </a:moveTo>
                <a:lnTo>
                  <a:pt x="3635653" y="0"/>
                </a:lnTo>
                <a:lnTo>
                  <a:pt x="3635653" y="3605403"/>
                </a:lnTo>
                <a:lnTo>
                  <a:pt x="3616543" y="3610878"/>
                </a:lnTo>
                <a:cubicBezTo>
                  <a:pt x="3510165" y="3637200"/>
                  <a:pt x="3401766" y="3654952"/>
                  <a:pt x="3290337" y="3659389"/>
                </a:cubicBezTo>
                <a:cubicBezTo>
                  <a:pt x="3106332" y="3666430"/>
                  <a:pt x="1510274" y="3659697"/>
                  <a:pt x="861903" y="2652440"/>
                </a:cubicBezTo>
                <a:cubicBezTo>
                  <a:pt x="849470" y="2647542"/>
                  <a:pt x="835485" y="2634687"/>
                  <a:pt x="831133" y="2622444"/>
                </a:cubicBezTo>
                <a:cubicBezTo>
                  <a:pt x="810307" y="2565210"/>
                  <a:pt x="759333" y="2540419"/>
                  <a:pt x="713332" y="2509507"/>
                </a:cubicBezTo>
                <a:cubicBezTo>
                  <a:pt x="672925" y="2482267"/>
                  <a:pt x="630030" y="2453803"/>
                  <a:pt x="613246" y="2407892"/>
                </a:cubicBezTo>
                <a:cubicBezTo>
                  <a:pt x="591178" y="2346680"/>
                  <a:pt x="653963" y="2396875"/>
                  <a:pt x="665465" y="2373614"/>
                </a:cubicBezTo>
                <a:cubicBezTo>
                  <a:pt x="641532" y="2341785"/>
                  <a:pt x="604543" y="2312707"/>
                  <a:pt x="594908" y="2276592"/>
                </a:cubicBezTo>
                <a:cubicBezTo>
                  <a:pt x="559787" y="2146208"/>
                  <a:pt x="483946" y="2051328"/>
                  <a:pt x="370497" y="1977567"/>
                </a:cubicBezTo>
                <a:cubicBezTo>
                  <a:pt x="337860" y="1956449"/>
                  <a:pt x="316415" y="1917884"/>
                  <a:pt x="271969" y="1911765"/>
                </a:cubicBezTo>
                <a:cubicBezTo>
                  <a:pt x="173127" y="1898297"/>
                  <a:pt x="204209" y="1793011"/>
                  <a:pt x="151990" y="1746183"/>
                </a:cubicBezTo>
                <a:cubicBezTo>
                  <a:pt x="142044" y="1737306"/>
                  <a:pt x="133031" y="1719862"/>
                  <a:pt x="134895" y="1707927"/>
                </a:cubicBezTo>
                <a:cubicBezTo>
                  <a:pt x="137691" y="1690784"/>
                  <a:pt x="149504" y="1674564"/>
                  <a:pt x="159450" y="1659260"/>
                </a:cubicBezTo>
                <a:cubicBezTo>
                  <a:pt x="169707" y="1643958"/>
                  <a:pt x="185247" y="1630489"/>
                  <a:pt x="177788" y="1610290"/>
                </a:cubicBezTo>
                <a:cubicBezTo>
                  <a:pt x="174683" y="1602027"/>
                  <a:pt x="176855" y="1573257"/>
                  <a:pt x="153855" y="1595904"/>
                </a:cubicBezTo>
                <a:cubicBezTo>
                  <a:pt x="90759" y="1658037"/>
                  <a:pt x="54081" y="1599274"/>
                  <a:pt x="0" y="1571114"/>
                </a:cubicBezTo>
                <a:cubicBezTo>
                  <a:pt x="43514" y="1542037"/>
                  <a:pt x="82677" y="1521532"/>
                  <a:pt x="89205" y="1478072"/>
                </a:cubicBezTo>
                <a:cubicBezTo>
                  <a:pt x="102570" y="1388394"/>
                  <a:pt x="159758" y="1347382"/>
                  <a:pt x="246479" y="1339424"/>
                </a:cubicBezTo>
                <a:cubicBezTo>
                  <a:pt x="214465" y="1252808"/>
                  <a:pt x="214465" y="1252808"/>
                  <a:pt x="317968" y="1240870"/>
                </a:cubicBezTo>
                <a:cubicBezTo>
                  <a:pt x="278183" y="1185780"/>
                  <a:pt x="278183" y="1171701"/>
                  <a:pt x="326361" y="1152725"/>
                </a:cubicBezTo>
                <a:cubicBezTo>
                  <a:pt x="372673" y="1134666"/>
                  <a:pt x="423957" y="1128545"/>
                  <a:pt x="466852" y="1100695"/>
                </a:cubicBezTo>
                <a:cubicBezTo>
                  <a:pt x="427377" y="1030299"/>
                  <a:pt x="416187" y="948581"/>
                  <a:pt x="334753" y="914300"/>
                </a:cubicBezTo>
                <a:cubicBezTo>
                  <a:pt x="322010" y="909097"/>
                  <a:pt x="313307" y="887979"/>
                  <a:pt x="321386" y="875737"/>
                </a:cubicBezTo>
                <a:cubicBezTo>
                  <a:pt x="350915" y="831359"/>
                  <a:pt x="308644" y="747189"/>
                  <a:pt x="400645" y="737702"/>
                </a:cubicBezTo>
                <a:cubicBezTo>
                  <a:pt x="412147" y="736784"/>
                  <a:pt x="422716" y="727601"/>
                  <a:pt x="413701" y="715664"/>
                </a:cubicBezTo>
                <a:cubicBezTo>
                  <a:pt x="382618" y="674041"/>
                  <a:pt x="420228" y="676794"/>
                  <a:pt x="442916" y="671592"/>
                </a:cubicBezTo>
                <a:cubicBezTo>
                  <a:pt x="470270" y="665166"/>
                  <a:pt x="501352" y="683528"/>
                  <a:pt x="526840" y="660880"/>
                </a:cubicBezTo>
                <a:cubicBezTo>
                  <a:pt x="520932" y="637006"/>
                  <a:pt x="498866" y="637312"/>
                  <a:pt x="483325" y="629661"/>
                </a:cubicBezTo>
                <a:cubicBezTo>
                  <a:pt x="437945" y="607624"/>
                  <a:pt x="400956" y="581304"/>
                  <a:pt x="398780" y="524068"/>
                </a:cubicBezTo>
                <a:cubicBezTo>
                  <a:pt x="397228" y="477853"/>
                  <a:pt x="392254" y="437148"/>
                  <a:pt x="455041" y="423067"/>
                </a:cubicBezTo>
                <a:cubicBezTo>
                  <a:pt x="481149" y="417251"/>
                  <a:pt x="473687" y="383892"/>
                  <a:pt x="458768" y="367363"/>
                </a:cubicBezTo>
                <a:cubicBezTo>
                  <a:pt x="432038" y="337982"/>
                  <a:pt x="409972" y="298806"/>
                  <a:pt x="363968" y="296052"/>
                </a:cubicBezTo>
                <a:cubicBezTo>
                  <a:pt x="335995" y="294216"/>
                  <a:pt x="314548" y="281971"/>
                  <a:pt x="292481" y="267894"/>
                </a:cubicBezTo>
                <a:cubicBezTo>
                  <a:pt x="276630" y="257791"/>
                  <a:pt x="257670" y="249223"/>
                  <a:pt x="259533" y="227493"/>
                </a:cubicBezTo>
                <a:cubicBezTo>
                  <a:pt x="261399" y="206680"/>
                  <a:pt x="279736" y="198111"/>
                  <a:pt x="298387" y="193826"/>
                </a:cubicBezTo>
                <a:cubicBezTo>
                  <a:pt x="360552" y="180054"/>
                  <a:pt x="418983" y="159853"/>
                  <a:pt x="470893" y="113638"/>
                </a:cubicBezTo>
                <a:cubicBezTo>
                  <a:pt x="436390" y="89152"/>
                  <a:pt x="403444" y="71400"/>
                  <a:pt x="377957" y="46608"/>
                </a:cubicBezTo>
                <a:cubicBezTo>
                  <a:pt x="370264" y="39110"/>
                  <a:pt x="371678" y="29598"/>
                  <a:pt x="380092" y="18562"/>
                </a:cubicBezTo>
                <a:close/>
              </a:path>
            </a:pathLst>
          </a:custGeom>
        </p:spPr>
      </p:pic>
      <p:pic>
        <p:nvPicPr>
          <p:cNvPr id="17" name="Picture 16" descr="A group of women sitting at a table&#10;&#10;Description automatically generated">
            <a:extLst>
              <a:ext uri="{FF2B5EF4-FFF2-40B4-BE49-F238E27FC236}">
                <a16:creationId xmlns:a16="http://schemas.microsoft.com/office/drawing/2014/main" id="{64EC2406-B912-D3F5-36B4-2AE27EF6860A}"/>
              </a:ext>
            </a:extLst>
          </p:cNvPr>
          <p:cNvPicPr>
            <a:picLocks noChangeAspect="1"/>
          </p:cNvPicPr>
          <p:nvPr/>
        </p:nvPicPr>
        <p:blipFill rotWithShape="1">
          <a:blip r:embed="rId10">
            <a:extLst>
              <a:ext uri="{28A0092B-C50C-407E-A947-70E740481C1C}">
                <a14:useLocalDpi xmlns:a14="http://schemas.microsoft.com/office/drawing/2010/main" val="0"/>
              </a:ext>
            </a:extLst>
          </a:blip>
          <a:srcRect l="14888" r="12879"/>
          <a:stretch/>
        </p:blipFill>
        <p:spPr>
          <a:xfrm>
            <a:off x="8963094" y="3387840"/>
            <a:ext cx="3241499" cy="3354472"/>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19" name="Picture 18" descr="A group of children sitting at a table&#10;&#10;Description automatically generated">
            <a:extLst>
              <a:ext uri="{FF2B5EF4-FFF2-40B4-BE49-F238E27FC236}">
                <a16:creationId xmlns:a16="http://schemas.microsoft.com/office/drawing/2014/main" id="{1DBCA244-3D51-5E48-86EB-141A200CE77E}"/>
              </a:ext>
            </a:extLst>
          </p:cNvPr>
          <p:cNvPicPr>
            <a:picLocks noChangeAspect="1"/>
          </p:cNvPicPr>
          <p:nvPr/>
        </p:nvPicPr>
        <p:blipFill rotWithShape="1">
          <a:blip r:embed="rId11">
            <a:extLst>
              <a:ext uri="{28A0092B-C50C-407E-A947-70E740481C1C}">
                <a14:useLocalDpi xmlns:a14="http://schemas.microsoft.com/office/drawing/2010/main" val="0"/>
              </a:ext>
            </a:extLst>
          </a:blip>
          <a:srcRect r="27529" b="4"/>
          <a:stretch/>
        </p:blipFill>
        <p:spPr>
          <a:xfrm>
            <a:off x="1359577" y="1114301"/>
            <a:ext cx="2789764" cy="2886993"/>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20" name="Picture 19" descr="A sign with text on it&#10;&#10;Description automatically generated">
            <a:extLst>
              <a:ext uri="{FF2B5EF4-FFF2-40B4-BE49-F238E27FC236}">
                <a16:creationId xmlns:a16="http://schemas.microsoft.com/office/drawing/2014/main" id="{A009C06E-D43F-FF24-3992-73107A50AA93}"/>
              </a:ext>
            </a:extLst>
          </p:cNvPr>
          <p:cNvPicPr>
            <a:picLocks noChangeAspect="1"/>
          </p:cNvPicPr>
          <p:nvPr/>
        </p:nvPicPr>
        <p:blipFill rotWithShape="1">
          <a:blip r:embed="rId12">
            <a:extLst>
              <a:ext uri="{28A0092B-C50C-407E-A947-70E740481C1C}">
                <a14:useLocalDpi xmlns:a14="http://schemas.microsoft.com/office/drawing/2010/main" val="0"/>
              </a:ext>
            </a:extLst>
          </a:blip>
          <a:srcRect t="12578" r="3" b="5199"/>
          <a:stretch/>
        </p:blipFill>
        <p:spPr>
          <a:xfrm>
            <a:off x="-15641" y="3607550"/>
            <a:ext cx="2958346" cy="3243376"/>
          </a:xfrm>
          <a:custGeom>
            <a:avLst/>
            <a:gdLst/>
            <a:ahLst/>
            <a:cxnLst/>
            <a:rect l="l" t="t" r="r" b="b"/>
            <a:pathLst>
              <a:path w="4196274" h="4600575">
                <a:moveTo>
                  <a:pt x="698533" y="23"/>
                </a:moveTo>
                <a:cubicBezTo>
                  <a:pt x="1054085" y="-1460"/>
                  <a:pt x="2609539" y="68645"/>
                  <a:pt x="3265768" y="1088109"/>
                </a:cubicBezTo>
                <a:cubicBezTo>
                  <a:pt x="3279190" y="1093398"/>
                  <a:pt x="3294289" y="1107275"/>
                  <a:pt x="3298987" y="1120493"/>
                </a:cubicBezTo>
                <a:cubicBezTo>
                  <a:pt x="3321470" y="1182283"/>
                  <a:pt x="3376502" y="1209047"/>
                  <a:pt x="3426164" y="1242419"/>
                </a:cubicBezTo>
                <a:cubicBezTo>
                  <a:pt x="3469788" y="1271828"/>
                  <a:pt x="3516097" y="1302557"/>
                  <a:pt x="3534217" y="1352122"/>
                </a:cubicBezTo>
                <a:cubicBezTo>
                  <a:pt x="3558041" y="1418206"/>
                  <a:pt x="3490259" y="1364016"/>
                  <a:pt x="3477841" y="1389129"/>
                </a:cubicBezTo>
                <a:cubicBezTo>
                  <a:pt x="3503679" y="1423492"/>
                  <a:pt x="3543613" y="1454883"/>
                  <a:pt x="3554015" y="1493873"/>
                </a:cubicBezTo>
                <a:cubicBezTo>
                  <a:pt x="3591931" y="1634635"/>
                  <a:pt x="3673808" y="1737067"/>
                  <a:pt x="3796288" y="1816698"/>
                </a:cubicBezTo>
                <a:cubicBezTo>
                  <a:pt x="3831522" y="1839498"/>
                  <a:pt x="3854674" y="1881132"/>
                  <a:pt x="3902658" y="1887738"/>
                </a:cubicBezTo>
                <a:cubicBezTo>
                  <a:pt x="4009367" y="1902279"/>
                  <a:pt x="3975811" y="2015945"/>
                  <a:pt x="4032186" y="2066499"/>
                </a:cubicBezTo>
                <a:cubicBezTo>
                  <a:pt x="4042924" y="2076084"/>
                  <a:pt x="4052655" y="2094915"/>
                  <a:pt x="4050642" y="2107801"/>
                </a:cubicBezTo>
                <a:cubicBezTo>
                  <a:pt x="4047624" y="2126309"/>
                  <a:pt x="4034870" y="2143820"/>
                  <a:pt x="4024133" y="2160342"/>
                </a:cubicBezTo>
                <a:cubicBezTo>
                  <a:pt x="4013059" y="2176862"/>
                  <a:pt x="3996282" y="2191402"/>
                  <a:pt x="4004335" y="2213209"/>
                </a:cubicBezTo>
                <a:cubicBezTo>
                  <a:pt x="4007687" y="2222130"/>
                  <a:pt x="4005342" y="2253190"/>
                  <a:pt x="4030173" y="2228740"/>
                </a:cubicBezTo>
                <a:cubicBezTo>
                  <a:pt x="4098290" y="2161662"/>
                  <a:pt x="4137888" y="2225102"/>
                  <a:pt x="4196274" y="2255503"/>
                </a:cubicBezTo>
                <a:cubicBezTo>
                  <a:pt x="4149296" y="2286895"/>
                  <a:pt x="4107016" y="2309031"/>
                  <a:pt x="4099968" y="2355951"/>
                </a:cubicBezTo>
                <a:cubicBezTo>
                  <a:pt x="4085540" y="2452767"/>
                  <a:pt x="4023800" y="2497043"/>
                  <a:pt x="3930177" y="2505635"/>
                </a:cubicBezTo>
                <a:cubicBezTo>
                  <a:pt x="3964739" y="2599144"/>
                  <a:pt x="3964739" y="2599144"/>
                  <a:pt x="3852997" y="2612033"/>
                </a:cubicBezTo>
                <a:cubicBezTo>
                  <a:pt x="3895949" y="2671508"/>
                  <a:pt x="3895949" y="2686707"/>
                  <a:pt x="3843936" y="2707194"/>
                </a:cubicBezTo>
                <a:cubicBezTo>
                  <a:pt x="3793938" y="2726690"/>
                  <a:pt x="3738572" y="2733299"/>
                  <a:pt x="3692263" y="2763365"/>
                </a:cubicBezTo>
                <a:cubicBezTo>
                  <a:pt x="3734880" y="2839364"/>
                  <a:pt x="3746960" y="2927586"/>
                  <a:pt x="3834876" y="2964596"/>
                </a:cubicBezTo>
                <a:cubicBezTo>
                  <a:pt x="3848634" y="2970213"/>
                  <a:pt x="3858030" y="2993012"/>
                  <a:pt x="3849307" y="3006229"/>
                </a:cubicBezTo>
                <a:cubicBezTo>
                  <a:pt x="3817428" y="3054139"/>
                  <a:pt x="3863064" y="3145008"/>
                  <a:pt x="3763740" y="3155250"/>
                </a:cubicBezTo>
                <a:cubicBezTo>
                  <a:pt x="3751322" y="3156241"/>
                  <a:pt x="3739912" y="3166155"/>
                  <a:pt x="3749644" y="3179042"/>
                </a:cubicBezTo>
                <a:cubicBezTo>
                  <a:pt x="3783202" y="3223978"/>
                  <a:pt x="3742598" y="3221006"/>
                  <a:pt x="3718104" y="3226623"/>
                </a:cubicBezTo>
                <a:cubicBezTo>
                  <a:pt x="3688572" y="3233560"/>
                  <a:pt x="3655017" y="3213736"/>
                  <a:pt x="3627501" y="3238187"/>
                </a:cubicBezTo>
                <a:cubicBezTo>
                  <a:pt x="3633878" y="3263961"/>
                  <a:pt x="3657701" y="3263631"/>
                  <a:pt x="3674479" y="3271890"/>
                </a:cubicBezTo>
                <a:cubicBezTo>
                  <a:pt x="3723470" y="3295682"/>
                  <a:pt x="3763404" y="3324097"/>
                  <a:pt x="3765753" y="3385888"/>
                </a:cubicBezTo>
                <a:cubicBezTo>
                  <a:pt x="3767428" y="3435782"/>
                  <a:pt x="3772798" y="3479727"/>
                  <a:pt x="3705014" y="3494928"/>
                </a:cubicBezTo>
                <a:cubicBezTo>
                  <a:pt x="3676828" y="3501208"/>
                  <a:pt x="3684884" y="3537222"/>
                  <a:pt x="3700990" y="3555066"/>
                </a:cubicBezTo>
                <a:cubicBezTo>
                  <a:pt x="3729848" y="3586786"/>
                  <a:pt x="3753670" y="3629080"/>
                  <a:pt x="3803335" y="3632054"/>
                </a:cubicBezTo>
                <a:cubicBezTo>
                  <a:pt x="3833535" y="3634035"/>
                  <a:pt x="3856689" y="3647255"/>
                  <a:pt x="3880513" y="3662453"/>
                </a:cubicBezTo>
                <a:cubicBezTo>
                  <a:pt x="3897626" y="3673360"/>
                  <a:pt x="3918095" y="3682610"/>
                  <a:pt x="3916083" y="3706069"/>
                </a:cubicBezTo>
                <a:cubicBezTo>
                  <a:pt x="3914069" y="3728539"/>
                  <a:pt x="3894273" y="3737791"/>
                  <a:pt x="3874137" y="3742416"/>
                </a:cubicBezTo>
                <a:cubicBezTo>
                  <a:pt x="3807024" y="3757285"/>
                  <a:pt x="3743942" y="3779093"/>
                  <a:pt x="3687901" y="3828987"/>
                </a:cubicBezTo>
                <a:cubicBezTo>
                  <a:pt x="3725150" y="3855422"/>
                  <a:pt x="3760718" y="3874586"/>
                  <a:pt x="3788234" y="3901352"/>
                </a:cubicBezTo>
                <a:cubicBezTo>
                  <a:pt x="3854674" y="3966112"/>
                  <a:pt x="3291941" y="4169986"/>
                  <a:pt x="3263755" y="4242681"/>
                </a:cubicBezTo>
                <a:cubicBezTo>
                  <a:pt x="3255030" y="4265149"/>
                  <a:pt x="3225166" y="4288278"/>
                  <a:pt x="3200332" y="4294887"/>
                </a:cubicBezTo>
                <a:cubicBezTo>
                  <a:pt x="3083895" y="4325948"/>
                  <a:pt x="2982893" y="4395668"/>
                  <a:pt x="2863768" y="4421442"/>
                </a:cubicBezTo>
                <a:cubicBezTo>
                  <a:pt x="2751355" y="4445892"/>
                  <a:pt x="2640621" y="4478605"/>
                  <a:pt x="2517472" y="4510985"/>
                </a:cubicBezTo>
                <a:cubicBezTo>
                  <a:pt x="2555222" y="4551627"/>
                  <a:pt x="2607569" y="4569553"/>
                  <a:pt x="2654380" y="4591980"/>
                </a:cubicBezTo>
                <a:lnTo>
                  <a:pt x="2667892" y="4600575"/>
                </a:lnTo>
                <a:lnTo>
                  <a:pt x="0" y="4600575"/>
                </a:lnTo>
                <a:lnTo>
                  <a:pt x="0" y="144733"/>
                </a:lnTo>
                <a:lnTo>
                  <a:pt x="121106" y="102309"/>
                </a:lnTo>
                <a:cubicBezTo>
                  <a:pt x="290510" y="47726"/>
                  <a:pt x="463596" y="8200"/>
                  <a:pt x="644044" y="1014"/>
                </a:cubicBezTo>
                <a:cubicBezTo>
                  <a:pt x="656459" y="538"/>
                  <a:pt x="674830" y="121"/>
                  <a:pt x="698533" y="23"/>
                </a:cubicBezTo>
                <a:close/>
              </a:path>
            </a:pathLst>
          </a:custGeom>
        </p:spPr>
      </p:pic>
    </p:spTree>
    <p:extLst>
      <p:ext uri="{BB962C8B-B14F-4D97-AF65-F5344CB8AC3E}">
        <p14:creationId xmlns:p14="http://schemas.microsoft.com/office/powerpoint/2010/main" val="599065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E55AA3-18EC-EA67-2FD2-777972296FAF}"/>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18FC384-89B1-7F1C-0C95-C94696B08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52EBB5-15EB-EDEE-29C1-E223A3FC4F43}"/>
              </a:ext>
            </a:extLst>
          </p:cNvPr>
          <p:cNvSpPr>
            <a:spLocks noGrp="1"/>
          </p:cNvSpPr>
          <p:nvPr>
            <p:ph type="title"/>
          </p:nvPr>
        </p:nvSpPr>
        <p:spPr>
          <a:xfrm>
            <a:off x="336611" y="698169"/>
            <a:ext cx="6198660" cy="1938076"/>
          </a:xfrm>
        </p:spPr>
        <p:txBody>
          <a:bodyPr>
            <a:normAutofit/>
          </a:bodyPr>
          <a:lstStyle/>
          <a:p>
            <a:r>
              <a:rPr lang="en-GB" sz="3200" b="1" dirty="0">
                <a:latin typeface="+mn-lt"/>
              </a:rPr>
              <a:t>THIS ISN'T JUST ABOUT </a:t>
            </a:r>
            <a:br>
              <a:rPr lang="en-GB" sz="3200" b="1" dirty="0">
                <a:latin typeface="+mn-lt"/>
              </a:rPr>
            </a:br>
            <a:r>
              <a:rPr lang="en-GB" sz="3200" b="1" dirty="0">
                <a:latin typeface="+mn-lt"/>
              </a:rPr>
              <a:t>SETTLE CARLISLE RAILWAY</a:t>
            </a:r>
            <a:br>
              <a:rPr lang="en-GB" dirty="0"/>
            </a:b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4" name="Content Placeholder 3">
            <a:extLst>
              <a:ext uri="{FF2B5EF4-FFF2-40B4-BE49-F238E27FC236}">
                <a16:creationId xmlns:a16="http://schemas.microsoft.com/office/drawing/2014/main" id="{92BB3D6A-E447-3C52-ADD2-E4F210C01396}"/>
              </a:ext>
            </a:extLst>
          </p:cNvPr>
          <p:cNvSpPr>
            <a:spLocks noGrp="1"/>
          </p:cNvSpPr>
          <p:nvPr>
            <p:ph idx="1"/>
          </p:nvPr>
        </p:nvSpPr>
        <p:spPr>
          <a:xfrm>
            <a:off x="2498958" y="2531509"/>
            <a:ext cx="8942837" cy="4653550"/>
          </a:xfrm>
        </p:spPr>
        <p:txBody>
          <a:bodyPr>
            <a:normAutofit/>
          </a:bodyPr>
          <a:lstStyle/>
          <a:p>
            <a:pPr marL="0" indent="0">
              <a:buNone/>
            </a:pPr>
            <a:endParaRPr lang="en-GB" b="1" dirty="0"/>
          </a:p>
          <a:p>
            <a:pPr marL="0" indent="0">
              <a:buNone/>
            </a:pPr>
            <a:endParaRPr lang="en-GB" b="1" dirty="0"/>
          </a:p>
          <a:p>
            <a:pPr marL="0" indent="0">
              <a:buNone/>
            </a:pPr>
            <a:endParaRPr lang="en-GB" b="1" dirty="0"/>
          </a:p>
          <a:p>
            <a:pPr marL="0" indent="0">
              <a:buNone/>
            </a:pPr>
            <a:endParaRPr lang="en-GB" b="1" dirty="0"/>
          </a:p>
          <a:p>
            <a:pPr marL="0" indent="0">
              <a:buNone/>
            </a:pPr>
            <a:endParaRPr lang="en-GB" b="1" dirty="0"/>
          </a:p>
          <a:p>
            <a:pPr marL="0" indent="0">
              <a:buNone/>
            </a:pPr>
            <a:endParaRPr lang="en-GB" b="1" dirty="0"/>
          </a:p>
          <a:p>
            <a:pPr marL="0" indent="0">
              <a:buNone/>
            </a:pPr>
            <a:endParaRPr lang="en-GB" b="1" dirty="0"/>
          </a:p>
          <a:p>
            <a:pPr marL="0" indent="0">
              <a:buNone/>
            </a:pPr>
            <a:r>
              <a:rPr lang="en-GB" b="1" dirty="0"/>
              <a:t>Think social enterprise – not simply fundraising.</a:t>
            </a:r>
            <a:endParaRPr lang="en-GB" dirty="0"/>
          </a:p>
          <a:p>
            <a:pPr marL="0" indent="0">
              <a:buNone/>
            </a:pPr>
            <a:endParaRPr lang="en-US" dirty="0"/>
          </a:p>
        </p:txBody>
      </p:sp>
      <p:pic>
        <p:nvPicPr>
          <p:cNvPr id="6" name="Picture 5">
            <a:extLst>
              <a:ext uri="{FF2B5EF4-FFF2-40B4-BE49-F238E27FC236}">
                <a16:creationId xmlns:a16="http://schemas.microsoft.com/office/drawing/2014/main" id="{EC02715E-EFB9-E32F-A508-B71D98D3E6FB}"/>
              </a:ext>
            </a:extLst>
          </p:cNvPr>
          <p:cNvPicPr>
            <a:picLocks noChangeAspect="1"/>
          </p:cNvPicPr>
          <p:nvPr/>
        </p:nvPicPr>
        <p:blipFill>
          <a:blip r:embed="rId3">
            <a:extLst>
              <a:ext uri="{28A0092B-C50C-407E-A947-70E740481C1C}">
                <a14:useLocalDpi xmlns:a14="http://schemas.microsoft.com/office/drawing/2010/main" val="0"/>
              </a:ext>
            </a:extLst>
          </a:blip>
          <a:srcRect l="7860" r="7860"/>
          <a:stretch/>
        </p:blipFill>
        <p:spPr>
          <a:xfrm>
            <a:off x="2691992" y="1883590"/>
            <a:ext cx="2319408" cy="2400244"/>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9" name="Picture 8">
            <a:extLst>
              <a:ext uri="{FF2B5EF4-FFF2-40B4-BE49-F238E27FC236}">
                <a16:creationId xmlns:a16="http://schemas.microsoft.com/office/drawing/2014/main" id="{E09E16DA-CA3D-B013-4CB1-32A90EDC3C52}"/>
              </a:ext>
            </a:extLst>
          </p:cNvPr>
          <p:cNvPicPr>
            <a:picLocks noChangeAspect="1"/>
          </p:cNvPicPr>
          <p:nvPr/>
        </p:nvPicPr>
        <p:blipFill>
          <a:blip r:embed="rId4">
            <a:extLst>
              <a:ext uri="{28A0092B-C50C-407E-A947-70E740481C1C}">
                <a14:useLocalDpi xmlns:a14="http://schemas.microsoft.com/office/drawing/2010/main" val="0"/>
              </a:ext>
            </a:extLst>
          </a:blip>
          <a:srcRect l="18003" r="18003"/>
          <a:stretch/>
        </p:blipFill>
        <p:spPr>
          <a:xfrm>
            <a:off x="435106" y="3032490"/>
            <a:ext cx="2319408" cy="2400244"/>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11" name="Picture 10">
            <a:extLst>
              <a:ext uri="{FF2B5EF4-FFF2-40B4-BE49-F238E27FC236}">
                <a16:creationId xmlns:a16="http://schemas.microsoft.com/office/drawing/2014/main" id="{2C5CB845-BA1D-948C-1808-4C3CA9162A19}"/>
              </a:ext>
            </a:extLst>
          </p:cNvPr>
          <p:cNvPicPr>
            <a:picLocks noChangeAspect="1"/>
          </p:cNvPicPr>
          <p:nvPr/>
        </p:nvPicPr>
        <p:blipFill>
          <a:blip r:embed="rId5">
            <a:extLst>
              <a:ext uri="{28A0092B-C50C-407E-A947-70E740481C1C}">
                <a14:useLocalDpi xmlns:a14="http://schemas.microsoft.com/office/drawing/2010/main" val="0"/>
              </a:ext>
            </a:extLst>
          </a:blip>
          <a:srcRect l="1684" r="1684"/>
          <a:stretch/>
        </p:blipFill>
        <p:spPr>
          <a:xfrm>
            <a:off x="7846077" y="2958920"/>
            <a:ext cx="2319409" cy="2400245"/>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12" name="Picture 11">
            <a:extLst>
              <a:ext uri="{FF2B5EF4-FFF2-40B4-BE49-F238E27FC236}">
                <a16:creationId xmlns:a16="http://schemas.microsoft.com/office/drawing/2014/main" id="{6D6DE772-78CA-F40C-C8EB-6A6FDD9A463A}"/>
              </a:ext>
            </a:extLst>
          </p:cNvPr>
          <p:cNvPicPr>
            <a:picLocks noChangeAspect="1"/>
          </p:cNvPicPr>
          <p:nvPr/>
        </p:nvPicPr>
        <p:blipFill>
          <a:blip r:embed="rId6">
            <a:extLst>
              <a:ext uri="{28A0092B-C50C-407E-A947-70E740481C1C}">
                <a14:useLocalDpi xmlns:a14="http://schemas.microsoft.com/office/drawing/2010/main" val="0"/>
              </a:ext>
            </a:extLst>
          </a:blip>
          <a:srcRect l="13713" r="13713"/>
          <a:stretch/>
        </p:blipFill>
        <p:spPr>
          <a:xfrm>
            <a:off x="9550048" y="262913"/>
            <a:ext cx="2319409" cy="2400245"/>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pic>
        <p:nvPicPr>
          <p:cNvPr id="13" name="Picture 12">
            <a:extLst>
              <a:ext uri="{FF2B5EF4-FFF2-40B4-BE49-F238E27FC236}">
                <a16:creationId xmlns:a16="http://schemas.microsoft.com/office/drawing/2014/main" id="{B067FE53-C42D-BBC0-44BB-0134FC26B524}"/>
              </a:ext>
            </a:extLst>
          </p:cNvPr>
          <p:cNvPicPr>
            <a:picLocks noChangeAspect="1"/>
          </p:cNvPicPr>
          <p:nvPr/>
        </p:nvPicPr>
        <p:blipFill>
          <a:blip r:embed="rId7">
            <a:extLst>
              <a:ext uri="{28A0092B-C50C-407E-A947-70E740481C1C}">
                <a14:useLocalDpi xmlns:a14="http://schemas.microsoft.com/office/drawing/2010/main" val="0"/>
              </a:ext>
            </a:extLst>
          </a:blip>
          <a:srcRect l="13763" r="13763"/>
          <a:stretch/>
        </p:blipFill>
        <p:spPr>
          <a:xfrm>
            <a:off x="4913771" y="2882464"/>
            <a:ext cx="2467172" cy="2553158"/>
          </a:xfrm>
          <a:custGeom>
            <a:avLst/>
            <a:gdLst/>
            <a:ahLst/>
            <a:cxnLst/>
            <a:rect l="l" t="t" r="r" b="b"/>
            <a:pathLst>
              <a:path w="3359190" h="3476265">
                <a:moveTo>
                  <a:pt x="450539" y="15"/>
                </a:moveTo>
                <a:cubicBezTo>
                  <a:pt x="458434" y="271"/>
                  <a:pt x="466600" y="3856"/>
                  <a:pt x="473999" y="4995"/>
                </a:cubicBezTo>
                <a:cubicBezTo>
                  <a:pt x="637327" y="30493"/>
                  <a:pt x="800653" y="58040"/>
                  <a:pt x="964158" y="82398"/>
                </a:cubicBezTo>
                <a:cubicBezTo>
                  <a:pt x="1117018" y="105163"/>
                  <a:pt x="1270959" y="110398"/>
                  <a:pt x="1424540" y="122237"/>
                </a:cubicBezTo>
                <a:cubicBezTo>
                  <a:pt x="1610425" y="136579"/>
                  <a:pt x="1795950" y="156841"/>
                  <a:pt x="1980752" y="188711"/>
                </a:cubicBezTo>
                <a:cubicBezTo>
                  <a:pt x="2109067" y="211022"/>
                  <a:pt x="2238645" y="226502"/>
                  <a:pt x="2368766" y="208745"/>
                </a:cubicBezTo>
                <a:cubicBezTo>
                  <a:pt x="2375261" y="207834"/>
                  <a:pt x="2382661" y="204876"/>
                  <a:pt x="2388075" y="207834"/>
                </a:cubicBezTo>
                <a:cubicBezTo>
                  <a:pt x="2451242" y="241073"/>
                  <a:pt x="2520180" y="217168"/>
                  <a:pt x="2585691" y="238113"/>
                </a:cubicBezTo>
                <a:cubicBezTo>
                  <a:pt x="2568908" y="318930"/>
                  <a:pt x="2496899" y="312327"/>
                  <a:pt x="2456294" y="368331"/>
                </a:cubicBezTo>
                <a:cubicBezTo>
                  <a:pt x="2522527" y="390639"/>
                  <a:pt x="2582081" y="413178"/>
                  <a:pt x="2642540" y="430023"/>
                </a:cubicBezTo>
                <a:cubicBezTo>
                  <a:pt x="2706608" y="447780"/>
                  <a:pt x="2760929" y="495816"/>
                  <a:pt x="2823551" y="517215"/>
                </a:cubicBezTo>
                <a:cubicBezTo>
                  <a:pt x="2836907" y="521769"/>
                  <a:pt x="2852969" y="537704"/>
                  <a:pt x="2857661" y="553184"/>
                </a:cubicBezTo>
                <a:cubicBezTo>
                  <a:pt x="2872820" y="603269"/>
                  <a:pt x="3175470" y="743732"/>
                  <a:pt x="3139737" y="788350"/>
                </a:cubicBezTo>
                <a:cubicBezTo>
                  <a:pt x="3124939" y="806790"/>
                  <a:pt x="3105809" y="819994"/>
                  <a:pt x="3085776" y="838207"/>
                </a:cubicBezTo>
                <a:cubicBezTo>
                  <a:pt x="3115916" y="872582"/>
                  <a:pt x="3149843" y="887608"/>
                  <a:pt x="3185938" y="897851"/>
                </a:cubicBezTo>
                <a:cubicBezTo>
                  <a:pt x="3196767" y="901039"/>
                  <a:pt x="3207414" y="907413"/>
                  <a:pt x="3208497" y="922894"/>
                </a:cubicBezTo>
                <a:cubicBezTo>
                  <a:pt x="3209580" y="939056"/>
                  <a:pt x="3198571" y="945429"/>
                  <a:pt x="3189367" y="952944"/>
                </a:cubicBezTo>
                <a:cubicBezTo>
                  <a:pt x="3176554" y="963415"/>
                  <a:pt x="3164101" y="972523"/>
                  <a:pt x="3147859" y="973888"/>
                </a:cubicBezTo>
                <a:cubicBezTo>
                  <a:pt x="3121148" y="975937"/>
                  <a:pt x="3108336" y="1005076"/>
                  <a:pt x="3092816" y="1026930"/>
                </a:cubicBezTo>
                <a:cubicBezTo>
                  <a:pt x="3084153" y="1039224"/>
                  <a:pt x="3079821" y="1064037"/>
                  <a:pt x="3094980" y="1068363"/>
                </a:cubicBezTo>
                <a:cubicBezTo>
                  <a:pt x="3131436" y="1078836"/>
                  <a:pt x="3128548" y="1109114"/>
                  <a:pt x="3127647" y="1143489"/>
                </a:cubicBezTo>
                <a:cubicBezTo>
                  <a:pt x="3126383" y="1186061"/>
                  <a:pt x="3104906" y="1205638"/>
                  <a:pt x="3078557" y="1222030"/>
                </a:cubicBezTo>
                <a:cubicBezTo>
                  <a:pt x="3069534" y="1227720"/>
                  <a:pt x="3056721" y="1227493"/>
                  <a:pt x="3053292" y="1245250"/>
                </a:cubicBezTo>
                <a:cubicBezTo>
                  <a:pt x="3068090" y="1262097"/>
                  <a:pt x="3086137" y="1248439"/>
                  <a:pt x="3102020" y="1253218"/>
                </a:cubicBezTo>
                <a:cubicBezTo>
                  <a:pt x="3115193" y="1257088"/>
                  <a:pt x="3137031" y="1255040"/>
                  <a:pt x="3118983" y="1286000"/>
                </a:cubicBezTo>
                <a:cubicBezTo>
                  <a:pt x="3113749" y="1294878"/>
                  <a:pt x="3119885" y="1301709"/>
                  <a:pt x="3126564" y="1302392"/>
                </a:cubicBezTo>
                <a:cubicBezTo>
                  <a:pt x="3179982" y="1309448"/>
                  <a:pt x="3155438" y="1372054"/>
                  <a:pt x="3172584" y="1405063"/>
                </a:cubicBezTo>
                <a:cubicBezTo>
                  <a:pt x="3177275" y="1414169"/>
                  <a:pt x="3172222" y="1429877"/>
                  <a:pt x="3164822" y="1433747"/>
                </a:cubicBezTo>
                <a:cubicBezTo>
                  <a:pt x="3117539" y="1459245"/>
                  <a:pt x="3111043" y="1520028"/>
                  <a:pt x="3088122" y="1572389"/>
                </a:cubicBezTo>
                <a:cubicBezTo>
                  <a:pt x="3113028" y="1593104"/>
                  <a:pt x="3142805" y="1597657"/>
                  <a:pt x="3169695" y="1611089"/>
                </a:cubicBezTo>
                <a:cubicBezTo>
                  <a:pt x="3197669" y="1625204"/>
                  <a:pt x="3197669" y="1635676"/>
                  <a:pt x="3174569" y="1676653"/>
                </a:cubicBezTo>
                <a:cubicBezTo>
                  <a:pt x="3234665" y="1685532"/>
                  <a:pt x="3234665" y="1685532"/>
                  <a:pt x="3216077" y="1749957"/>
                </a:cubicBezTo>
                <a:cubicBezTo>
                  <a:pt x="3266430" y="1755877"/>
                  <a:pt x="3299635" y="1786382"/>
                  <a:pt x="3307395" y="1853085"/>
                </a:cubicBezTo>
                <a:cubicBezTo>
                  <a:pt x="3311185" y="1885411"/>
                  <a:pt x="3333924" y="1900663"/>
                  <a:pt x="3359190" y="1922291"/>
                </a:cubicBezTo>
                <a:cubicBezTo>
                  <a:pt x="3327789" y="1943236"/>
                  <a:pt x="3306492" y="1986945"/>
                  <a:pt x="3269857" y="1940730"/>
                </a:cubicBezTo>
                <a:cubicBezTo>
                  <a:pt x="3256503" y="1923885"/>
                  <a:pt x="3257764" y="1945284"/>
                  <a:pt x="3255961" y="1951430"/>
                </a:cubicBezTo>
                <a:cubicBezTo>
                  <a:pt x="3251630" y="1966455"/>
                  <a:pt x="3260653" y="1976472"/>
                  <a:pt x="3266609" y="1987854"/>
                </a:cubicBezTo>
                <a:cubicBezTo>
                  <a:pt x="3272384" y="1999237"/>
                  <a:pt x="3279243" y="2011302"/>
                  <a:pt x="3280866" y="2024054"/>
                </a:cubicBezTo>
                <a:cubicBezTo>
                  <a:pt x="3281948" y="2032931"/>
                  <a:pt x="3276715" y="2045905"/>
                  <a:pt x="3270940" y="2052509"/>
                </a:cubicBezTo>
                <a:cubicBezTo>
                  <a:pt x="3240620" y="2087340"/>
                  <a:pt x="3258667" y="2165652"/>
                  <a:pt x="3201277" y="2175670"/>
                </a:cubicBezTo>
                <a:cubicBezTo>
                  <a:pt x="3175470" y="2180221"/>
                  <a:pt x="3163018" y="2208906"/>
                  <a:pt x="3144069" y="2224614"/>
                </a:cubicBezTo>
                <a:cubicBezTo>
                  <a:pt x="3078197" y="2279478"/>
                  <a:pt x="3034161" y="2350051"/>
                  <a:pt x="3013769" y="2447031"/>
                </a:cubicBezTo>
                <a:cubicBezTo>
                  <a:pt x="3008175" y="2473894"/>
                  <a:pt x="2986698" y="2495522"/>
                  <a:pt x="2972802" y="2519197"/>
                </a:cubicBezTo>
                <a:cubicBezTo>
                  <a:pt x="2979480" y="2536499"/>
                  <a:pt x="3015935" y="2499164"/>
                  <a:pt x="3003121" y="2544694"/>
                </a:cubicBezTo>
                <a:cubicBezTo>
                  <a:pt x="2993376" y="2578843"/>
                  <a:pt x="2968470" y="2600014"/>
                  <a:pt x="2945008" y="2620276"/>
                </a:cubicBezTo>
                <a:cubicBezTo>
                  <a:pt x="2918299" y="2643268"/>
                  <a:pt x="2888702" y="2661708"/>
                  <a:pt x="2876610" y="2704279"/>
                </a:cubicBezTo>
                <a:cubicBezTo>
                  <a:pt x="2874083" y="2713386"/>
                  <a:pt x="2865963" y="2722947"/>
                  <a:pt x="2858744" y="2726591"/>
                </a:cubicBezTo>
                <a:cubicBezTo>
                  <a:pt x="2482281" y="3475797"/>
                  <a:pt x="1555563" y="3480805"/>
                  <a:pt x="1448724" y="3475568"/>
                </a:cubicBezTo>
                <a:cubicBezTo>
                  <a:pt x="1319326" y="3468966"/>
                  <a:pt x="1196966" y="3422753"/>
                  <a:pt x="1076954" y="3365156"/>
                </a:cubicBezTo>
                <a:cubicBezTo>
                  <a:pt x="1026241" y="3340797"/>
                  <a:pt x="979138" y="3306195"/>
                  <a:pt x="929868" y="3279332"/>
                </a:cubicBezTo>
                <a:cubicBezTo>
                  <a:pt x="861832" y="3242223"/>
                  <a:pt x="809315" y="3171424"/>
                  <a:pt x="741457" y="3141601"/>
                </a:cubicBezTo>
                <a:cubicBezTo>
                  <a:pt x="671616" y="3110867"/>
                  <a:pt x="611879" y="3054638"/>
                  <a:pt x="540052" y="3030734"/>
                </a:cubicBezTo>
                <a:cubicBezTo>
                  <a:pt x="502153" y="3017985"/>
                  <a:pt x="465517" y="2994993"/>
                  <a:pt x="471471" y="2929200"/>
                </a:cubicBezTo>
                <a:cubicBezTo>
                  <a:pt x="473096" y="2910532"/>
                  <a:pt x="463171" y="2895282"/>
                  <a:pt x="447469" y="2900745"/>
                </a:cubicBezTo>
                <a:cubicBezTo>
                  <a:pt x="417513" y="2910989"/>
                  <a:pt x="403977" y="2883898"/>
                  <a:pt x="387373" y="2863636"/>
                </a:cubicBezTo>
                <a:cubicBezTo>
                  <a:pt x="357776" y="2827667"/>
                  <a:pt x="329623" y="2789422"/>
                  <a:pt x="282519" y="2783503"/>
                </a:cubicBezTo>
                <a:cubicBezTo>
                  <a:pt x="291543" y="2755272"/>
                  <a:pt x="306883" y="2759371"/>
                  <a:pt x="320959" y="2765290"/>
                </a:cubicBezTo>
                <a:cubicBezTo>
                  <a:pt x="357956" y="2780772"/>
                  <a:pt x="394592" y="2798300"/>
                  <a:pt x="431588" y="2813781"/>
                </a:cubicBezTo>
                <a:cubicBezTo>
                  <a:pt x="455771" y="2823799"/>
                  <a:pt x="479775" y="2837912"/>
                  <a:pt x="512079" y="2826755"/>
                </a:cubicBezTo>
                <a:cubicBezTo>
                  <a:pt x="484286" y="2769843"/>
                  <a:pt x="437003" y="2759598"/>
                  <a:pt x="398743" y="2742071"/>
                </a:cubicBezTo>
                <a:cubicBezTo>
                  <a:pt x="350919" y="2719988"/>
                  <a:pt x="322765" y="2678326"/>
                  <a:pt x="289016" y="2631885"/>
                </a:cubicBezTo>
                <a:cubicBezTo>
                  <a:pt x="324209" y="2620730"/>
                  <a:pt x="346045" y="2654879"/>
                  <a:pt x="373657" y="2653056"/>
                </a:cubicBezTo>
                <a:cubicBezTo>
                  <a:pt x="375101" y="2647140"/>
                  <a:pt x="377627" y="2638488"/>
                  <a:pt x="377267" y="2638259"/>
                </a:cubicBezTo>
                <a:cubicBezTo>
                  <a:pt x="332149" y="2612763"/>
                  <a:pt x="311034" y="2564956"/>
                  <a:pt x="303995" y="2507131"/>
                </a:cubicBezTo>
                <a:cubicBezTo>
                  <a:pt x="300386" y="2477310"/>
                  <a:pt x="283963" y="2467976"/>
                  <a:pt x="267720" y="2454316"/>
                </a:cubicBezTo>
                <a:cubicBezTo>
                  <a:pt x="211053" y="2405826"/>
                  <a:pt x="151137" y="2361890"/>
                  <a:pt x="104574" y="2295188"/>
                </a:cubicBezTo>
                <a:cubicBezTo>
                  <a:pt x="158355" y="2304066"/>
                  <a:pt x="201487" y="2347547"/>
                  <a:pt x="259420" y="2366215"/>
                </a:cubicBezTo>
                <a:cubicBezTo>
                  <a:pt x="213400" y="2292910"/>
                  <a:pt x="153843" y="2255803"/>
                  <a:pt x="99521" y="2211409"/>
                </a:cubicBezTo>
                <a:cubicBezTo>
                  <a:pt x="74797" y="2191149"/>
                  <a:pt x="51878" y="2165197"/>
                  <a:pt x="21920" y="2154269"/>
                </a:cubicBezTo>
                <a:cubicBezTo>
                  <a:pt x="11271" y="2150400"/>
                  <a:pt x="-6235" y="2142204"/>
                  <a:pt x="2248" y="2120577"/>
                </a:cubicBezTo>
                <a:cubicBezTo>
                  <a:pt x="9466" y="2102593"/>
                  <a:pt x="23723" y="2108055"/>
                  <a:pt x="36718" y="2113292"/>
                </a:cubicBezTo>
                <a:cubicBezTo>
                  <a:pt x="67939" y="2126269"/>
                  <a:pt x="100244" y="2126495"/>
                  <a:pt x="142474" y="2126269"/>
                </a:cubicBezTo>
                <a:cubicBezTo>
                  <a:pt x="107102" y="2066851"/>
                  <a:pt x="42311" y="2084608"/>
                  <a:pt x="11993" y="2022231"/>
                </a:cubicBezTo>
                <a:cubicBezTo>
                  <a:pt x="49892" y="2011302"/>
                  <a:pt x="79128" y="2033841"/>
                  <a:pt x="109809" y="2038166"/>
                </a:cubicBezTo>
                <a:cubicBezTo>
                  <a:pt x="137600" y="2042036"/>
                  <a:pt x="144459" y="2031565"/>
                  <a:pt x="137962" y="1997188"/>
                </a:cubicBezTo>
                <a:cubicBezTo>
                  <a:pt x="127856" y="1943690"/>
                  <a:pt x="143015" y="1916371"/>
                  <a:pt x="183441" y="1930941"/>
                </a:cubicBezTo>
                <a:cubicBezTo>
                  <a:pt x="220978" y="1944601"/>
                  <a:pt x="224948" y="1924568"/>
                  <a:pt x="214842" y="1894062"/>
                </a:cubicBezTo>
                <a:cubicBezTo>
                  <a:pt x="200405" y="1849671"/>
                  <a:pt x="216827" y="1815295"/>
                  <a:pt x="228017" y="1777960"/>
                </a:cubicBezTo>
                <a:cubicBezTo>
                  <a:pt x="245162" y="1721045"/>
                  <a:pt x="237944" y="1693272"/>
                  <a:pt x="200946" y="1650929"/>
                </a:cubicBezTo>
                <a:cubicBezTo>
                  <a:pt x="180193" y="1627251"/>
                  <a:pt x="157815" y="1607219"/>
                  <a:pt x="127675" y="1586731"/>
                </a:cubicBezTo>
                <a:cubicBezTo>
                  <a:pt x="197157" y="1575576"/>
                  <a:pt x="124246" y="1538013"/>
                  <a:pt x="148791" y="1514564"/>
                </a:cubicBezTo>
                <a:cubicBezTo>
                  <a:pt x="197878" y="1505003"/>
                  <a:pt x="237944" y="1579673"/>
                  <a:pt x="304718" y="1558274"/>
                </a:cubicBezTo>
                <a:cubicBezTo>
                  <a:pt x="222243" y="1493618"/>
                  <a:pt x="131104" y="1472448"/>
                  <a:pt x="71369" y="1386396"/>
                </a:cubicBezTo>
                <a:cubicBezTo>
                  <a:pt x="85084" y="1366817"/>
                  <a:pt x="98799" y="1385029"/>
                  <a:pt x="110530" y="1377745"/>
                </a:cubicBezTo>
                <a:cubicBezTo>
                  <a:pt x="110169" y="1373192"/>
                  <a:pt x="111073" y="1366361"/>
                  <a:pt x="108906" y="1364313"/>
                </a:cubicBezTo>
                <a:cubicBezTo>
                  <a:pt x="64330" y="1317416"/>
                  <a:pt x="63607" y="1316279"/>
                  <a:pt x="111433" y="1281675"/>
                </a:cubicBezTo>
                <a:cubicBezTo>
                  <a:pt x="128217" y="1269609"/>
                  <a:pt x="126772" y="1258909"/>
                  <a:pt x="117930" y="1243657"/>
                </a:cubicBezTo>
                <a:cubicBezTo>
                  <a:pt x="111612" y="1232957"/>
                  <a:pt x="104033" y="1223395"/>
                  <a:pt x="107643" y="1199947"/>
                </a:cubicBezTo>
                <a:cubicBezTo>
                  <a:pt x="133810" y="1229998"/>
                  <a:pt x="260321" y="1220208"/>
                  <a:pt x="282700" y="1217021"/>
                </a:cubicBezTo>
                <a:cubicBezTo>
                  <a:pt x="307786" y="1213607"/>
                  <a:pt x="332510" y="1199037"/>
                  <a:pt x="358858" y="1207003"/>
                </a:cubicBezTo>
                <a:cubicBezTo>
                  <a:pt x="379973" y="1213381"/>
                  <a:pt x="477788" y="1275073"/>
                  <a:pt x="491685" y="1204273"/>
                </a:cubicBezTo>
                <a:cubicBezTo>
                  <a:pt x="492408" y="1200857"/>
                  <a:pt x="531930" y="1208826"/>
                  <a:pt x="553226" y="1212696"/>
                </a:cubicBezTo>
                <a:cubicBezTo>
                  <a:pt x="571995" y="1215883"/>
                  <a:pt x="593110" y="1229998"/>
                  <a:pt x="605743" y="1201769"/>
                </a:cubicBezTo>
                <a:cubicBezTo>
                  <a:pt x="613143" y="1185150"/>
                  <a:pt x="582643" y="1153051"/>
                  <a:pt x="555391" y="1150320"/>
                </a:cubicBezTo>
                <a:cubicBezTo>
                  <a:pt x="531749" y="1147814"/>
                  <a:pt x="507025" y="1144172"/>
                  <a:pt x="484466" y="1151001"/>
                </a:cubicBezTo>
                <a:cubicBezTo>
                  <a:pt x="456674" y="1159198"/>
                  <a:pt x="441696" y="1145994"/>
                  <a:pt x="433934" y="1117538"/>
                </a:cubicBezTo>
                <a:cubicBezTo>
                  <a:pt x="425273" y="1086122"/>
                  <a:pt x="408668" y="1071550"/>
                  <a:pt x="385749" y="1056980"/>
                </a:cubicBezTo>
                <a:cubicBezTo>
                  <a:pt x="330163" y="1021696"/>
                  <a:pt x="276744" y="980946"/>
                  <a:pt x="215745" y="960456"/>
                </a:cubicBezTo>
                <a:cubicBezTo>
                  <a:pt x="203653" y="956358"/>
                  <a:pt x="190298" y="950894"/>
                  <a:pt x="184704" y="923805"/>
                </a:cubicBezTo>
                <a:cubicBezTo>
                  <a:pt x="349836" y="964326"/>
                  <a:pt x="500349" y="1069958"/>
                  <a:pt x="670713" y="1063811"/>
                </a:cubicBezTo>
                <a:cubicBezTo>
                  <a:pt x="624151" y="1030346"/>
                  <a:pt x="570192" y="1028524"/>
                  <a:pt x="520561" y="1005076"/>
                </a:cubicBezTo>
                <a:cubicBezTo>
                  <a:pt x="555753" y="987546"/>
                  <a:pt x="588779" y="1005759"/>
                  <a:pt x="622167" y="1015777"/>
                </a:cubicBezTo>
                <a:cubicBezTo>
                  <a:pt x="650140" y="1023970"/>
                  <a:pt x="675405" y="1025337"/>
                  <a:pt x="678473" y="976393"/>
                </a:cubicBezTo>
                <a:cubicBezTo>
                  <a:pt x="677389" y="973205"/>
                  <a:pt x="677570" y="969107"/>
                  <a:pt x="677751" y="965238"/>
                </a:cubicBezTo>
                <a:cubicBezTo>
                  <a:pt x="668365" y="944976"/>
                  <a:pt x="653749" y="934504"/>
                  <a:pt x="636423" y="928584"/>
                </a:cubicBezTo>
                <a:cubicBezTo>
                  <a:pt x="625955" y="924942"/>
                  <a:pt x="612060" y="919478"/>
                  <a:pt x="612239" y="904909"/>
                </a:cubicBezTo>
                <a:cubicBezTo>
                  <a:pt x="612781" y="850955"/>
                  <a:pt x="579394" y="835246"/>
                  <a:pt x="546007" y="819539"/>
                </a:cubicBezTo>
                <a:cubicBezTo>
                  <a:pt x="564596" y="792676"/>
                  <a:pt x="579213" y="812481"/>
                  <a:pt x="593290" y="810433"/>
                </a:cubicBezTo>
                <a:cubicBezTo>
                  <a:pt x="602495" y="809067"/>
                  <a:pt x="610796" y="806563"/>
                  <a:pt x="610796" y="792676"/>
                </a:cubicBezTo>
                <a:cubicBezTo>
                  <a:pt x="610977" y="781065"/>
                  <a:pt x="606645" y="767861"/>
                  <a:pt x="597622" y="767635"/>
                </a:cubicBezTo>
                <a:cubicBezTo>
                  <a:pt x="541135" y="765585"/>
                  <a:pt x="509913" y="690914"/>
                  <a:pt x="451260" y="690687"/>
                </a:cubicBezTo>
                <a:cubicBezTo>
                  <a:pt x="416248" y="690687"/>
                  <a:pt x="469488" y="648571"/>
                  <a:pt x="439891" y="631042"/>
                </a:cubicBezTo>
                <a:cubicBezTo>
                  <a:pt x="433393" y="627171"/>
                  <a:pt x="456855" y="621254"/>
                  <a:pt x="467323" y="622164"/>
                </a:cubicBezTo>
                <a:cubicBezTo>
                  <a:pt x="477609" y="623074"/>
                  <a:pt x="486813" y="634229"/>
                  <a:pt x="499265" y="626261"/>
                </a:cubicBezTo>
                <a:cubicBezTo>
                  <a:pt x="506123" y="597806"/>
                  <a:pt x="488438" y="587332"/>
                  <a:pt x="473818" y="579365"/>
                </a:cubicBezTo>
                <a:cubicBezTo>
                  <a:pt x="440070" y="560925"/>
                  <a:pt x="407224" y="538615"/>
                  <a:pt x="370228" y="532013"/>
                </a:cubicBezTo>
                <a:cubicBezTo>
                  <a:pt x="357055" y="529737"/>
                  <a:pt x="389177" y="499231"/>
                  <a:pt x="395494" y="488532"/>
                </a:cubicBezTo>
                <a:cubicBezTo>
                  <a:pt x="376883" y="474474"/>
                  <a:pt x="357801" y="462263"/>
                  <a:pt x="338331" y="451478"/>
                </a:cubicBezTo>
                <a:lnTo>
                  <a:pt x="331729" y="448316"/>
                </a:lnTo>
                <a:lnTo>
                  <a:pt x="333477" y="428106"/>
                </a:lnTo>
                <a:cubicBezTo>
                  <a:pt x="333477" y="428106"/>
                  <a:pt x="322127" y="376930"/>
                  <a:pt x="314427" y="351906"/>
                </a:cubicBezTo>
                <a:lnTo>
                  <a:pt x="296726" y="307655"/>
                </a:lnTo>
                <a:lnTo>
                  <a:pt x="312139" y="309596"/>
                </a:lnTo>
                <a:cubicBezTo>
                  <a:pt x="327682" y="313807"/>
                  <a:pt x="343879" y="321889"/>
                  <a:pt x="357956" y="329174"/>
                </a:cubicBezTo>
                <a:cubicBezTo>
                  <a:pt x="381237" y="341238"/>
                  <a:pt x="403435" y="344425"/>
                  <a:pt x="434297" y="329174"/>
                </a:cubicBezTo>
                <a:cubicBezTo>
                  <a:pt x="406324" y="319841"/>
                  <a:pt x="384846" y="311645"/>
                  <a:pt x="362829" y="305953"/>
                </a:cubicBezTo>
                <a:cubicBezTo>
                  <a:pt x="345323" y="301400"/>
                  <a:pt x="387012" y="282960"/>
                  <a:pt x="408307" y="285237"/>
                </a:cubicBezTo>
                <a:cubicBezTo>
                  <a:pt x="438085" y="288423"/>
                  <a:pt x="421302" y="276586"/>
                  <a:pt x="416248" y="260195"/>
                </a:cubicBezTo>
                <a:cubicBezTo>
                  <a:pt x="410835" y="242665"/>
                  <a:pt x="426897" y="237203"/>
                  <a:pt x="437003" y="240844"/>
                </a:cubicBezTo>
                <a:cubicBezTo>
                  <a:pt x="475803" y="255187"/>
                  <a:pt x="514425" y="229917"/>
                  <a:pt x="554491" y="250407"/>
                </a:cubicBezTo>
                <a:cubicBezTo>
                  <a:pt x="544384" y="199867"/>
                  <a:pt x="522546" y="177784"/>
                  <a:pt x="476887" y="170726"/>
                </a:cubicBezTo>
                <a:cubicBezTo>
                  <a:pt x="459741" y="167996"/>
                  <a:pt x="441876" y="172093"/>
                  <a:pt x="427076" y="157522"/>
                </a:cubicBezTo>
                <a:cubicBezTo>
                  <a:pt x="418594" y="149101"/>
                  <a:pt x="409030" y="139084"/>
                  <a:pt x="415707" y="123603"/>
                </a:cubicBezTo>
                <a:cubicBezTo>
                  <a:pt x="420400" y="112674"/>
                  <a:pt x="430506" y="112674"/>
                  <a:pt x="438808" y="116318"/>
                </a:cubicBezTo>
                <a:cubicBezTo>
                  <a:pt x="475984" y="132483"/>
                  <a:pt x="514786" y="138400"/>
                  <a:pt x="553586" y="144320"/>
                </a:cubicBezTo>
                <a:cubicBezTo>
                  <a:pt x="559543" y="145230"/>
                  <a:pt x="566220" y="148191"/>
                  <a:pt x="572898" y="133164"/>
                </a:cubicBezTo>
                <a:cubicBezTo>
                  <a:pt x="500349" y="108805"/>
                  <a:pt x="431408" y="74202"/>
                  <a:pt x="356874" y="60770"/>
                </a:cubicBezTo>
                <a:cubicBezTo>
                  <a:pt x="357956" y="54397"/>
                  <a:pt x="359038" y="48022"/>
                  <a:pt x="360122" y="41649"/>
                </a:cubicBezTo>
                <a:cubicBezTo>
                  <a:pt x="418413" y="50753"/>
                  <a:pt x="476707" y="59859"/>
                  <a:pt x="550338" y="71243"/>
                </a:cubicBezTo>
                <a:cubicBezTo>
                  <a:pt x="505041" y="35045"/>
                  <a:pt x="462269" y="47111"/>
                  <a:pt x="428701" y="15013"/>
                </a:cubicBezTo>
                <a:cubicBezTo>
                  <a:pt x="435018" y="2833"/>
                  <a:pt x="442643" y="-241"/>
                  <a:pt x="450539" y="15"/>
                </a:cubicBezTo>
                <a:close/>
              </a:path>
            </a:pathLst>
          </a:custGeom>
        </p:spPr>
      </p:pic>
      <p:sp>
        <p:nvSpPr>
          <p:cNvPr id="15" name="TextBox 14">
            <a:extLst>
              <a:ext uri="{FF2B5EF4-FFF2-40B4-BE49-F238E27FC236}">
                <a16:creationId xmlns:a16="http://schemas.microsoft.com/office/drawing/2014/main" id="{F3EBA6A4-2EE6-24AD-C6FC-E5791798E334}"/>
              </a:ext>
            </a:extLst>
          </p:cNvPr>
          <p:cNvSpPr txBox="1"/>
          <p:nvPr/>
        </p:nvSpPr>
        <p:spPr>
          <a:xfrm>
            <a:off x="479888" y="2279740"/>
            <a:ext cx="1702517" cy="646331"/>
          </a:xfrm>
          <a:prstGeom prst="rect">
            <a:avLst/>
          </a:prstGeom>
          <a:noFill/>
        </p:spPr>
        <p:txBody>
          <a:bodyPr wrap="none" rtlCol="0">
            <a:spAutoFit/>
          </a:bodyPr>
          <a:lstStyle/>
          <a:p>
            <a:pPr algn="ctr"/>
            <a:r>
              <a:rPr lang="en-US" dirty="0"/>
              <a:t>STATION SPACE  </a:t>
            </a:r>
          </a:p>
          <a:p>
            <a:pPr algn="ctr"/>
            <a:r>
              <a:rPr lang="en-US" dirty="0"/>
              <a:t>Caffes - retail</a:t>
            </a:r>
          </a:p>
        </p:txBody>
      </p:sp>
      <p:sp>
        <p:nvSpPr>
          <p:cNvPr id="21" name="TextBox 20">
            <a:extLst>
              <a:ext uri="{FF2B5EF4-FFF2-40B4-BE49-F238E27FC236}">
                <a16:creationId xmlns:a16="http://schemas.microsoft.com/office/drawing/2014/main" id="{A02A48FC-0F09-7666-C18C-82B9A9701897}"/>
              </a:ext>
            </a:extLst>
          </p:cNvPr>
          <p:cNvSpPr txBox="1"/>
          <p:nvPr/>
        </p:nvSpPr>
        <p:spPr>
          <a:xfrm>
            <a:off x="2863245" y="4488952"/>
            <a:ext cx="1915011" cy="646331"/>
          </a:xfrm>
          <a:prstGeom prst="rect">
            <a:avLst/>
          </a:prstGeom>
          <a:noFill/>
        </p:spPr>
        <p:txBody>
          <a:bodyPr wrap="none" rtlCol="0">
            <a:spAutoFit/>
          </a:bodyPr>
          <a:lstStyle/>
          <a:p>
            <a:pPr algn="ctr"/>
            <a:r>
              <a:rPr lang="en-US" dirty="0"/>
              <a:t>LOCAL PRODUCTS </a:t>
            </a:r>
          </a:p>
          <a:p>
            <a:pPr algn="ctr"/>
            <a:r>
              <a:rPr lang="en-US" dirty="0"/>
              <a:t>Food - gifts</a:t>
            </a:r>
          </a:p>
        </p:txBody>
      </p:sp>
      <p:sp>
        <p:nvSpPr>
          <p:cNvPr id="22" name="TextBox 21">
            <a:extLst>
              <a:ext uri="{FF2B5EF4-FFF2-40B4-BE49-F238E27FC236}">
                <a16:creationId xmlns:a16="http://schemas.microsoft.com/office/drawing/2014/main" id="{7195A0C5-223B-5717-790F-BB4962EE0833}"/>
              </a:ext>
            </a:extLst>
          </p:cNvPr>
          <p:cNvSpPr txBox="1"/>
          <p:nvPr/>
        </p:nvSpPr>
        <p:spPr>
          <a:xfrm>
            <a:off x="6470629" y="2497255"/>
            <a:ext cx="2369543" cy="923330"/>
          </a:xfrm>
          <a:prstGeom prst="rect">
            <a:avLst/>
          </a:prstGeom>
          <a:noFill/>
        </p:spPr>
        <p:txBody>
          <a:bodyPr wrap="square" rtlCol="0">
            <a:spAutoFit/>
          </a:bodyPr>
          <a:lstStyle/>
          <a:p>
            <a:pPr algn="ctr"/>
            <a:r>
              <a:rPr lang="en-US" dirty="0"/>
              <a:t>SERVICES  </a:t>
            </a:r>
          </a:p>
          <a:p>
            <a:pPr algn="ctr"/>
            <a:r>
              <a:rPr lang="en-US" dirty="0"/>
              <a:t>Contracts – group travel</a:t>
            </a:r>
          </a:p>
        </p:txBody>
      </p:sp>
      <p:sp>
        <p:nvSpPr>
          <p:cNvPr id="24" name="TextBox 23">
            <a:extLst>
              <a:ext uri="{FF2B5EF4-FFF2-40B4-BE49-F238E27FC236}">
                <a16:creationId xmlns:a16="http://schemas.microsoft.com/office/drawing/2014/main" id="{53AC9DD4-36F8-4DFB-A5C5-824FFB6442E2}"/>
              </a:ext>
            </a:extLst>
          </p:cNvPr>
          <p:cNvSpPr txBox="1"/>
          <p:nvPr/>
        </p:nvSpPr>
        <p:spPr>
          <a:xfrm>
            <a:off x="5258567" y="5402956"/>
            <a:ext cx="1634743" cy="646331"/>
          </a:xfrm>
          <a:prstGeom prst="rect">
            <a:avLst/>
          </a:prstGeom>
          <a:noFill/>
        </p:spPr>
        <p:txBody>
          <a:bodyPr wrap="none" rtlCol="0">
            <a:spAutoFit/>
          </a:bodyPr>
          <a:lstStyle/>
          <a:p>
            <a:pPr algn="ctr"/>
            <a:r>
              <a:rPr lang="en-US" dirty="0"/>
              <a:t>TOURISM </a:t>
            </a:r>
          </a:p>
          <a:p>
            <a:r>
              <a:rPr lang="en-US" dirty="0"/>
              <a:t>trips - packages</a:t>
            </a:r>
          </a:p>
        </p:txBody>
      </p:sp>
      <p:sp>
        <p:nvSpPr>
          <p:cNvPr id="25" name="TextBox 24">
            <a:extLst>
              <a:ext uri="{FF2B5EF4-FFF2-40B4-BE49-F238E27FC236}">
                <a16:creationId xmlns:a16="http://schemas.microsoft.com/office/drawing/2014/main" id="{978ADD02-EE3F-4E64-2DC3-F8C05D141CAE}"/>
              </a:ext>
            </a:extLst>
          </p:cNvPr>
          <p:cNvSpPr txBox="1"/>
          <p:nvPr/>
        </p:nvSpPr>
        <p:spPr>
          <a:xfrm>
            <a:off x="7172732" y="5298912"/>
            <a:ext cx="3666098" cy="646331"/>
          </a:xfrm>
          <a:prstGeom prst="rect">
            <a:avLst/>
          </a:prstGeom>
          <a:noFill/>
        </p:spPr>
        <p:txBody>
          <a:bodyPr wrap="square" rtlCol="0">
            <a:spAutoFit/>
          </a:bodyPr>
          <a:lstStyle/>
          <a:p>
            <a:pPr algn="ctr"/>
            <a:r>
              <a:rPr lang="en-US" dirty="0"/>
              <a:t>YOUR BRAND </a:t>
            </a:r>
          </a:p>
          <a:p>
            <a:pPr algn="ctr"/>
            <a:r>
              <a:rPr lang="en-US" dirty="0"/>
              <a:t>merchandise - partnerships</a:t>
            </a:r>
          </a:p>
        </p:txBody>
      </p:sp>
      <p:sp>
        <p:nvSpPr>
          <p:cNvPr id="26" name="TextBox 25">
            <a:extLst>
              <a:ext uri="{FF2B5EF4-FFF2-40B4-BE49-F238E27FC236}">
                <a16:creationId xmlns:a16="http://schemas.microsoft.com/office/drawing/2014/main" id="{671853E5-97BD-79CF-F52B-DFFDAFA9020D}"/>
              </a:ext>
            </a:extLst>
          </p:cNvPr>
          <p:cNvSpPr txBox="1"/>
          <p:nvPr/>
        </p:nvSpPr>
        <p:spPr>
          <a:xfrm>
            <a:off x="9878258" y="2709324"/>
            <a:ext cx="1756571" cy="646331"/>
          </a:xfrm>
          <a:prstGeom prst="rect">
            <a:avLst/>
          </a:prstGeom>
          <a:noFill/>
        </p:spPr>
        <p:txBody>
          <a:bodyPr wrap="none" rtlCol="0">
            <a:spAutoFit/>
          </a:bodyPr>
          <a:lstStyle/>
          <a:p>
            <a:pPr algn="ctr"/>
            <a:r>
              <a:rPr lang="en-US" dirty="0"/>
              <a:t>EXPERIENCES </a:t>
            </a:r>
          </a:p>
          <a:p>
            <a:pPr algn="ctr"/>
            <a:r>
              <a:rPr lang="en-US" dirty="0"/>
              <a:t>events - heritage</a:t>
            </a:r>
          </a:p>
        </p:txBody>
      </p:sp>
      <p:pic>
        <p:nvPicPr>
          <p:cNvPr id="27" name="Picture 26" descr="A group of people walking on a platform&#10;&#10;Description automatically generated">
            <a:extLst>
              <a:ext uri="{FF2B5EF4-FFF2-40B4-BE49-F238E27FC236}">
                <a16:creationId xmlns:a16="http://schemas.microsoft.com/office/drawing/2014/main" id="{77F151A1-236C-91A6-DABE-DE8BA1725B70}"/>
              </a:ext>
            </a:extLst>
          </p:cNvPr>
          <p:cNvPicPr>
            <a:picLocks noChangeAspect="1"/>
          </p:cNvPicPr>
          <p:nvPr/>
        </p:nvPicPr>
        <p:blipFill rotWithShape="1">
          <a:blip r:embed="rId8">
            <a:extLst>
              <a:ext uri="{28A0092B-C50C-407E-A947-70E740481C1C}">
                <a14:useLocalDpi xmlns:a14="http://schemas.microsoft.com/office/drawing/2010/main" val="0"/>
              </a:ext>
            </a:extLst>
          </a:blip>
          <a:srcRect t="22979" r="2" b="21380"/>
          <a:stretch/>
        </p:blipFill>
        <p:spPr>
          <a:xfrm>
            <a:off x="6224884" y="396987"/>
            <a:ext cx="2550646" cy="2126196"/>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Tree>
    <p:extLst>
      <p:ext uri="{BB962C8B-B14F-4D97-AF65-F5344CB8AC3E}">
        <p14:creationId xmlns:p14="http://schemas.microsoft.com/office/powerpoint/2010/main" val="25545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D2BB73-F4C1-D88D-235D-9B22FA7889A2}"/>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753D359-4E10-68A0-BC66-9871F0B09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C56E07-F9E5-36F1-EADA-76B15DE41346}"/>
              </a:ext>
            </a:extLst>
          </p:cNvPr>
          <p:cNvSpPr>
            <a:spLocks noGrp="1"/>
          </p:cNvSpPr>
          <p:nvPr>
            <p:ph type="title"/>
          </p:nvPr>
        </p:nvSpPr>
        <p:spPr>
          <a:xfrm>
            <a:off x="232723" y="751814"/>
            <a:ext cx="3816095" cy="1938076"/>
          </a:xfrm>
        </p:spPr>
        <p:txBody>
          <a:bodyPr>
            <a:normAutofit/>
          </a:bodyPr>
          <a:lstStyle/>
          <a:p>
            <a:r>
              <a:rPr lang="en-GB" sz="3200" b="1" dirty="0">
                <a:latin typeface="+mn-lt"/>
              </a:rPr>
              <a:t>OUR DESTINATION</a:t>
            </a:r>
            <a:r>
              <a:rPr lang="en-GB" sz="3200" dirty="0">
                <a:latin typeface="+mn-lt"/>
              </a:rPr>
              <a:t> </a:t>
            </a:r>
            <a:br>
              <a:rPr kumimoji="0" lang="en-GB" sz="3100" b="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j-cs"/>
              </a:rPr>
            </a:br>
            <a:endParaRPr lang="en-GB" sz="3100" dirty="0"/>
          </a:p>
        </p:txBody>
      </p:sp>
      <p:sp>
        <p:nvSpPr>
          <p:cNvPr id="3" name="Content Placeholder 2">
            <a:extLst>
              <a:ext uri="{FF2B5EF4-FFF2-40B4-BE49-F238E27FC236}">
                <a16:creationId xmlns:a16="http://schemas.microsoft.com/office/drawing/2014/main" id="{9C76E9E4-C2AA-08D7-2BD6-1AFC5B7E3B74}"/>
              </a:ext>
            </a:extLst>
          </p:cNvPr>
          <p:cNvSpPr>
            <a:spLocks noGrp="1"/>
          </p:cNvSpPr>
          <p:nvPr>
            <p:ph idx="1"/>
          </p:nvPr>
        </p:nvSpPr>
        <p:spPr>
          <a:xfrm>
            <a:off x="232724" y="2689890"/>
            <a:ext cx="4723946" cy="3694373"/>
          </a:xfrm>
        </p:spPr>
        <p:txBody>
          <a:bodyPr>
            <a:normAutofit/>
          </a:bodyPr>
          <a:lstStyle/>
          <a:p>
            <a:pPr marL="0" indent="0">
              <a:buNone/>
            </a:pPr>
            <a:endParaRPr lang="en-GB" dirty="0"/>
          </a:p>
          <a:p>
            <a:r>
              <a:rPr lang="en-GB" dirty="0"/>
              <a:t>A railway that supports its communities.</a:t>
            </a:r>
          </a:p>
          <a:p>
            <a:r>
              <a:rPr lang="en-GB" dirty="0"/>
              <a:t>Communities that support their railway.</a:t>
            </a:r>
          </a:p>
          <a:p>
            <a:r>
              <a:rPr lang="en-GB" dirty="0"/>
              <a:t>A CRP equipped for the future.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spcBef>
                <a:spcPts val="600"/>
              </a:spcBef>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095995B-5708-3B18-8D65-D11947EDCA54}"/>
              </a:ext>
            </a:extLst>
          </p:cNvPr>
          <p:cNvPicPr>
            <a:picLocks noChangeAspect="1"/>
          </p:cNvPicPr>
          <p:nvPr/>
        </p:nvPicPr>
        <p:blipFill>
          <a:blip r:embed="rId3">
            <a:extLst>
              <a:ext uri="{28A0092B-C50C-407E-A947-70E740481C1C}">
                <a14:useLocalDpi xmlns:a14="http://schemas.microsoft.com/office/drawing/2010/main" val="0"/>
              </a:ext>
            </a:extLst>
          </a:blip>
          <a:srcRect l="13333" r="13333"/>
          <a:stretch/>
        </p:blipFill>
        <p:spPr>
          <a:xfrm>
            <a:off x="4956669" y="-1"/>
            <a:ext cx="7232283" cy="685800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14572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tone bridge with arches&#10;&#10;Description automatically generated">
            <a:extLst>
              <a:ext uri="{FF2B5EF4-FFF2-40B4-BE49-F238E27FC236}">
                <a16:creationId xmlns:a16="http://schemas.microsoft.com/office/drawing/2014/main" id="{08A59E1F-2031-CAE2-205D-44D30C6BC472}"/>
              </a:ext>
            </a:extLst>
          </p:cNvPr>
          <p:cNvPicPr>
            <a:picLocks noChangeAspect="1"/>
          </p:cNvPicPr>
          <p:nvPr/>
        </p:nvPicPr>
        <p:blipFill rotWithShape="1">
          <a:blip r:embed="rId3">
            <a:extLst>
              <a:ext uri="{28A0092B-C50C-407E-A947-70E740481C1C}">
                <a14:useLocalDpi xmlns:a14="http://schemas.microsoft.com/office/drawing/2010/main" val="0"/>
              </a:ext>
            </a:extLst>
          </a:blip>
          <a:srcRect t="1841" b="13890"/>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FD76403D-AA98-8F1D-3D8D-CC9CA5F176DC}"/>
              </a:ext>
            </a:extLst>
          </p:cNvPr>
          <p:cNvSpPr>
            <a:spLocks noGrp="1"/>
          </p:cNvSpPr>
          <p:nvPr>
            <p:ph type="title"/>
          </p:nvPr>
        </p:nvSpPr>
        <p:spPr>
          <a:xfrm>
            <a:off x="5875451" y="5298235"/>
            <a:ext cx="5552090" cy="1336081"/>
          </a:xfrm>
        </p:spPr>
        <p:txBody>
          <a:bodyPr anchor="b">
            <a:normAutofit/>
          </a:bodyPr>
          <a:lstStyle/>
          <a:p>
            <a:br>
              <a:rPr lang="en-GB" dirty="0"/>
            </a:br>
            <a:r>
              <a:rPr lang="en-GB" sz="3200" dirty="0"/>
              <a:t>Settle-Carlisle.co.uk</a:t>
            </a:r>
          </a:p>
        </p:txBody>
      </p:sp>
      <p:sp>
        <p:nvSpPr>
          <p:cNvPr id="3" name="Content Placeholder 2">
            <a:extLst>
              <a:ext uri="{FF2B5EF4-FFF2-40B4-BE49-F238E27FC236}">
                <a16:creationId xmlns:a16="http://schemas.microsoft.com/office/drawing/2014/main" id="{E3112AE9-463C-447A-7505-0D553C91CFC4}"/>
              </a:ext>
            </a:extLst>
          </p:cNvPr>
          <p:cNvSpPr>
            <a:spLocks noGrp="1"/>
          </p:cNvSpPr>
          <p:nvPr>
            <p:ph idx="1"/>
          </p:nvPr>
        </p:nvSpPr>
        <p:spPr>
          <a:xfrm>
            <a:off x="6073920" y="3650405"/>
            <a:ext cx="5552089" cy="1647825"/>
          </a:xfrm>
        </p:spPr>
        <p:txBody>
          <a:bodyPr>
            <a:normAutofit fontScale="85000" lnSpcReduction="20000"/>
          </a:bodyPr>
          <a:lstStyle/>
          <a:p>
            <a:pPr marL="0" indent="0">
              <a:buNone/>
            </a:pPr>
            <a:endParaRPr lang="en-GB" sz="2000" dirty="0"/>
          </a:p>
          <a:p>
            <a:pPr marL="0" indent="0">
              <a:buNone/>
            </a:pPr>
            <a:endParaRPr lang="en-GB" sz="2000" dirty="0"/>
          </a:p>
          <a:p>
            <a:pPr marL="0" indent="0">
              <a:buNone/>
            </a:pPr>
            <a:endParaRPr lang="en-GB" sz="2000" dirty="0"/>
          </a:p>
          <a:p>
            <a:pPr marL="0" indent="0">
              <a:buNone/>
            </a:pPr>
            <a:r>
              <a:rPr lang="en-GB" sz="6500" dirty="0"/>
              <a:t>Any questions?</a:t>
            </a:r>
          </a:p>
        </p:txBody>
      </p:sp>
    </p:spTree>
    <p:extLst>
      <p:ext uri="{BB962C8B-B14F-4D97-AF65-F5344CB8AC3E}">
        <p14:creationId xmlns:p14="http://schemas.microsoft.com/office/powerpoint/2010/main" val="1510953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C062608-C338-4733-998B-0C7B0AE3AC64}"/>
</file>

<file path=customXml/itemProps2.xml><?xml version="1.0" encoding="utf-8"?>
<ds:datastoreItem xmlns:ds="http://schemas.openxmlformats.org/officeDocument/2006/customXml" ds:itemID="{B8EBD356-BFB3-40D1-B817-3F32D146F3BB}"/>
</file>

<file path=customXml/itemProps3.xml><?xml version="1.0" encoding="utf-8"?>
<ds:datastoreItem xmlns:ds="http://schemas.openxmlformats.org/officeDocument/2006/customXml" ds:itemID="{13290C85-DB96-4F96-B0C7-64E5AC18E11D}"/>
</file>

<file path=docProps/app.xml><?xml version="1.0" encoding="utf-8"?>
<Properties xmlns="http://schemas.openxmlformats.org/officeDocument/2006/extended-properties" xmlns:vt="http://schemas.openxmlformats.org/officeDocument/2006/docPropsVTypes">
  <TotalTime>588</TotalTime>
  <Words>1573</Words>
  <Application>Microsoft Macintosh PowerPoint</Application>
  <PresentationFormat>Widescreen</PresentationFormat>
  <Paragraphs>216</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  </vt:lpstr>
      <vt:lpstr>PowerPoint Presentation</vt:lpstr>
      <vt:lpstr>THE CHALLENGE  We can't take tomorrow's funding for granted.  </vt:lpstr>
      <vt:lpstr> THINK DIFFERENTLY ABOUT COMMUNITY RAIL  </vt:lpstr>
      <vt:lpstr>MORE THAN A CUP OF TEA  </vt:lpstr>
      <vt:lpstr>KEEPING THE £ LOCAL  </vt:lpstr>
      <vt:lpstr>KEEPING THE £ LOCAL  </vt:lpstr>
      <vt:lpstr>INVEST ONCE  CREATE VALUE AGAIN AND AGAIN  </vt:lpstr>
      <vt:lpstr>Settle Carlisle Railway Development Company Projects</vt:lpstr>
      <vt:lpstr>THE VIRTUOUS CIRCLE  </vt:lpstr>
      <vt:lpstr>THIS ISN'T JUST ABOUT  SETTLE CARLISLE RAILWAY  </vt:lpstr>
      <vt:lpstr>OUR DESTINATION  </vt:lpstr>
      <vt:lpstr> Settle-Carlisle.co.uk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John Moorhouse</dc:creator>
  <cp:lastModifiedBy>Karen Morley-Chesworth</cp:lastModifiedBy>
  <cp:revision>7</cp:revision>
  <cp:lastPrinted>2023-10-31T12:58:55Z</cp:lastPrinted>
  <dcterms:created xsi:type="dcterms:W3CDTF">2023-10-23T12:06:55Z</dcterms:created>
  <dcterms:modified xsi:type="dcterms:W3CDTF">2026-09-15T12:38:54Z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ies>
</file>