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sldIdLst>
    <p:sldId id="256" r:id="rId5"/>
    <p:sldId id="257" r:id="rId6"/>
    <p:sldId id="258" r:id="rId7"/>
    <p:sldId id="259" r:id="rId8"/>
    <p:sldId id="260" r:id="rId9"/>
    <p:sldId id="261" r:id="rId10"/>
  </p:sldIdLst>
  <p:sldSz cx="18288000" cy="10287000"/>
  <p:notesSz cx="6858000" cy="9144000"/>
  <p:embeddedFontLst>
    <p:embeddedFont>
      <p:font typeface="Calibri (MS)" panose="020B0604020202020204" charset="0"/>
      <p:regular r:id="rId12"/>
    </p:embeddedFont>
    <p:embeddedFont>
      <p:font typeface="Calibri (MS) Bold" panose="020B0604020202020204" charset="0"/>
      <p:regular r:id="rId13"/>
    </p:embeddedFont>
    <p:embeddedFont>
      <p:font typeface="Calibri (MS) Italics" panose="020B0604020202020204" charset="0"/>
      <p:regular r:id="rId14"/>
    </p:embeddedFont>
    <p:embeddedFont>
      <p:font typeface="Cambria Bold" panose="02040803050406030204" pitchFamily="18" charset="0"/>
      <p:bold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6447A4-4B1D-412D-8FE3-9CD74C437773}" v="1" dt="2026-10-21T15:42:03.6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029" autoAdjust="0"/>
  </p:normalViewPr>
  <p:slideViewPr>
    <p:cSldViewPr>
      <p:cViewPr varScale="1">
        <p:scale>
          <a:sx n="42" d="100"/>
          <a:sy n="42" d="100"/>
        </p:scale>
        <p:origin x="377"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n Kelly" userId="bfbe2ea8-894b-462d-879f-47edc1506176" providerId="ADAL" clId="{966E175F-52DA-4709-A92F-61150567903B}"/>
    <pc:docChg chg="modSld">
      <pc:chgData name="Erin Kelly" userId="bfbe2ea8-894b-462d-879f-47edc1506176" providerId="ADAL" clId="{966E175F-52DA-4709-A92F-61150567903B}" dt="2026-10-15T08:04:54.227" v="4" actId="207"/>
      <pc:docMkLst>
        <pc:docMk/>
      </pc:docMkLst>
      <pc:sldChg chg="modSp mod">
        <pc:chgData name="Erin Kelly" userId="bfbe2ea8-894b-462d-879f-47edc1506176" providerId="ADAL" clId="{966E175F-52DA-4709-A92F-61150567903B}" dt="2026-10-15T08:04:54.227" v="4" actId="207"/>
        <pc:sldMkLst>
          <pc:docMk/>
          <pc:sldMk cId="0" sldId="256"/>
        </pc:sldMkLst>
        <pc:spChg chg="mod">
          <ac:chgData name="Erin Kelly" userId="bfbe2ea8-894b-462d-879f-47edc1506176" providerId="ADAL" clId="{966E175F-52DA-4709-A92F-61150567903B}" dt="2026-10-15T08:04:54.227" v="4" actId="207"/>
          <ac:spMkLst>
            <pc:docMk/>
            <pc:sldMk cId="0" sldId="256"/>
            <ac:spMk id="8" creationId="{00000000-0000-0000-0000-000000000000}"/>
          </ac:spMkLst>
        </pc:spChg>
        <pc:spChg chg="mod">
          <ac:chgData name="Erin Kelly" userId="bfbe2ea8-894b-462d-879f-47edc1506176" providerId="ADAL" clId="{966E175F-52DA-4709-A92F-61150567903B}" dt="2026-10-15T08:04:49.396" v="3" actId="207"/>
          <ac:spMkLst>
            <pc:docMk/>
            <pc:sldMk cId="0" sldId="256"/>
            <ac:spMk id="13" creationId="{00000000-0000-0000-0000-000000000000}"/>
          </ac:spMkLst>
        </pc:spChg>
      </pc:sldChg>
      <pc:sldChg chg="modSp mod">
        <pc:chgData name="Erin Kelly" userId="bfbe2ea8-894b-462d-879f-47edc1506176" providerId="ADAL" clId="{966E175F-52DA-4709-A92F-61150567903B}" dt="2026-10-15T08:00:23.904" v="2" actId="403"/>
        <pc:sldMkLst>
          <pc:docMk/>
          <pc:sldMk cId="0" sldId="261"/>
        </pc:sldMkLst>
        <pc:spChg chg="mod">
          <ac:chgData name="Erin Kelly" userId="bfbe2ea8-894b-462d-879f-47edc1506176" providerId="ADAL" clId="{966E175F-52DA-4709-A92F-61150567903B}" dt="2026-10-15T08:00:23.904" v="2" actId="403"/>
          <ac:spMkLst>
            <pc:docMk/>
            <pc:sldMk cId="0" sldId="261"/>
            <ac:spMk id="1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Welcome — my name is Hayley, and I am the Senior CRP Officer for Worcestershire Community Rail Partnership. Hook the room: 'What if the land beside your station could become a nature reserve designed by local children?' That's what we've built at Worcestershire Parkway, in partnership with the Bee Friendly Trust. Worcestershire Parkway is a relatively new interchange station, and passenger numbers have far exceeded expectations. But as it got busier, something was missing: nowhere to sit outside, no sense of community, and no invitation to explore the land right next to the station. That's the story I want to take you through in the next six minutes — </a:t>
            </a:r>
            <a:r>
              <a:rPr lang="en-GB" sz="1200" b="0" i="0" kern="1200" dirty="0">
                <a:solidFill>
                  <a:schemeClr val="tx1"/>
                </a:solidFill>
                <a:effectLst/>
                <a:latin typeface="+mn-lt"/>
                <a:ea typeface="+mn-ea"/>
                <a:cs typeface="+mn-cs"/>
              </a:rPr>
              <a:t>What began as overlooked land is becoming a place of wildlife, creativity, learning and community. The project shows what can happen when community rail looks beyond the platform and asks not just where people are going, but what kind of place they want to leave behind. </a:t>
            </a:r>
            <a:r>
              <a:rPr lang="en-US" dirty="0"/>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Right next to the station sits land owned by Worcestershire County Council — it's crossed by a public right of way, it has a bat house, real biodiversity. But nothing at the station told you it was there. No signage, no obvious path, no invitation. Worcestershire Community Rail Partnership and the Bee Friendly Trust looked at that gap and saw an opportunity rather than a problem. Bee Friendly Trust became project manager and lead delivery partner, building on an earlier station project that had shown what the site could be. We managed the funding and brought together the railway, local authority and community relationships needed to make it happen.</a:t>
            </a:r>
          </a:p>
          <a:p>
            <a:r>
              <a:rPr lang="en-US" dirty="0"/>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is the heart of the project. We didn't commission an illustrator to design the site — we asked children what nature meant to them. Around 100 pupils from 4 local schools took part in 4 wildlife workshops. They talked about the creatures they'd seen, or hoped to see, and then chose which animals they wanted to draw. Nothing was redrawn or tidied up by an adult afterwards — what you see on this board is exactly what the children produced. That mattered to us, because the next step was making sure those drawings didn't stay on classroom paper.</a:t>
            </a:r>
          </a:p>
          <a:p>
            <a:r>
              <a:rPr lang="en-US" dirty="0"/>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drawings were pyrographed — burned — into solid wood, so they'd last. We now have four solid-wood benches, four updated information boards, a finger sign, footbridges and interpretation boards carrying children's artwork, willow-woven wildlife, and natural log seating forming an outdoor classroom. Men's Shed has designed and will build the classroom's chalkboard and storage. Phase 1 was made possible by £32,000 of funding from Community Rail Network, CrossCountry, GWR and Worcestershire Community Rail Partnership, with Network Rail, Worcestershire Wildlife and the County Council giving time and expertise alongside it. This is a genuine partnership project — no single </a:t>
            </a:r>
            <a:r>
              <a:rPr lang="en-US" dirty="0" err="1"/>
              <a:t>organisation</a:t>
            </a:r>
            <a:r>
              <a:rPr lang="en-US" dirty="0"/>
              <a:t> could have delivered this alone.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On 24 September, three of our four schools came back to the site — eight pupils, six teachers, plus partners and stakeholders, and together they cut the ribbon. For the children, this wasn't someone else's project. They were standing at a working railway station, looking at their own ideas made permanent. They told us they were proud to see their drawings there, and that being in nature made them happy — those two lines are exactly why we did this. Teachers were just as enthusiastic, and are already planning to bring classes back for outdoor lessons and art.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Phase 2 is already planned: tree, hedgerow and willow planting, plus interactive art sculptures with homes for insects built in. Worcestershire County Council owns and maintains the land, so this has secure, long-term care. The space is open to schools, community groups, passengers, the public, and other community rail partnerships who want to have a destination at the station. We are excited to continue to develop this space, with the community at its heart. Thank you for listening.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3838"/>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3428" cy="10287000"/>
            <a:chOff x="0" y="0"/>
            <a:chExt cx="24377904" cy="13716000"/>
          </a:xfrm>
        </p:grpSpPr>
        <p:sp>
          <p:nvSpPr>
            <p:cNvPr id="3" name="Freeform 3" descr="A large group of children, teachers, volunteers and rail partners stand and cheer with hands raised, gathered around log seating in a grassy field at Worcestershire Parkway station."/>
            <p:cNvSpPr/>
            <p:nvPr/>
          </p:nvSpPr>
          <p:spPr>
            <a:xfrm>
              <a:off x="0" y="0"/>
              <a:ext cx="24377904" cy="13716000"/>
            </a:xfrm>
            <a:custGeom>
              <a:avLst/>
              <a:gdLst/>
              <a:ahLst/>
              <a:cxnLst/>
              <a:rect l="l" t="t" r="r" b="b"/>
              <a:pathLst>
                <a:path w="24377904" h="13716000">
                  <a:moveTo>
                    <a:pt x="0" y="0"/>
                  </a:moveTo>
                  <a:lnTo>
                    <a:pt x="24377904" y="0"/>
                  </a:lnTo>
                  <a:lnTo>
                    <a:pt x="24377904" y="13716000"/>
                  </a:lnTo>
                  <a:lnTo>
                    <a:pt x="0" y="13716000"/>
                  </a:lnTo>
                  <a:lnTo>
                    <a:pt x="0" y="0"/>
                  </a:lnTo>
                  <a:close/>
                </a:path>
              </a:pathLst>
            </a:custGeom>
            <a:blipFill>
              <a:blip r:embed="rId3"/>
              <a:stretch>
                <a:fillRect t="-12" b="-12"/>
              </a:stretch>
            </a:blipFill>
          </p:spPr>
          <p:txBody>
            <a:bodyPr/>
            <a:lstStyle/>
            <a:p>
              <a:endParaRPr lang="en-GB"/>
            </a:p>
          </p:txBody>
        </p:sp>
      </p:grpSp>
      <p:grpSp>
        <p:nvGrpSpPr>
          <p:cNvPr id="4" name="Group 4"/>
          <p:cNvGrpSpPr/>
          <p:nvPr/>
        </p:nvGrpSpPr>
        <p:grpSpPr>
          <a:xfrm>
            <a:off x="0" y="141565"/>
            <a:ext cx="3279446" cy="1583554"/>
            <a:chOff x="0" y="0"/>
            <a:chExt cx="28405021" cy="13716000"/>
          </a:xfrm>
        </p:grpSpPr>
        <p:sp>
          <p:nvSpPr>
            <p:cNvPr id="5" name="Freeform 5"/>
            <p:cNvSpPr/>
            <p:nvPr/>
          </p:nvSpPr>
          <p:spPr>
            <a:xfrm>
              <a:off x="0" y="0"/>
              <a:ext cx="28405023" cy="13716000"/>
            </a:xfrm>
            <a:custGeom>
              <a:avLst/>
              <a:gdLst/>
              <a:ahLst/>
              <a:cxnLst/>
              <a:rect l="l" t="t" r="r" b="b"/>
              <a:pathLst>
                <a:path w="28405023" h="13716000">
                  <a:moveTo>
                    <a:pt x="0" y="0"/>
                  </a:moveTo>
                  <a:lnTo>
                    <a:pt x="28405023" y="0"/>
                  </a:lnTo>
                  <a:lnTo>
                    <a:pt x="28405023" y="13716000"/>
                  </a:lnTo>
                  <a:lnTo>
                    <a:pt x="0" y="13716000"/>
                  </a:lnTo>
                  <a:close/>
                </a:path>
              </a:pathLst>
            </a:custGeom>
            <a:blipFill>
              <a:blip r:embed="rId4">
                <a:alphaModFix amt="62000"/>
              </a:blip>
              <a:stretch>
                <a:fillRect t="-3844" b="-3844"/>
              </a:stretch>
            </a:blipFill>
          </p:spPr>
          <p:txBody>
            <a:bodyPr/>
            <a:lstStyle/>
            <a:p>
              <a:endParaRPr lang="en-GB"/>
            </a:p>
          </p:txBody>
        </p:sp>
      </p:grpSp>
      <p:grpSp>
        <p:nvGrpSpPr>
          <p:cNvPr id="6" name="Group 6"/>
          <p:cNvGrpSpPr/>
          <p:nvPr/>
        </p:nvGrpSpPr>
        <p:grpSpPr>
          <a:xfrm>
            <a:off x="1943100" y="6134458"/>
            <a:ext cx="14401800" cy="5428763"/>
            <a:chOff x="0" y="0"/>
            <a:chExt cx="19202400" cy="7238351"/>
          </a:xfrm>
        </p:grpSpPr>
        <p:sp>
          <p:nvSpPr>
            <p:cNvPr id="7" name="Freeform 7"/>
            <p:cNvSpPr/>
            <p:nvPr/>
          </p:nvSpPr>
          <p:spPr>
            <a:xfrm>
              <a:off x="0" y="0"/>
              <a:ext cx="19202400" cy="7238351"/>
            </a:xfrm>
            <a:custGeom>
              <a:avLst/>
              <a:gdLst/>
              <a:ahLst/>
              <a:cxnLst/>
              <a:rect l="l" t="t" r="r" b="b"/>
              <a:pathLst>
                <a:path w="19202400" h="7238351">
                  <a:moveTo>
                    <a:pt x="0" y="0"/>
                  </a:moveTo>
                  <a:lnTo>
                    <a:pt x="19202400" y="0"/>
                  </a:lnTo>
                  <a:lnTo>
                    <a:pt x="19202400" y="7238351"/>
                  </a:lnTo>
                  <a:lnTo>
                    <a:pt x="0" y="7238351"/>
                  </a:lnTo>
                  <a:close/>
                </a:path>
              </a:pathLst>
            </a:custGeom>
            <a:blipFill>
              <a:blip r:embed="rId5">
                <a:alphaModFix amt="0"/>
              </a:blip>
              <a:stretch>
                <a:fillRect t="-37795" b="34412"/>
              </a:stretch>
            </a:blipFill>
          </p:spPr>
          <p:txBody>
            <a:bodyPr/>
            <a:lstStyle/>
            <a:p>
              <a:endParaRPr lang="en-GB"/>
            </a:p>
          </p:txBody>
        </p:sp>
        <p:sp>
          <p:nvSpPr>
            <p:cNvPr id="8" name="TextBox 8"/>
            <p:cNvSpPr txBox="1"/>
            <p:nvPr/>
          </p:nvSpPr>
          <p:spPr>
            <a:xfrm>
              <a:off x="0" y="0"/>
              <a:ext cx="19202400" cy="7238351"/>
            </a:xfrm>
            <a:prstGeom prst="rect">
              <a:avLst/>
            </a:prstGeom>
          </p:spPr>
          <p:txBody>
            <a:bodyPr lIns="0" tIns="0" rIns="0" bIns="0" rtlCol="0" anchor="ctr"/>
            <a:lstStyle/>
            <a:p>
              <a:pPr algn="l">
                <a:lnSpc>
                  <a:spcPts val="8879"/>
                </a:lnSpc>
              </a:pPr>
              <a:r>
                <a:rPr lang="en-US" sz="7399" b="1" dirty="0">
                  <a:solidFill>
                    <a:schemeClr val="bg1"/>
                  </a:solidFill>
                  <a:latin typeface="Cambria Bold"/>
                  <a:ea typeface="Cambria Bold"/>
                  <a:cs typeface="Cambria Bold"/>
                  <a:sym typeface="Cambria Bold"/>
                </a:rPr>
                <a:t>The Eco Area</a:t>
              </a:r>
            </a:p>
          </p:txBody>
        </p:sp>
      </p:grpSp>
      <p:sp>
        <p:nvSpPr>
          <p:cNvPr id="9" name="Freeform 9"/>
          <p:cNvSpPr/>
          <p:nvPr/>
        </p:nvSpPr>
        <p:spPr>
          <a:xfrm>
            <a:off x="16201954" y="0"/>
            <a:ext cx="2086046" cy="1984062"/>
          </a:xfrm>
          <a:custGeom>
            <a:avLst/>
            <a:gdLst/>
            <a:ahLst/>
            <a:cxnLst/>
            <a:rect l="l" t="t" r="r" b="b"/>
            <a:pathLst>
              <a:path w="2086046" h="1984062">
                <a:moveTo>
                  <a:pt x="0" y="0"/>
                </a:moveTo>
                <a:lnTo>
                  <a:pt x="2086046" y="0"/>
                </a:lnTo>
                <a:lnTo>
                  <a:pt x="2086046" y="1984062"/>
                </a:lnTo>
                <a:lnTo>
                  <a:pt x="0" y="1984062"/>
                </a:lnTo>
                <a:lnTo>
                  <a:pt x="0" y="0"/>
                </a:lnTo>
                <a:close/>
              </a:path>
            </a:pathLst>
          </a:custGeom>
          <a:blipFill>
            <a:blip r:embed="rId6"/>
            <a:stretch>
              <a:fillRect/>
            </a:stretch>
          </a:blipFill>
        </p:spPr>
        <p:txBody>
          <a:bodyPr/>
          <a:lstStyle/>
          <a:p>
            <a:endParaRPr lang="en-GB"/>
          </a:p>
        </p:txBody>
      </p:sp>
      <p:sp>
        <p:nvSpPr>
          <p:cNvPr id="10" name="Freeform 10"/>
          <p:cNvSpPr/>
          <p:nvPr/>
        </p:nvSpPr>
        <p:spPr>
          <a:xfrm>
            <a:off x="4889171" y="-449888"/>
            <a:ext cx="2433949" cy="2433949"/>
          </a:xfrm>
          <a:custGeom>
            <a:avLst/>
            <a:gdLst/>
            <a:ahLst/>
            <a:cxnLst/>
            <a:rect l="l" t="t" r="r" b="b"/>
            <a:pathLst>
              <a:path w="2433949" h="2433949">
                <a:moveTo>
                  <a:pt x="0" y="0"/>
                </a:moveTo>
                <a:lnTo>
                  <a:pt x="2433949" y="0"/>
                </a:lnTo>
                <a:lnTo>
                  <a:pt x="2433949" y="2433950"/>
                </a:lnTo>
                <a:lnTo>
                  <a:pt x="0" y="2433950"/>
                </a:lnTo>
                <a:lnTo>
                  <a:pt x="0" y="0"/>
                </a:lnTo>
                <a:close/>
              </a:path>
            </a:pathLst>
          </a:custGeom>
          <a:blipFill>
            <a:blip r:embed="rId7"/>
            <a:stretch>
              <a:fillRect/>
            </a:stretch>
          </a:blipFill>
        </p:spPr>
        <p:txBody>
          <a:bodyPr/>
          <a:lstStyle/>
          <a:p>
            <a:endParaRPr lang="en-GB"/>
          </a:p>
        </p:txBody>
      </p:sp>
      <p:grpSp>
        <p:nvGrpSpPr>
          <p:cNvPr id="11" name="Group 11"/>
          <p:cNvGrpSpPr/>
          <p:nvPr/>
        </p:nvGrpSpPr>
        <p:grpSpPr>
          <a:xfrm>
            <a:off x="8516749" y="8453583"/>
            <a:ext cx="14401800" cy="1046929"/>
            <a:chOff x="0" y="0"/>
            <a:chExt cx="19202400" cy="1395905"/>
          </a:xfrm>
        </p:grpSpPr>
        <p:sp>
          <p:nvSpPr>
            <p:cNvPr id="12" name="Freeform 12"/>
            <p:cNvSpPr/>
            <p:nvPr/>
          </p:nvSpPr>
          <p:spPr>
            <a:xfrm>
              <a:off x="0" y="0"/>
              <a:ext cx="19202400" cy="1395905"/>
            </a:xfrm>
            <a:custGeom>
              <a:avLst/>
              <a:gdLst/>
              <a:ahLst/>
              <a:cxnLst/>
              <a:rect l="l" t="t" r="r" b="b"/>
              <a:pathLst>
                <a:path w="19202400" h="1395905">
                  <a:moveTo>
                    <a:pt x="0" y="0"/>
                  </a:moveTo>
                  <a:lnTo>
                    <a:pt x="19202400" y="0"/>
                  </a:lnTo>
                  <a:lnTo>
                    <a:pt x="19202400" y="1395905"/>
                  </a:lnTo>
                  <a:lnTo>
                    <a:pt x="0" y="1395905"/>
                  </a:lnTo>
                  <a:close/>
                </a:path>
              </a:pathLst>
            </a:custGeom>
            <a:blipFill>
              <a:blip r:embed="rId5">
                <a:alphaModFix amt="0"/>
              </a:blip>
              <a:stretch>
                <a:fillRect t="-228737" b="-207344"/>
              </a:stretch>
            </a:blipFill>
          </p:spPr>
          <p:txBody>
            <a:bodyPr/>
            <a:lstStyle/>
            <a:p>
              <a:endParaRPr lang="en-GB"/>
            </a:p>
          </p:txBody>
        </p:sp>
        <p:sp>
          <p:nvSpPr>
            <p:cNvPr id="13" name="TextBox 13"/>
            <p:cNvSpPr txBox="1"/>
            <p:nvPr/>
          </p:nvSpPr>
          <p:spPr>
            <a:xfrm>
              <a:off x="0" y="-123825"/>
              <a:ext cx="19202400" cy="1519730"/>
            </a:xfrm>
            <a:prstGeom prst="rect">
              <a:avLst/>
            </a:prstGeom>
          </p:spPr>
          <p:txBody>
            <a:bodyPr lIns="0" tIns="0" rIns="0" bIns="0" rtlCol="0" anchor="ctr"/>
            <a:lstStyle/>
            <a:p>
              <a:pPr algn="l">
                <a:lnSpc>
                  <a:spcPts val="6239"/>
                </a:lnSpc>
              </a:pPr>
              <a:r>
                <a:rPr lang="en-US" sz="5199" b="1" dirty="0">
                  <a:solidFill>
                    <a:schemeClr val="bg1"/>
                  </a:solidFill>
                  <a:latin typeface="Calibri (MS) Bold"/>
                  <a:ea typeface="Calibri (MS) Bold"/>
                  <a:cs typeface="Calibri (MS) Bold"/>
                  <a:sym typeface="Calibri (MS) Bold"/>
                </a:rPr>
                <a:t>Worcestershire Parkway</a:t>
              </a:r>
            </a:p>
          </p:txBody>
        </p:sp>
      </p:grpSp>
      <p:sp>
        <p:nvSpPr>
          <p:cNvPr id="14" name="Freeform 14"/>
          <p:cNvSpPr/>
          <p:nvPr/>
        </p:nvSpPr>
        <p:spPr>
          <a:xfrm>
            <a:off x="11966946" y="505474"/>
            <a:ext cx="3033196" cy="523226"/>
          </a:xfrm>
          <a:custGeom>
            <a:avLst/>
            <a:gdLst/>
            <a:ahLst/>
            <a:cxnLst/>
            <a:rect l="l" t="t" r="r" b="b"/>
            <a:pathLst>
              <a:path w="3033196" h="523226">
                <a:moveTo>
                  <a:pt x="0" y="0"/>
                </a:moveTo>
                <a:lnTo>
                  <a:pt x="3033196" y="0"/>
                </a:lnTo>
                <a:lnTo>
                  <a:pt x="3033196" y="523226"/>
                </a:lnTo>
                <a:lnTo>
                  <a:pt x="0" y="523226"/>
                </a:lnTo>
                <a:lnTo>
                  <a:pt x="0" y="0"/>
                </a:lnTo>
                <a:close/>
              </a:path>
            </a:pathLst>
          </a:custGeom>
          <a:blipFill>
            <a:blip r:embed="rId8"/>
            <a:stretch>
              <a:fillRect/>
            </a:stretch>
          </a:blipFill>
        </p:spPr>
        <p:txBody>
          <a:bodyPr/>
          <a:lstStyle/>
          <a:p>
            <a:endParaRPr lang="en-GB"/>
          </a:p>
        </p:txBody>
      </p:sp>
      <p:sp>
        <p:nvSpPr>
          <p:cNvPr id="15" name="Freeform 15"/>
          <p:cNvSpPr/>
          <p:nvPr/>
        </p:nvSpPr>
        <p:spPr>
          <a:xfrm>
            <a:off x="8516749" y="153189"/>
            <a:ext cx="1841692" cy="1227795"/>
          </a:xfrm>
          <a:custGeom>
            <a:avLst/>
            <a:gdLst/>
            <a:ahLst/>
            <a:cxnLst/>
            <a:rect l="l" t="t" r="r" b="b"/>
            <a:pathLst>
              <a:path w="1841692" h="1227795">
                <a:moveTo>
                  <a:pt x="0" y="0"/>
                </a:moveTo>
                <a:lnTo>
                  <a:pt x="1841692" y="0"/>
                </a:lnTo>
                <a:lnTo>
                  <a:pt x="1841692" y="1227795"/>
                </a:lnTo>
                <a:lnTo>
                  <a:pt x="0" y="1227795"/>
                </a:lnTo>
                <a:lnTo>
                  <a:pt x="0" y="0"/>
                </a:lnTo>
                <a:close/>
              </a:path>
            </a:pathLst>
          </a:custGeom>
          <a:blipFill>
            <a:blip r:embed="rId9"/>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52307" y="6422708"/>
            <a:ext cx="9923145" cy="9923145"/>
            <a:chOff x="0" y="0"/>
            <a:chExt cx="13230860" cy="13230860"/>
          </a:xfrm>
        </p:grpSpPr>
        <p:sp>
          <p:nvSpPr>
            <p:cNvPr id="3" name="Freeform 3"/>
            <p:cNvSpPr/>
            <p:nvPr/>
          </p:nvSpPr>
          <p:spPr>
            <a:xfrm>
              <a:off x="0" y="0"/>
              <a:ext cx="13230861" cy="13230861"/>
            </a:xfrm>
            <a:custGeom>
              <a:avLst/>
              <a:gdLst/>
              <a:ahLst/>
              <a:cxnLst/>
              <a:rect l="l" t="t" r="r" b="b"/>
              <a:pathLst>
                <a:path w="13230861" h="13230861">
                  <a:moveTo>
                    <a:pt x="0" y="6615430"/>
                  </a:moveTo>
                  <a:cubicBezTo>
                    <a:pt x="0" y="2961767"/>
                    <a:pt x="2961767" y="0"/>
                    <a:pt x="6615430" y="0"/>
                  </a:cubicBezTo>
                  <a:cubicBezTo>
                    <a:pt x="10269093" y="0"/>
                    <a:pt x="13230861" y="2961767"/>
                    <a:pt x="13230861" y="6615430"/>
                  </a:cubicBezTo>
                  <a:cubicBezTo>
                    <a:pt x="13230861" y="10269093"/>
                    <a:pt x="10269093" y="13230861"/>
                    <a:pt x="6615430" y="13230861"/>
                  </a:cubicBezTo>
                  <a:cubicBezTo>
                    <a:pt x="2961767" y="13230861"/>
                    <a:pt x="0" y="10269093"/>
                    <a:pt x="0" y="6615430"/>
                  </a:cubicBezTo>
                  <a:close/>
                </a:path>
              </a:pathLst>
            </a:custGeom>
            <a:blipFill>
              <a:blip r:embed="rId3">
                <a:alphaModFix amt="0"/>
              </a:blip>
              <a:stretch>
                <a:fillRect l="-78303" r="-78303"/>
              </a:stretch>
            </a:blipFill>
            <a:ln w="47625" cap="sq">
              <a:solidFill>
                <a:srgbClr val="E2672F"/>
              </a:solidFill>
              <a:prstDash val="dash"/>
              <a:miter/>
            </a:ln>
          </p:spPr>
          <p:txBody>
            <a:bodyPr/>
            <a:lstStyle/>
            <a:p>
              <a:endParaRPr lang="en-GB"/>
            </a:p>
          </p:txBody>
        </p:sp>
      </p:grpSp>
      <p:grpSp>
        <p:nvGrpSpPr>
          <p:cNvPr id="4" name="Group 4"/>
          <p:cNvGrpSpPr/>
          <p:nvPr/>
        </p:nvGrpSpPr>
        <p:grpSpPr>
          <a:xfrm>
            <a:off x="16028670" y="7799070"/>
            <a:ext cx="7170420" cy="7170420"/>
            <a:chOff x="0" y="0"/>
            <a:chExt cx="9560560" cy="9560560"/>
          </a:xfrm>
        </p:grpSpPr>
        <p:sp>
          <p:nvSpPr>
            <p:cNvPr id="5" name="Freeform 5"/>
            <p:cNvSpPr/>
            <p:nvPr/>
          </p:nvSpPr>
          <p:spPr>
            <a:xfrm>
              <a:off x="0" y="0"/>
              <a:ext cx="9560560" cy="9560560"/>
            </a:xfrm>
            <a:custGeom>
              <a:avLst/>
              <a:gdLst/>
              <a:ahLst/>
              <a:cxnLst/>
              <a:rect l="l" t="t" r="r" b="b"/>
              <a:pathLst>
                <a:path w="9560560" h="9560560">
                  <a:moveTo>
                    <a:pt x="0" y="4780280"/>
                  </a:moveTo>
                  <a:cubicBezTo>
                    <a:pt x="0" y="2140204"/>
                    <a:pt x="2140204" y="0"/>
                    <a:pt x="4780280" y="0"/>
                  </a:cubicBezTo>
                  <a:cubicBezTo>
                    <a:pt x="7420356" y="0"/>
                    <a:pt x="9560560" y="2140204"/>
                    <a:pt x="9560560" y="4780280"/>
                  </a:cubicBezTo>
                  <a:cubicBezTo>
                    <a:pt x="9560560" y="7420356"/>
                    <a:pt x="7420356" y="9560560"/>
                    <a:pt x="4780280" y="9560560"/>
                  </a:cubicBezTo>
                  <a:cubicBezTo>
                    <a:pt x="2140203" y="9560560"/>
                    <a:pt x="0" y="7420356"/>
                    <a:pt x="0" y="4780280"/>
                  </a:cubicBezTo>
                  <a:close/>
                </a:path>
              </a:pathLst>
            </a:custGeom>
            <a:blipFill>
              <a:blip r:embed="rId3">
                <a:alphaModFix amt="0"/>
              </a:blip>
              <a:stretch>
                <a:fillRect l="-78303" r="-78303"/>
              </a:stretch>
            </a:blipFill>
            <a:ln w="38100" cap="sq">
              <a:solidFill>
                <a:srgbClr val="5B8C4A"/>
              </a:solidFill>
              <a:prstDash val="dash"/>
              <a:miter/>
            </a:ln>
          </p:spPr>
          <p:txBody>
            <a:bodyPr/>
            <a:lstStyle/>
            <a:p>
              <a:endParaRPr lang="en-GB"/>
            </a:p>
          </p:txBody>
        </p:sp>
      </p:grpSp>
      <p:grpSp>
        <p:nvGrpSpPr>
          <p:cNvPr id="6" name="Group 6"/>
          <p:cNvGrpSpPr/>
          <p:nvPr/>
        </p:nvGrpSpPr>
        <p:grpSpPr>
          <a:xfrm>
            <a:off x="822960" y="822960"/>
            <a:ext cx="10972800" cy="1234440"/>
            <a:chOff x="0" y="0"/>
            <a:chExt cx="14630400" cy="1645920"/>
          </a:xfrm>
        </p:grpSpPr>
        <p:sp>
          <p:nvSpPr>
            <p:cNvPr id="7" name="Freeform 7"/>
            <p:cNvSpPr/>
            <p:nvPr/>
          </p:nvSpPr>
          <p:spPr>
            <a:xfrm>
              <a:off x="0" y="0"/>
              <a:ext cx="14630400" cy="1645920"/>
            </a:xfrm>
            <a:custGeom>
              <a:avLst/>
              <a:gdLst/>
              <a:ahLst/>
              <a:cxnLst/>
              <a:rect l="l" t="t" r="r" b="b"/>
              <a:pathLst>
                <a:path w="14630400" h="1645920">
                  <a:moveTo>
                    <a:pt x="0" y="0"/>
                  </a:moveTo>
                  <a:lnTo>
                    <a:pt x="14630400" y="0"/>
                  </a:lnTo>
                  <a:lnTo>
                    <a:pt x="14630400" y="1645920"/>
                  </a:lnTo>
                  <a:lnTo>
                    <a:pt x="0" y="1645920"/>
                  </a:lnTo>
                  <a:close/>
                </a:path>
              </a:pathLst>
            </a:custGeom>
            <a:blipFill>
              <a:blip r:embed="rId3">
                <a:alphaModFix amt="0"/>
              </a:blip>
              <a:stretch>
                <a:fillRect t="-123200" b="-123200"/>
              </a:stretch>
            </a:blipFill>
          </p:spPr>
          <p:txBody>
            <a:bodyPr/>
            <a:lstStyle/>
            <a:p>
              <a:endParaRPr lang="en-GB"/>
            </a:p>
          </p:txBody>
        </p:sp>
        <p:sp>
          <p:nvSpPr>
            <p:cNvPr id="8" name="TextBox 8"/>
            <p:cNvSpPr txBox="1"/>
            <p:nvPr/>
          </p:nvSpPr>
          <p:spPr>
            <a:xfrm>
              <a:off x="0" y="-9525"/>
              <a:ext cx="14630400" cy="1655445"/>
            </a:xfrm>
            <a:prstGeom prst="rect">
              <a:avLst/>
            </a:prstGeom>
          </p:spPr>
          <p:txBody>
            <a:bodyPr lIns="0" tIns="0" rIns="0" bIns="0" rtlCol="0" anchor="ctr"/>
            <a:lstStyle/>
            <a:p>
              <a:pPr algn="l">
                <a:lnSpc>
                  <a:spcPts val="6480"/>
                </a:lnSpc>
              </a:pPr>
              <a:r>
                <a:rPr lang="en-US" sz="5400" b="1">
                  <a:solidFill>
                    <a:srgbClr val="114B4B"/>
                  </a:solidFill>
                  <a:latin typeface="Cambria Bold"/>
                  <a:ea typeface="Cambria Bold"/>
                  <a:cs typeface="Cambria Bold"/>
                  <a:sym typeface="Cambria Bold"/>
                </a:rPr>
                <a:t>Why we started</a:t>
              </a:r>
            </a:p>
          </p:txBody>
        </p:sp>
      </p:grpSp>
      <p:grpSp>
        <p:nvGrpSpPr>
          <p:cNvPr id="9" name="Group 9"/>
          <p:cNvGrpSpPr/>
          <p:nvPr/>
        </p:nvGrpSpPr>
        <p:grpSpPr>
          <a:xfrm>
            <a:off x="822960" y="2880360"/>
            <a:ext cx="822960" cy="822960"/>
            <a:chOff x="0" y="0"/>
            <a:chExt cx="1097280" cy="1097280"/>
          </a:xfrm>
        </p:grpSpPr>
        <p:sp>
          <p:nvSpPr>
            <p:cNvPr id="10" name="Freeform 10"/>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5B8C4A"/>
            </a:solidFill>
          </p:spPr>
          <p:txBody>
            <a:bodyPr/>
            <a:lstStyle/>
            <a:p>
              <a:endParaRPr lang="en-GB"/>
            </a:p>
          </p:txBody>
        </p:sp>
      </p:grpSp>
      <p:grpSp>
        <p:nvGrpSpPr>
          <p:cNvPr id="11" name="Group 11"/>
          <p:cNvGrpSpPr/>
          <p:nvPr/>
        </p:nvGrpSpPr>
        <p:grpSpPr>
          <a:xfrm>
            <a:off x="822960" y="2880360"/>
            <a:ext cx="822960" cy="822960"/>
            <a:chOff x="0" y="0"/>
            <a:chExt cx="1097280" cy="1097280"/>
          </a:xfrm>
        </p:grpSpPr>
        <p:sp>
          <p:nvSpPr>
            <p:cNvPr id="12" name="Freeform 12"/>
            <p:cNvSpPr/>
            <p:nvPr/>
          </p:nvSpPr>
          <p:spPr>
            <a:xfrm>
              <a:off x="0" y="0"/>
              <a:ext cx="1097280" cy="1097280"/>
            </a:xfrm>
            <a:custGeom>
              <a:avLst/>
              <a:gdLst/>
              <a:ahLst/>
              <a:cxnLst/>
              <a:rect l="l" t="t" r="r" b="b"/>
              <a:pathLst>
                <a:path w="1097280" h="1097280">
                  <a:moveTo>
                    <a:pt x="0" y="0"/>
                  </a:moveTo>
                  <a:lnTo>
                    <a:pt x="1097280" y="0"/>
                  </a:lnTo>
                  <a:lnTo>
                    <a:pt x="1097280" y="1097280"/>
                  </a:lnTo>
                  <a:lnTo>
                    <a:pt x="0" y="1097280"/>
                  </a:lnTo>
                  <a:close/>
                </a:path>
              </a:pathLst>
            </a:custGeom>
            <a:blipFill>
              <a:blip r:embed="rId3">
                <a:alphaModFix amt="0"/>
              </a:blip>
              <a:stretch>
                <a:fillRect l="-78303" r="-78303"/>
              </a:stretch>
            </a:blipFill>
          </p:spPr>
          <p:txBody>
            <a:bodyPr/>
            <a:lstStyle/>
            <a:p>
              <a:endParaRPr lang="en-GB"/>
            </a:p>
          </p:txBody>
        </p:sp>
        <p:sp>
          <p:nvSpPr>
            <p:cNvPr id="13" name="TextBox 13"/>
            <p:cNvSpPr txBox="1"/>
            <p:nvPr/>
          </p:nvSpPr>
          <p:spPr>
            <a:xfrm>
              <a:off x="0" y="-9525"/>
              <a:ext cx="1097280" cy="1106805"/>
            </a:xfrm>
            <a:prstGeom prst="rect">
              <a:avLst/>
            </a:prstGeom>
          </p:spPr>
          <p:txBody>
            <a:bodyPr lIns="0" tIns="0" rIns="0" bIns="0" rtlCol="0" anchor="ctr"/>
            <a:lstStyle/>
            <a:p>
              <a:pPr algn="ctr">
                <a:lnSpc>
                  <a:spcPts val="3960"/>
                </a:lnSpc>
              </a:pPr>
              <a:r>
                <a:rPr lang="en-US" sz="3300" b="1">
                  <a:solidFill>
                    <a:srgbClr val="FFFFFF"/>
                  </a:solidFill>
                  <a:latin typeface="Cambria Bold"/>
                  <a:ea typeface="Cambria Bold"/>
                  <a:cs typeface="Cambria Bold"/>
                  <a:sym typeface="Cambria Bold"/>
                </a:rPr>
                <a:t>1</a:t>
              </a:r>
            </a:p>
          </p:txBody>
        </p:sp>
      </p:grpSp>
      <p:grpSp>
        <p:nvGrpSpPr>
          <p:cNvPr id="14" name="Group 14"/>
          <p:cNvGrpSpPr/>
          <p:nvPr/>
        </p:nvGrpSpPr>
        <p:grpSpPr>
          <a:xfrm>
            <a:off x="1988820" y="2907792"/>
            <a:ext cx="7406640" cy="754380"/>
            <a:chOff x="0" y="0"/>
            <a:chExt cx="9875520" cy="1005840"/>
          </a:xfrm>
        </p:grpSpPr>
        <p:sp>
          <p:nvSpPr>
            <p:cNvPr id="15" name="Freeform 15"/>
            <p:cNvSpPr/>
            <p:nvPr/>
          </p:nvSpPr>
          <p:spPr>
            <a:xfrm>
              <a:off x="0" y="0"/>
              <a:ext cx="9875520" cy="1005840"/>
            </a:xfrm>
            <a:custGeom>
              <a:avLst/>
              <a:gdLst/>
              <a:ahLst/>
              <a:cxnLst/>
              <a:rect l="l" t="t" r="r" b="b"/>
              <a:pathLst>
                <a:path w="9875520" h="1005840">
                  <a:moveTo>
                    <a:pt x="0" y="0"/>
                  </a:moveTo>
                  <a:lnTo>
                    <a:pt x="9875520" y="0"/>
                  </a:lnTo>
                  <a:lnTo>
                    <a:pt x="9875520" y="1005840"/>
                  </a:lnTo>
                  <a:lnTo>
                    <a:pt x="0" y="1005840"/>
                  </a:lnTo>
                  <a:close/>
                </a:path>
              </a:pathLst>
            </a:custGeom>
            <a:blipFill>
              <a:blip r:embed="rId3">
                <a:alphaModFix amt="0"/>
              </a:blip>
              <a:stretch>
                <a:fillRect t="-141307" b="-141307"/>
              </a:stretch>
            </a:blipFill>
          </p:spPr>
          <p:txBody>
            <a:bodyPr/>
            <a:lstStyle/>
            <a:p>
              <a:endParaRPr lang="en-GB"/>
            </a:p>
          </p:txBody>
        </p:sp>
        <p:sp>
          <p:nvSpPr>
            <p:cNvPr id="16" name="TextBox 16"/>
            <p:cNvSpPr txBox="1"/>
            <p:nvPr/>
          </p:nvSpPr>
          <p:spPr>
            <a:xfrm>
              <a:off x="0" y="-57150"/>
              <a:ext cx="9875520" cy="1062990"/>
            </a:xfrm>
            <a:prstGeom prst="rect">
              <a:avLst/>
            </a:prstGeom>
          </p:spPr>
          <p:txBody>
            <a:bodyPr lIns="0" tIns="0" rIns="0" bIns="0" rtlCol="0" anchor="ctr"/>
            <a:lstStyle/>
            <a:p>
              <a:pPr algn="l">
                <a:lnSpc>
                  <a:spcPts val="3419"/>
                </a:lnSpc>
              </a:pPr>
              <a:r>
                <a:rPr lang="en-US" sz="2850" b="1">
                  <a:solidFill>
                    <a:srgbClr val="1A1A1A"/>
                  </a:solidFill>
                  <a:latin typeface="Calibri (MS) Bold"/>
                  <a:ea typeface="Calibri (MS) Bold"/>
                  <a:cs typeface="Calibri (MS) Bold"/>
                  <a:sym typeface="Calibri (MS) Bold"/>
                </a:rPr>
                <a:t>An interchange, not a place</a:t>
              </a:r>
            </a:p>
          </p:txBody>
        </p:sp>
      </p:grpSp>
      <p:grpSp>
        <p:nvGrpSpPr>
          <p:cNvPr id="17" name="Group 17"/>
          <p:cNvGrpSpPr/>
          <p:nvPr/>
        </p:nvGrpSpPr>
        <p:grpSpPr>
          <a:xfrm>
            <a:off x="822960" y="4732020"/>
            <a:ext cx="822960" cy="822960"/>
            <a:chOff x="0" y="0"/>
            <a:chExt cx="1097280" cy="1097280"/>
          </a:xfrm>
        </p:grpSpPr>
        <p:sp>
          <p:nvSpPr>
            <p:cNvPr id="18" name="Freeform 18"/>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E2672F"/>
            </a:solidFill>
          </p:spPr>
          <p:txBody>
            <a:bodyPr/>
            <a:lstStyle/>
            <a:p>
              <a:endParaRPr lang="en-GB"/>
            </a:p>
          </p:txBody>
        </p:sp>
      </p:grpSp>
      <p:grpSp>
        <p:nvGrpSpPr>
          <p:cNvPr id="19" name="Group 19"/>
          <p:cNvGrpSpPr/>
          <p:nvPr/>
        </p:nvGrpSpPr>
        <p:grpSpPr>
          <a:xfrm>
            <a:off x="822960" y="4732020"/>
            <a:ext cx="822960" cy="822960"/>
            <a:chOff x="0" y="0"/>
            <a:chExt cx="1097280" cy="1097280"/>
          </a:xfrm>
        </p:grpSpPr>
        <p:sp>
          <p:nvSpPr>
            <p:cNvPr id="20" name="Freeform 20"/>
            <p:cNvSpPr/>
            <p:nvPr/>
          </p:nvSpPr>
          <p:spPr>
            <a:xfrm>
              <a:off x="0" y="0"/>
              <a:ext cx="1097280" cy="1097280"/>
            </a:xfrm>
            <a:custGeom>
              <a:avLst/>
              <a:gdLst/>
              <a:ahLst/>
              <a:cxnLst/>
              <a:rect l="l" t="t" r="r" b="b"/>
              <a:pathLst>
                <a:path w="1097280" h="1097280">
                  <a:moveTo>
                    <a:pt x="0" y="0"/>
                  </a:moveTo>
                  <a:lnTo>
                    <a:pt x="1097280" y="0"/>
                  </a:lnTo>
                  <a:lnTo>
                    <a:pt x="1097280" y="1097280"/>
                  </a:lnTo>
                  <a:lnTo>
                    <a:pt x="0" y="1097280"/>
                  </a:lnTo>
                  <a:close/>
                </a:path>
              </a:pathLst>
            </a:custGeom>
            <a:blipFill>
              <a:blip r:embed="rId3">
                <a:alphaModFix amt="0"/>
              </a:blip>
              <a:stretch>
                <a:fillRect l="-78303" r="-78303"/>
              </a:stretch>
            </a:blipFill>
          </p:spPr>
          <p:txBody>
            <a:bodyPr/>
            <a:lstStyle/>
            <a:p>
              <a:endParaRPr lang="en-GB"/>
            </a:p>
          </p:txBody>
        </p:sp>
        <p:sp>
          <p:nvSpPr>
            <p:cNvPr id="21" name="TextBox 21"/>
            <p:cNvSpPr txBox="1"/>
            <p:nvPr/>
          </p:nvSpPr>
          <p:spPr>
            <a:xfrm>
              <a:off x="0" y="-9525"/>
              <a:ext cx="1097280" cy="1106805"/>
            </a:xfrm>
            <a:prstGeom prst="rect">
              <a:avLst/>
            </a:prstGeom>
          </p:spPr>
          <p:txBody>
            <a:bodyPr lIns="0" tIns="0" rIns="0" bIns="0" rtlCol="0" anchor="ctr"/>
            <a:lstStyle/>
            <a:p>
              <a:pPr algn="ctr">
                <a:lnSpc>
                  <a:spcPts val="3960"/>
                </a:lnSpc>
              </a:pPr>
              <a:r>
                <a:rPr lang="en-US" sz="3300" b="1">
                  <a:solidFill>
                    <a:srgbClr val="FFFFFF"/>
                  </a:solidFill>
                  <a:latin typeface="Cambria Bold"/>
                  <a:ea typeface="Cambria Bold"/>
                  <a:cs typeface="Cambria Bold"/>
                  <a:sym typeface="Cambria Bold"/>
                </a:rPr>
                <a:t>2</a:t>
              </a:r>
            </a:p>
          </p:txBody>
        </p:sp>
      </p:grpSp>
      <p:grpSp>
        <p:nvGrpSpPr>
          <p:cNvPr id="22" name="Group 22"/>
          <p:cNvGrpSpPr/>
          <p:nvPr/>
        </p:nvGrpSpPr>
        <p:grpSpPr>
          <a:xfrm>
            <a:off x="1988820" y="4759452"/>
            <a:ext cx="7406640" cy="754380"/>
            <a:chOff x="0" y="0"/>
            <a:chExt cx="9875520" cy="1005840"/>
          </a:xfrm>
        </p:grpSpPr>
        <p:sp>
          <p:nvSpPr>
            <p:cNvPr id="23" name="Freeform 23"/>
            <p:cNvSpPr/>
            <p:nvPr/>
          </p:nvSpPr>
          <p:spPr>
            <a:xfrm>
              <a:off x="0" y="0"/>
              <a:ext cx="9875520" cy="1005840"/>
            </a:xfrm>
            <a:custGeom>
              <a:avLst/>
              <a:gdLst/>
              <a:ahLst/>
              <a:cxnLst/>
              <a:rect l="l" t="t" r="r" b="b"/>
              <a:pathLst>
                <a:path w="9875520" h="1005840">
                  <a:moveTo>
                    <a:pt x="0" y="0"/>
                  </a:moveTo>
                  <a:lnTo>
                    <a:pt x="9875520" y="0"/>
                  </a:lnTo>
                  <a:lnTo>
                    <a:pt x="9875520" y="1005840"/>
                  </a:lnTo>
                  <a:lnTo>
                    <a:pt x="0" y="1005840"/>
                  </a:lnTo>
                  <a:close/>
                </a:path>
              </a:pathLst>
            </a:custGeom>
            <a:blipFill>
              <a:blip r:embed="rId3">
                <a:alphaModFix amt="0"/>
              </a:blip>
              <a:stretch>
                <a:fillRect t="-141307" b="-141307"/>
              </a:stretch>
            </a:blipFill>
          </p:spPr>
          <p:txBody>
            <a:bodyPr/>
            <a:lstStyle/>
            <a:p>
              <a:endParaRPr lang="en-GB"/>
            </a:p>
          </p:txBody>
        </p:sp>
        <p:sp>
          <p:nvSpPr>
            <p:cNvPr id="24" name="TextBox 24"/>
            <p:cNvSpPr txBox="1"/>
            <p:nvPr/>
          </p:nvSpPr>
          <p:spPr>
            <a:xfrm>
              <a:off x="0" y="-57150"/>
              <a:ext cx="9875520" cy="1062990"/>
            </a:xfrm>
            <a:prstGeom prst="rect">
              <a:avLst/>
            </a:prstGeom>
          </p:spPr>
          <p:txBody>
            <a:bodyPr lIns="0" tIns="0" rIns="0" bIns="0" rtlCol="0" anchor="ctr"/>
            <a:lstStyle/>
            <a:p>
              <a:pPr algn="l">
                <a:lnSpc>
                  <a:spcPts val="3419"/>
                </a:lnSpc>
              </a:pPr>
              <a:r>
                <a:rPr lang="en-US" sz="2850" b="1">
                  <a:solidFill>
                    <a:srgbClr val="1A1A1A"/>
                  </a:solidFill>
                  <a:latin typeface="Calibri (MS) Bold"/>
                  <a:ea typeface="Calibri (MS) Bold"/>
                  <a:cs typeface="Calibri (MS) Bold"/>
                  <a:sym typeface="Calibri (MS) Bold"/>
                </a:rPr>
                <a:t>Land hiding in plain sight</a:t>
              </a:r>
            </a:p>
          </p:txBody>
        </p:sp>
      </p:grpSp>
      <p:grpSp>
        <p:nvGrpSpPr>
          <p:cNvPr id="25" name="Group 25"/>
          <p:cNvGrpSpPr/>
          <p:nvPr/>
        </p:nvGrpSpPr>
        <p:grpSpPr>
          <a:xfrm>
            <a:off x="822960" y="6583680"/>
            <a:ext cx="822960" cy="822960"/>
            <a:chOff x="0" y="0"/>
            <a:chExt cx="1097280" cy="1097280"/>
          </a:xfrm>
        </p:grpSpPr>
        <p:sp>
          <p:nvSpPr>
            <p:cNvPr id="26" name="Freeform 26"/>
            <p:cNvSpPr/>
            <p:nvPr/>
          </p:nvSpPr>
          <p:spPr>
            <a:xfrm>
              <a:off x="0" y="0"/>
              <a:ext cx="1097280" cy="1097280"/>
            </a:xfrm>
            <a:custGeom>
              <a:avLst/>
              <a:gdLst/>
              <a:ahLst/>
              <a:cxnLst/>
              <a:rect l="l" t="t" r="r" b="b"/>
              <a:pathLst>
                <a:path w="1097280" h="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5B8C4A"/>
            </a:solidFill>
          </p:spPr>
          <p:txBody>
            <a:bodyPr/>
            <a:lstStyle/>
            <a:p>
              <a:endParaRPr lang="en-GB"/>
            </a:p>
          </p:txBody>
        </p:sp>
      </p:grpSp>
      <p:grpSp>
        <p:nvGrpSpPr>
          <p:cNvPr id="27" name="Group 27"/>
          <p:cNvGrpSpPr/>
          <p:nvPr/>
        </p:nvGrpSpPr>
        <p:grpSpPr>
          <a:xfrm>
            <a:off x="822960" y="6583680"/>
            <a:ext cx="822960" cy="822960"/>
            <a:chOff x="0" y="0"/>
            <a:chExt cx="1097280" cy="1097280"/>
          </a:xfrm>
        </p:grpSpPr>
        <p:sp>
          <p:nvSpPr>
            <p:cNvPr id="28" name="Freeform 28"/>
            <p:cNvSpPr/>
            <p:nvPr/>
          </p:nvSpPr>
          <p:spPr>
            <a:xfrm>
              <a:off x="0" y="0"/>
              <a:ext cx="1097280" cy="1097280"/>
            </a:xfrm>
            <a:custGeom>
              <a:avLst/>
              <a:gdLst/>
              <a:ahLst/>
              <a:cxnLst/>
              <a:rect l="l" t="t" r="r" b="b"/>
              <a:pathLst>
                <a:path w="1097280" h="1097280">
                  <a:moveTo>
                    <a:pt x="0" y="0"/>
                  </a:moveTo>
                  <a:lnTo>
                    <a:pt x="1097280" y="0"/>
                  </a:lnTo>
                  <a:lnTo>
                    <a:pt x="1097280" y="1097280"/>
                  </a:lnTo>
                  <a:lnTo>
                    <a:pt x="0" y="1097280"/>
                  </a:lnTo>
                  <a:close/>
                </a:path>
              </a:pathLst>
            </a:custGeom>
            <a:blipFill>
              <a:blip r:embed="rId3">
                <a:alphaModFix amt="0"/>
              </a:blip>
              <a:stretch>
                <a:fillRect l="-78303" r="-78303"/>
              </a:stretch>
            </a:blipFill>
          </p:spPr>
          <p:txBody>
            <a:bodyPr/>
            <a:lstStyle/>
            <a:p>
              <a:endParaRPr lang="en-GB"/>
            </a:p>
          </p:txBody>
        </p:sp>
        <p:sp>
          <p:nvSpPr>
            <p:cNvPr id="29" name="TextBox 29"/>
            <p:cNvSpPr txBox="1"/>
            <p:nvPr/>
          </p:nvSpPr>
          <p:spPr>
            <a:xfrm>
              <a:off x="0" y="-9525"/>
              <a:ext cx="1097280" cy="1106805"/>
            </a:xfrm>
            <a:prstGeom prst="rect">
              <a:avLst/>
            </a:prstGeom>
          </p:spPr>
          <p:txBody>
            <a:bodyPr lIns="0" tIns="0" rIns="0" bIns="0" rtlCol="0" anchor="ctr"/>
            <a:lstStyle/>
            <a:p>
              <a:pPr algn="ctr">
                <a:lnSpc>
                  <a:spcPts val="3960"/>
                </a:lnSpc>
              </a:pPr>
              <a:r>
                <a:rPr lang="en-US" sz="3300" b="1">
                  <a:solidFill>
                    <a:srgbClr val="FFFFFF"/>
                  </a:solidFill>
                  <a:latin typeface="Cambria Bold"/>
                  <a:ea typeface="Cambria Bold"/>
                  <a:cs typeface="Cambria Bold"/>
                  <a:sym typeface="Cambria Bold"/>
                </a:rPr>
                <a:t>3</a:t>
              </a:r>
            </a:p>
          </p:txBody>
        </p:sp>
      </p:grpSp>
      <p:grpSp>
        <p:nvGrpSpPr>
          <p:cNvPr id="30" name="Group 30"/>
          <p:cNvGrpSpPr/>
          <p:nvPr/>
        </p:nvGrpSpPr>
        <p:grpSpPr>
          <a:xfrm>
            <a:off x="1988820" y="6611112"/>
            <a:ext cx="7406640" cy="754380"/>
            <a:chOff x="0" y="0"/>
            <a:chExt cx="9875520" cy="1005840"/>
          </a:xfrm>
        </p:grpSpPr>
        <p:sp>
          <p:nvSpPr>
            <p:cNvPr id="31" name="Freeform 31"/>
            <p:cNvSpPr/>
            <p:nvPr/>
          </p:nvSpPr>
          <p:spPr>
            <a:xfrm>
              <a:off x="0" y="0"/>
              <a:ext cx="9875520" cy="1005840"/>
            </a:xfrm>
            <a:custGeom>
              <a:avLst/>
              <a:gdLst/>
              <a:ahLst/>
              <a:cxnLst/>
              <a:rect l="l" t="t" r="r" b="b"/>
              <a:pathLst>
                <a:path w="9875520" h="1005840">
                  <a:moveTo>
                    <a:pt x="0" y="0"/>
                  </a:moveTo>
                  <a:lnTo>
                    <a:pt x="9875520" y="0"/>
                  </a:lnTo>
                  <a:lnTo>
                    <a:pt x="9875520" y="1005840"/>
                  </a:lnTo>
                  <a:lnTo>
                    <a:pt x="0" y="1005840"/>
                  </a:lnTo>
                  <a:close/>
                </a:path>
              </a:pathLst>
            </a:custGeom>
            <a:blipFill>
              <a:blip r:embed="rId3">
                <a:alphaModFix amt="0"/>
              </a:blip>
              <a:stretch>
                <a:fillRect t="-141307" b="-141307"/>
              </a:stretch>
            </a:blipFill>
          </p:spPr>
          <p:txBody>
            <a:bodyPr/>
            <a:lstStyle/>
            <a:p>
              <a:endParaRPr lang="en-GB"/>
            </a:p>
          </p:txBody>
        </p:sp>
        <p:sp>
          <p:nvSpPr>
            <p:cNvPr id="32" name="TextBox 32"/>
            <p:cNvSpPr txBox="1"/>
            <p:nvPr/>
          </p:nvSpPr>
          <p:spPr>
            <a:xfrm>
              <a:off x="0" y="-57150"/>
              <a:ext cx="9875520" cy="1062990"/>
            </a:xfrm>
            <a:prstGeom prst="rect">
              <a:avLst/>
            </a:prstGeom>
          </p:spPr>
          <p:txBody>
            <a:bodyPr lIns="0" tIns="0" rIns="0" bIns="0" rtlCol="0" anchor="ctr"/>
            <a:lstStyle/>
            <a:p>
              <a:pPr algn="l">
                <a:lnSpc>
                  <a:spcPts val="3419"/>
                </a:lnSpc>
              </a:pPr>
              <a:r>
                <a:rPr lang="en-US" sz="2850" b="1">
                  <a:solidFill>
                    <a:srgbClr val="1A1A1A"/>
                  </a:solidFill>
                  <a:latin typeface="Calibri (MS) Bold"/>
                  <a:ea typeface="Calibri (MS) Bold"/>
                  <a:cs typeface="Calibri (MS) Bold"/>
                  <a:sym typeface="Calibri (MS) Bold"/>
                </a:rPr>
                <a:t>A partnership forms</a:t>
              </a:r>
            </a:p>
          </p:txBody>
        </p:sp>
      </p:grpSp>
      <p:grpSp>
        <p:nvGrpSpPr>
          <p:cNvPr id="33" name="Group 33"/>
          <p:cNvGrpSpPr/>
          <p:nvPr/>
        </p:nvGrpSpPr>
        <p:grpSpPr>
          <a:xfrm>
            <a:off x="6551724" y="822960"/>
            <a:ext cx="10867596" cy="7406640"/>
            <a:chOff x="0" y="0"/>
            <a:chExt cx="14490128" cy="9875520"/>
          </a:xfrm>
        </p:grpSpPr>
        <p:sp>
          <p:nvSpPr>
            <p:cNvPr id="34" name="Freeform 34" descr="A wooden footbridge railing with a plank carved with children's wildlife drawings, including a spider and bee, with visitors walking across the bridge in the background."/>
            <p:cNvSpPr/>
            <p:nvPr/>
          </p:nvSpPr>
          <p:spPr>
            <a:xfrm>
              <a:off x="0" y="0"/>
              <a:ext cx="14490192" cy="9875520"/>
            </a:xfrm>
            <a:custGeom>
              <a:avLst/>
              <a:gdLst/>
              <a:ahLst/>
              <a:cxnLst/>
              <a:rect l="l" t="t" r="r" b="b"/>
              <a:pathLst>
                <a:path w="14490192" h="9875520">
                  <a:moveTo>
                    <a:pt x="304800" y="0"/>
                  </a:moveTo>
                  <a:lnTo>
                    <a:pt x="14185392" y="0"/>
                  </a:lnTo>
                  <a:cubicBezTo>
                    <a:pt x="14266230" y="0"/>
                    <a:pt x="14343757" y="32113"/>
                    <a:pt x="14400918" y="89274"/>
                  </a:cubicBezTo>
                  <a:cubicBezTo>
                    <a:pt x="14458079" y="146435"/>
                    <a:pt x="14490192" y="223962"/>
                    <a:pt x="14490192" y="304800"/>
                  </a:cubicBezTo>
                  <a:lnTo>
                    <a:pt x="14490192" y="9570720"/>
                  </a:lnTo>
                  <a:cubicBezTo>
                    <a:pt x="14490192" y="9651557"/>
                    <a:pt x="14458079" y="9729084"/>
                    <a:pt x="14400918" y="9786246"/>
                  </a:cubicBezTo>
                  <a:cubicBezTo>
                    <a:pt x="14343757" y="9843407"/>
                    <a:pt x="14266230" y="9875520"/>
                    <a:pt x="14185392" y="9875520"/>
                  </a:cubicBezTo>
                  <a:lnTo>
                    <a:pt x="304800" y="9875520"/>
                  </a:lnTo>
                  <a:cubicBezTo>
                    <a:pt x="136464" y="9875520"/>
                    <a:pt x="0" y="9739056"/>
                    <a:pt x="0" y="9570720"/>
                  </a:cubicBezTo>
                  <a:lnTo>
                    <a:pt x="0" y="304800"/>
                  </a:lnTo>
                  <a:cubicBezTo>
                    <a:pt x="0" y="136464"/>
                    <a:pt x="136464" y="0"/>
                    <a:pt x="304800" y="0"/>
                  </a:cubicBezTo>
                  <a:close/>
                </a:path>
              </a:pathLst>
            </a:custGeom>
            <a:blipFill>
              <a:blip r:embed="rId4"/>
              <a:stretch>
                <a:fillRect b="-10045"/>
              </a:stretch>
            </a:blipFill>
          </p:spPr>
          <p:txBody>
            <a:bodyPr/>
            <a:lstStyle/>
            <a:p>
              <a:endParaRPr lang="en-GB"/>
            </a:p>
          </p:txBody>
        </p:sp>
      </p:grpSp>
      <p:grpSp>
        <p:nvGrpSpPr>
          <p:cNvPr id="35" name="Group 35"/>
          <p:cNvGrpSpPr/>
          <p:nvPr/>
        </p:nvGrpSpPr>
        <p:grpSpPr>
          <a:xfrm>
            <a:off x="685800" y="9710928"/>
            <a:ext cx="12344400" cy="480060"/>
            <a:chOff x="0" y="0"/>
            <a:chExt cx="16459200" cy="640080"/>
          </a:xfrm>
        </p:grpSpPr>
        <p:sp>
          <p:nvSpPr>
            <p:cNvPr id="36" name="Freeform 36"/>
            <p:cNvSpPr/>
            <p:nvPr/>
          </p:nvSpPr>
          <p:spPr>
            <a:xfrm>
              <a:off x="0" y="0"/>
              <a:ext cx="16459200" cy="640080"/>
            </a:xfrm>
            <a:custGeom>
              <a:avLst/>
              <a:gdLst/>
              <a:ahLst/>
              <a:cxnLst/>
              <a:rect l="l" t="t" r="r" b="b"/>
              <a:pathLst>
                <a:path w="16459200" h="640080">
                  <a:moveTo>
                    <a:pt x="0" y="0"/>
                  </a:moveTo>
                  <a:lnTo>
                    <a:pt x="16459200" y="0"/>
                  </a:lnTo>
                  <a:lnTo>
                    <a:pt x="16459200" y="640080"/>
                  </a:lnTo>
                  <a:lnTo>
                    <a:pt x="0" y="640080"/>
                  </a:lnTo>
                  <a:close/>
                </a:path>
              </a:pathLst>
            </a:custGeom>
            <a:blipFill>
              <a:blip r:embed="rId3">
                <a:alphaModFix amt="0"/>
              </a:blip>
              <a:stretch>
                <a:fillRect t="-451043" b="-451043"/>
              </a:stretch>
            </a:blipFill>
          </p:spPr>
          <p:txBody>
            <a:bodyPr/>
            <a:lstStyle/>
            <a:p>
              <a:endParaRPr lang="en-GB"/>
            </a:p>
          </p:txBody>
        </p:sp>
        <p:sp>
          <p:nvSpPr>
            <p:cNvPr id="37" name="TextBox 37"/>
            <p:cNvSpPr txBox="1"/>
            <p:nvPr/>
          </p:nvSpPr>
          <p:spPr>
            <a:xfrm>
              <a:off x="0" y="-28575"/>
              <a:ext cx="16459200" cy="668655"/>
            </a:xfrm>
            <a:prstGeom prst="rect">
              <a:avLst/>
            </a:prstGeom>
          </p:spPr>
          <p:txBody>
            <a:bodyPr lIns="0" tIns="0" rIns="0" bIns="0" rtlCol="0" anchor="ctr"/>
            <a:lstStyle/>
            <a:p>
              <a:pPr algn="l">
                <a:lnSpc>
                  <a:spcPts val="1980"/>
                </a:lnSpc>
              </a:pPr>
              <a:r>
                <a:rPr lang="en-US" sz="1650">
                  <a:solidFill>
                    <a:srgbClr val="5A6B6B"/>
                  </a:solidFill>
                  <a:latin typeface="Calibri (MS)"/>
                  <a:ea typeface="Calibri (MS)"/>
                  <a:cs typeface="Calibri (MS)"/>
                  <a:sym typeface="Calibri (MS)"/>
                </a:rPr>
                <a:t>Worcestershire Community Rail Partnership — CRP Showcase</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52307" y="6422708"/>
            <a:ext cx="9923145" cy="9923145"/>
            <a:chOff x="0" y="0"/>
            <a:chExt cx="13230860" cy="13230860"/>
          </a:xfrm>
        </p:grpSpPr>
        <p:sp>
          <p:nvSpPr>
            <p:cNvPr id="3" name="Freeform 3"/>
            <p:cNvSpPr/>
            <p:nvPr/>
          </p:nvSpPr>
          <p:spPr>
            <a:xfrm>
              <a:off x="0" y="0"/>
              <a:ext cx="13230861" cy="13230861"/>
            </a:xfrm>
            <a:custGeom>
              <a:avLst/>
              <a:gdLst/>
              <a:ahLst/>
              <a:cxnLst/>
              <a:rect l="l" t="t" r="r" b="b"/>
              <a:pathLst>
                <a:path w="13230861" h="13230861">
                  <a:moveTo>
                    <a:pt x="0" y="6615430"/>
                  </a:moveTo>
                  <a:cubicBezTo>
                    <a:pt x="0" y="2961767"/>
                    <a:pt x="2961767" y="0"/>
                    <a:pt x="6615430" y="0"/>
                  </a:cubicBezTo>
                  <a:cubicBezTo>
                    <a:pt x="10269093" y="0"/>
                    <a:pt x="13230861" y="2961767"/>
                    <a:pt x="13230861" y="6615430"/>
                  </a:cubicBezTo>
                  <a:cubicBezTo>
                    <a:pt x="13230861" y="10269093"/>
                    <a:pt x="10269093" y="13230861"/>
                    <a:pt x="6615430" y="13230861"/>
                  </a:cubicBezTo>
                  <a:cubicBezTo>
                    <a:pt x="2961767" y="13230861"/>
                    <a:pt x="0" y="10269093"/>
                    <a:pt x="0" y="6615430"/>
                  </a:cubicBezTo>
                  <a:close/>
                </a:path>
              </a:pathLst>
            </a:custGeom>
            <a:blipFill>
              <a:blip r:embed="rId3">
                <a:alphaModFix amt="0"/>
              </a:blip>
              <a:stretch>
                <a:fillRect l="-78303" r="-78303"/>
              </a:stretch>
            </a:blipFill>
            <a:ln w="47625" cap="sq">
              <a:solidFill>
                <a:srgbClr val="E2672F"/>
              </a:solidFill>
              <a:prstDash val="dash"/>
              <a:miter/>
            </a:ln>
          </p:spPr>
          <p:txBody>
            <a:bodyPr/>
            <a:lstStyle/>
            <a:p>
              <a:endParaRPr lang="en-GB"/>
            </a:p>
          </p:txBody>
        </p:sp>
      </p:grpSp>
      <p:grpSp>
        <p:nvGrpSpPr>
          <p:cNvPr id="4" name="Group 4"/>
          <p:cNvGrpSpPr/>
          <p:nvPr/>
        </p:nvGrpSpPr>
        <p:grpSpPr>
          <a:xfrm>
            <a:off x="16028670" y="7799070"/>
            <a:ext cx="7170420" cy="7170420"/>
            <a:chOff x="0" y="0"/>
            <a:chExt cx="9560560" cy="9560560"/>
          </a:xfrm>
        </p:grpSpPr>
        <p:sp>
          <p:nvSpPr>
            <p:cNvPr id="5" name="Freeform 5"/>
            <p:cNvSpPr/>
            <p:nvPr/>
          </p:nvSpPr>
          <p:spPr>
            <a:xfrm>
              <a:off x="0" y="0"/>
              <a:ext cx="9560560" cy="9560560"/>
            </a:xfrm>
            <a:custGeom>
              <a:avLst/>
              <a:gdLst/>
              <a:ahLst/>
              <a:cxnLst/>
              <a:rect l="l" t="t" r="r" b="b"/>
              <a:pathLst>
                <a:path w="9560560" h="9560560">
                  <a:moveTo>
                    <a:pt x="0" y="4780280"/>
                  </a:moveTo>
                  <a:cubicBezTo>
                    <a:pt x="0" y="2140204"/>
                    <a:pt x="2140204" y="0"/>
                    <a:pt x="4780280" y="0"/>
                  </a:cubicBezTo>
                  <a:cubicBezTo>
                    <a:pt x="7420356" y="0"/>
                    <a:pt x="9560560" y="2140204"/>
                    <a:pt x="9560560" y="4780280"/>
                  </a:cubicBezTo>
                  <a:cubicBezTo>
                    <a:pt x="9560560" y="7420356"/>
                    <a:pt x="7420356" y="9560560"/>
                    <a:pt x="4780280" y="9560560"/>
                  </a:cubicBezTo>
                  <a:cubicBezTo>
                    <a:pt x="2140203" y="9560560"/>
                    <a:pt x="0" y="7420356"/>
                    <a:pt x="0" y="4780280"/>
                  </a:cubicBezTo>
                  <a:close/>
                </a:path>
              </a:pathLst>
            </a:custGeom>
            <a:blipFill>
              <a:blip r:embed="rId3">
                <a:alphaModFix amt="0"/>
              </a:blip>
              <a:stretch>
                <a:fillRect l="-78303" r="-78303"/>
              </a:stretch>
            </a:blipFill>
            <a:ln w="38100" cap="sq">
              <a:solidFill>
                <a:srgbClr val="5B8C4A"/>
              </a:solidFill>
              <a:prstDash val="dash"/>
              <a:miter/>
            </a:ln>
          </p:spPr>
          <p:txBody>
            <a:bodyPr/>
            <a:lstStyle/>
            <a:p>
              <a:endParaRPr lang="en-GB"/>
            </a:p>
          </p:txBody>
        </p:sp>
      </p:grpSp>
      <p:grpSp>
        <p:nvGrpSpPr>
          <p:cNvPr id="6" name="Group 6"/>
          <p:cNvGrpSpPr/>
          <p:nvPr/>
        </p:nvGrpSpPr>
        <p:grpSpPr>
          <a:xfrm>
            <a:off x="822960" y="411480"/>
            <a:ext cx="15087600" cy="1234440"/>
            <a:chOff x="0" y="0"/>
            <a:chExt cx="20116800" cy="1645920"/>
          </a:xfrm>
        </p:grpSpPr>
        <p:sp>
          <p:nvSpPr>
            <p:cNvPr id="7" name="Freeform 7"/>
            <p:cNvSpPr/>
            <p:nvPr/>
          </p:nvSpPr>
          <p:spPr>
            <a:xfrm>
              <a:off x="0" y="0"/>
              <a:ext cx="20116800" cy="1645920"/>
            </a:xfrm>
            <a:custGeom>
              <a:avLst/>
              <a:gdLst/>
              <a:ahLst/>
              <a:cxnLst/>
              <a:rect l="l" t="t" r="r" b="b"/>
              <a:pathLst>
                <a:path w="20116800" h="1645920">
                  <a:moveTo>
                    <a:pt x="0" y="0"/>
                  </a:moveTo>
                  <a:lnTo>
                    <a:pt x="20116800" y="0"/>
                  </a:lnTo>
                  <a:lnTo>
                    <a:pt x="20116800" y="1645920"/>
                  </a:lnTo>
                  <a:lnTo>
                    <a:pt x="0" y="1645920"/>
                  </a:lnTo>
                  <a:close/>
                </a:path>
              </a:pathLst>
            </a:custGeom>
            <a:blipFill>
              <a:blip r:embed="rId3">
                <a:alphaModFix amt="0"/>
              </a:blip>
              <a:stretch>
                <a:fillRect t="-188150" b="-188150"/>
              </a:stretch>
            </a:blipFill>
          </p:spPr>
          <p:txBody>
            <a:bodyPr/>
            <a:lstStyle/>
            <a:p>
              <a:endParaRPr lang="en-GB"/>
            </a:p>
          </p:txBody>
        </p:sp>
        <p:sp>
          <p:nvSpPr>
            <p:cNvPr id="8" name="TextBox 8"/>
            <p:cNvSpPr txBox="1"/>
            <p:nvPr/>
          </p:nvSpPr>
          <p:spPr>
            <a:xfrm>
              <a:off x="0" y="-9525"/>
              <a:ext cx="20116800" cy="1655445"/>
            </a:xfrm>
            <a:prstGeom prst="rect">
              <a:avLst/>
            </a:prstGeom>
          </p:spPr>
          <p:txBody>
            <a:bodyPr lIns="0" tIns="0" rIns="0" bIns="0" rtlCol="0" anchor="ctr"/>
            <a:lstStyle/>
            <a:p>
              <a:pPr algn="l">
                <a:lnSpc>
                  <a:spcPts val="6120"/>
                </a:lnSpc>
              </a:pPr>
              <a:r>
                <a:rPr lang="en-US" sz="5100" b="1">
                  <a:solidFill>
                    <a:srgbClr val="114B4B"/>
                  </a:solidFill>
                  <a:latin typeface="Cambria Bold"/>
                  <a:ea typeface="Cambria Bold"/>
                  <a:cs typeface="Cambria Bold"/>
                  <a:sym typeface="Cambria Bold"/>
                </a:rPr>
                <a:t>We asked the children first</a:t>
              </a:r>
            </a:p>
          </p:txBody>
        </p:sp>
      </p:grpSp>
      <p:grpSp>
        <p:nvGrpSpPr>
          <p:cNvPr id="9" name="Group 9"/>
          <p:cNvGrpSpPr/>
          <p:nvPr/>
        </p:nvGrpSpPr>
        <p:grpSpPr>
          <a:xfrm>
            <a:off x="5579983" y="1645920"/>
            <a:ext cx="6615386" cy="4352228"/>
            <a:chOff x="0" y="0"/>
            <a:chExt cx="13898880" cy="9144000"/>
          </a:xfrm>
        </p:grpSpPr>
        <p:sp>
          <p:nvSpPr>
            <p:cNvPr id="10" name="Freeform 10" descr="A large white board fixed to a wooden fence, covered in children's colourful drawings of local wildlife including a squirrel, bees, butterflies, birds and a snail."/>
            <p:cNvSpPr/>
            <p:nvPr/>
          </p:nvSpPr>
          <p:spPr>
            <a:xfrm>
              <a:off x="0" y="0"/>
              <a:ext cx="13898880" cy="9144000"/>
            </a:xfrm>
            <a:custGeom>
              <a:avLst/>
              <a:gdLst/>
              <a:ahLst/>
              <a:cxnLst/>
              <a:rect l="l" t="t" r="r" b="b"/>
              <a:pathLst>
                <a:path w="13898880" h="9144000">
                  <a:moveTo>
                    <a:pt x="360215" y="0"/>
                  </a:moveTo>
                  <a:lnTo>
                    <a:pt x="13538665" y="0"/>
                  </a:lnTo>
                  <a:cubicBezTo>
                    <a:pt x="13737606" y="0"/>
                    <a:pt x="13898880" y="161274"/>
                    <a:pt x="13898880" y="360215"/>
                  </a:cubicBezTo>
                  <a:lnTo>
                    <a:pt x="13898880" y="8783785"/>
                  </a:lnTo>
                  <a:cubicBezTo>
                    <a:pt x="13898880" y="8982726"/>
                    <a:pt x="13737606" y="9144000"/>
                    <a:pt x="13538665" y="9144000"/>
                  </a:cubicBezTo>
                  <a:lnTo>
                    <a:pt x="360215" y="9144000"/>
                  </a:lnTo>
                  <a:cubicBezTo>
                    <a:pt x="161274" y="9144000"/>
                    <a:pt x="0" y="8982726"/>
                    <a:pt x="0" y="8783785"/>
                  </a:cubicBezTo>
                  <a:lnTo>
                    <a:pt x="0" y="360215"/>
                  </a:lnTo>
                  <a:cubicBezTo>
                    <a:pt x="0" y="161274"/>
                    <a:pt x="161274" y="0"/>
                    <a:pt x="360215" y="0"/>
                  </a:cubicBezTo>
                  <a:close/>
                </a:path>
              </a:pathLst>
            </a:custGeom>
            <a:blipFill>
              <a:blip r:embed="rId4"/>
              <a:stretch>
                <a:fillRect b="-13999"/>
              </a:stretch>
            </a:blipFill>
          </p:spPr>
          <p:txBody>
            <a:bodyPr/>
            <a:lstStyle/>
            <a:p>
              <a:endParaRPr lang="en-GB"/>
            </a:p>
          </p:txBody>
        </p:sp>
      </p:grpSp>
      <p:grpSp>
        <p:nvGrpSpPr>
          <p:cNvPr id="11" name="Group 11"/>
          <p:cNvGrpSpPr/>
          <p:nvPr/>
        </p:nvGrpSpPr>
        <p:grpSpPr>
          <a:xfrm>
            <a:off x="12770989" y="3012154"/>
            <a:ext cx="5623560" cy="1783080"/>
            <a:chOff x="0" y="0"/>
            <a:chExt cx="7498080" cy="2377440"/>
          </a:xfrm>
        </p:grpSpPr>
        <p:sp>
          <p:nvSpPr>
            <p:cNvPr id="12" name="Freeform 12"/>
            <p:cNvSpPr/>
            <p:nvPr/>
          </p:nvSpPr>
          <p:spPr>
            <a:xfrm>
              <a:off x="0" y="0"/>
              <a:ext cx="7498080" cy="2377440"/>
            </a:xfrm>
            <a:custGeom>
              <a:avLst/>
              <a:gdLst/>
              <a:ahLst/>
              <a:cxnLst/>
              <a:rect l="l" t="t" r="r" b="b"/>
              <a:pathLst>
                <a:path w="7498080" h="2377440">
                  <a:moveTo>
                    <a:pt x="0" y="0"/>
                  </a:moveTo>
                  <a:lnTo>
                    <a:pt x="7498080" y="0"/>
                  </a:lnTo>
                  <a:lnTo>
                    <a:pt x="7498080" y="2377440"/>
                  </a:lnTo>
                  <a:lnTo>
                    <a:pt x="0" y="2377440"/>
                  </a:lnTo>
                  <a:close/>
                </a:path>
              </a:pathLst>
            </a:custGeom>
            <a:blipFill>
              <a:blip r:embed="rId3">
                <a:alphaModFix amt="0"/>
              </a:blip>
              <a:stretch>
                <a:fillRect t="-11452" b="-11452"/>
              </a:stretch>
            </a:blipFill>
          </p:spPr>
          <p:txBody>
            <a:bodyPr/>
            <a:lstStyle/>
            <a:p>
              <a:endParaRPr lang="en-GB"/>
            </a:p>
          </p:txBody>
        </p:sp>
        <p:sp>
          <p:nvSpPr>
            <p:cNvPr id="13" name="TextBox 13"/>
            <p:cNvSpPr txBox="1"/>
            <p:nvPr/>
          </p:nvSpPr>
          <p:spPr>
            <a:xfrm>
              <a:off x="0" y="-19050"/>
              <a:ext cx="7498080" cy="2396490"/>
            </a:xfrm>
            <a:prstGeom prst="rect">
              <a:avLst/>
            </a:prstGeom>
          </p:spPr>
          <p:txBody>
            <a:bodyPr lIns="0" tIns="0" rIns="0" bIns="0" rtlCol="0" anchor="ctr"/>
            <a:lstStyle/>
            <a:p>
              <a:pPr algn="l">
                <a:lnSpc>
                  <a:spcPts val="12960"/>
                </a:lnSpc>
              </a:pPr>
              <a:r>
                <a:rPr lang="en-US" sz="10800" b="1">
                  <a:solidFill>
                    <a:srgbClr val="5B8C4A"/>
                  </a:solidFill>
                  <a:latin typeface="Cambria Bold"/>
                  <a:ea typeface="Cambria Bold"/>
                  <a:cs typeface="Cambria Bold"/>
                  <a:sym typeface="Cambria Bold"/>
                </a:rPr>
                <a:t>100</a:t>
              </a:r>
            </a:p>
          </p:txBody>
        </p:sp>
      </p:grpSp>
      <p:grpSp>
        <p:nvGrpSpPr>
          <p:cNvPr id="14" name="Group 14"/>
          <p:cNvGrpSpPr/>
          <p:nvPr/>
        </p:nvGrpSpPr>
        <p:grpSpPr>
          <a:xfrm>
            <a:off x="12770989" y="4589494"/>
            <a:ext cx="5623560" cy="685800"/>
            <a:chOff x="0" y="0"/>
            <a:chExt cx="7498080" cy="914400"/>
          </a:xfrm>
        </p:grpSpPr>
        <p:sp>
          <p:nvSpPr>
            <p:cNvPr id="15" name="Freeform 15"/>
            <p:cNvSpPr/>
            <p:nvPr/>
          </p:nvSpPr>
          <p:spPr>
            <a:xfrm>
              <a:off x="0" y="0"/>
              <a:ext cx="7498080" cy="914400"/>
            </a:xfrm>
            <a:custGeom>
              <a:avLst/>
              <a:gdLst/>
              <a:ahLst/>
              <a:cxnLst/>
              <a:rect l="l" t="t" r="r" b="b"/>
              <a:pathLst>
                <a:path w="7498080" h="914400">
                  <a:moveTo>
                    <a:pt x="0" y="0"/>
                  </a:moveTo>
                  <a:lnTo>
                    <a:pt x="7498080" y="0"/>
                  </a:lnTo>
                  <a:lnTo>
                    <a:pt x="7498080" y="914400"/>
                  </a:lnTo>
                  <a:lnTo>
                    <a:pt x="0" y="914400"/>
                  </a:lnTo>
                  <a:close/>
                </a:path>
              </a:pathLst>
            </a:custGeom>
            <a:blipFill>
              <a:blip r:embed="rId3">
                <a:alphaModFix amt="0"/>
              </a:blip>
              <a:stretch>
                <a:fillRect t="-109777" b="-109777"/>
              </a:stretch>
            </a:blipFill>
          </p:spPr>
          <p:txBody>
            <a:bodyPr/>
            <a:lstStyle/>
            <a:p>
              <a:endParaRPr lang="en-GB"/>
            </a:p>
          </p:txBody>
        </p:sp>
        <p:sp>
          <p:nvSpPr>
            <p:cNvPr id="16" name="TextBox 16"/>
            <p:cNvSpPr txBox="1"/>
            <p:nvPr/>
          </p:nvSpPr>
          <p:spPr>
            <a:xfrm>
              <a:off x="0" y="-47625"/>
              <a:ext cx="7498080" cy="962025"/>
            </a:xfrm>
            <a:prstGeom prst="rect">
              <a:avLst/>
            </a:prstGeom>
          </p:spPr>
          <p:txBody>
            <a:bodyPr lIns="0" tIns="0" rIns="0" bIns="0" rtlCol="0" anchor="ctr"/>
            <a:lstStyle/>
            <a:p>
              <a:pPr algn="l">
                <a:lnSpc>
                  <a:spcPts val="3060"/>
                </a:lnSpc>
              </a:pPr>
              <a:r>
                <a:rPr lang="en-US" sz="2550">
                  <a:solidFill>
                    <a:srgbClr val="5A6B6B"/>
                  </a:solidFill>
                  <a:latin typeface="Calibri (MS)"/>
                  <a:ea typeface="Calibri (MS)"/>
                  <a:cs typeface="Calibri (MS)"/>
                  <a:sym typeface="Calibri (MS)"/>
                </a:rPr>
                <a:t>pupils, 4 schools</a:t>
              </a:r>
            </a:p>
          </p:txBody>
        </p:sp>
      </p:grpSp>
      <p:grpSp>
        <p:nvGrpSpPr>
          <p:cNvPr id="17" name="Group 17"/>
          <p:cNvGrpSpPr/>
          <p:nvPr/>
        </p:nvGrpSpPr>
        <p:grpSpPr>
          <a:xfrm>
            <a:off x="12770989" y="5892514"/>
            <a:ext cx="5623560" cy="1783080"/>
            <a:chOff x="0" y="0"/>
            <a:chExt cx="7498080" cy="2377440"/>
          </a:xfrm>
        </p:grpSpPr>
        <p:sp>
          <p:nvSpPr>
            <p:cNvPr id="18" name="Freeform 18"/>
            <p:cNvSpPr/>
            <p:nvPr/>
          </p:nvSpPr>
          <p:spPr>
            <a:xfrm>
              <a:off x="0" y="0"/>
              <a:ext cx="7498080" cy="2377440"/>
            </a:xfrm>
            <a:custGeom>
              <a:avLst/>
              <a:gdLst/>
              <a:ahLst/>
              <a:cxnLst/>
              <a:rect l="l" t="t" r="r" b="b"/>
              <a:pathLst>
                <a:path w="7498080" h="2377440">
                  <a:moveTo>
                    <a:pt x="0" y="0"/>
                  </a:moveTo>
                  <a:lnTo>
                    <a:pt x="7498080" y="0"/>
                  </a:lnTo>
                  <a:lnTo>
                    <a:pt x="7498080" y="2377440"/>
                  </a:lnTo>
                  <a:lnTo>
                    <a:pt x="0" y="2377440"/>
                  </a:lnTo>
                  <a:close/>
                </a:path>
              </a:pathLst>
            </a:custGeom>
            <a:blipFill>
              <a:blip r:embed="rId3">
                <a:alphaModFix amt="0"/>
              </a:blip>
              <a:stretch>
                <a:fillRect t="-11452" b="-11452"/>
              </a:stretch>
            </a:blipFill>
          </p:spPr>
          <p:txBody>
            <a:bodyPr/>
            <a:lstStyle/>
            <a:p>
              <a:endParaRPr lang="en-GB"/>
            </a:p>
          </p:txBody>
        </p:sp>
        <p:sp>
          <p:nvSpPr>
            <p:cNvPr id="19" name="TextBox 19"/>
            <p:cNvSpPr txBox="1"/>
            <p:nvPr/>
          </p:nvSpPr>
          <p:spPr>
            <a:xfrm>
              <a:off x="0" y="-19050"/>
              <a:ext cx="7498080" cy="2396490"/>
            </a:xfrm>
            <a:prstGeom prst="rect">
              <a:avLst/>
            </a:prstGeom>
          </p:spPr>
          <p:txBody>
            <a:bodyPr lIns="0" tIns="0" rIns="0" bIns="0" rtlCol="0" anchor="ctr"/>
            <a:lstStyle/>
            <a:p>
              <a:pPr algn="l">
                <a:lnSpc>
                  <a:spcPts val="12960"/>
                </a:lnSpc>
              </a:pPr>
              <a:r>
                <a:rPr lang="en-US" sz="10800" b="1">
                  <a:solidFill>
                    <a:srgbClr val="E2672F"/>
                  </a:solidFill>
                  <a:latin typeface="Cambria Bold"/>
                  <a:ea typeface="Cambria Bold"/>
                  <a:cs typeface="Cambria Bold"/>
                  <a:sym typeface="Cambria Bold"/>
                </a:rPr>
                <a:t>4</a:t>
              </a:r>
            </a:p>
          </p:txBody>
        </p:sp>
      </p:grpSp>
      <p:grpSp>
        <p:nvGrpSpPr>
          <p:cNvPr id="20" name="Group 20"/>
          <p:cNvGrpSpPr/>
          <p:nvPr/>
        </p:nvGrpSpPr>
        <p:grpSpPr>
          <a:xfrm>
            <a:off x="12770989" y="7469854"/>
            <a:ext cx="5623560" cy="685800"/>
            <a:chOff x="0" y="0"/>
            <a:chExt cx="7498080" cy="914400"/>
          </a:xfrm>
        </p:grpSpPr>
        <p:sp>
          <p:nvSpPr>
            <p:cNvPr id="21" name="Freeform 21"/>
            <p:cNvSpPr/>
            <p:nvPr/>
          </p:nvSpPr>
          <p:spPr>
            <a:xfrm>
              <a:off x="0" y="0"/>
              <a:ext cx="7498080" cy="914400"/>
            </a:xfrm>
            <a:custGeom>
              <a:avLst/>
              <a:gdLst/>
              <a:ahLst/>
              <a:cxnLst/>
              <a:rect l="l" t="t" r="r" b="b"/>
              <a:pathLst>
                <a:path w="7498080" h="914400">
                  <a:moveTo>
                    <a:pt x="0" y="0"/>
                  </a:moveTo>
                  <a:lnTo>
                    <a:pt x="7498080" y="0"/>
                  </a:lnTo>
                  <a:lnTo>
                    <a:pt x="7498080" y="914400"/>
                  </a:lnTo>
                  <a:lnTo>
                    <a:pt x="0" y="914400"/>
                  </a:lnTo>
                  <a:close/>
                </a:path>
              </a:pathLst>
            </a:custGeom>
            <a:blipFill>
              <a:blip r:embed="rId3">
                <a:alphaModFix amt="0"/>
              </a:blip>
              <a:stretch>
                <a:fillRect t="-109777" b="-109777"/>
              </a:stretch>
            </a:blipFill>
          </p:spPr>
          <p:txBody>
            <a:bodyPr/>
            <a:lstStyle/>
            <a:p>
              <a:endParaRPr lang="en-GB"/>
            </a:p>
          </p:txBody>
        </p:sp>
        <p:sp>
          <p:nvSpPr>
            <p:cNvPr id="22" name="TextBox 22"/>
            <p:cNvSpPr txBox="1"/>
            <p:nvPr/>
          </p:nvSpPr>
          <p:spPr>
            <a:xfrm>
              <a:off x="0" y="-47625"/>
              <a:ext cx="7498080" cy="962025"/>
            </a:xfrm>
            <a:prstGeom prst="rect">
              <a:avLst/>
            </a:prstGeom>
          </p:spPr>
          <p:txBody>
            <a:bodyPr lIns="0" tIns="0" rIns="0" bIns="0" rtlCol="0" anchor="ctr"/>
            <a:lstStyle/>
            <a:p>
              <a:pPr algn="l">
                <a:lnSpc>
                  <a:spcPts val="3060"/>
                </a:lnSpc>
              </a:pPr>
              <a:r>
                <a:rPr lang="en-US" sz="2550">
                  <a:solidFill>
                    <a:srgbClr val="5A6B6B"/>
                  </a:solidFill>
                  <a:latin typeface="Calibri (MS)"/>
                  <a:ea typeface="Calibri (MS)"/>
                  <a:cs typeface="Calibri (MS)"/>
                  <a:sym typeface="Calibri (MS)"/>
                </a:rPr>
                <a:t>wildlife workshops</a:t>
              </a:r>
            </a:p>
          </p:txBody>
        </p:sp>
      </p:grpSp>
      <p:grpSp>
        <p:nvGrpSpPr>
          <p:cNvPr id="23" name="Group 23"/>
          <p:cNvGrpSpPr/>
          <p:nvPr/>
        </p:nvGrpSpPr>
        <p:grpSpPr>
          <a:xfrm>
            <a:off x="685800" y="9710928"/>
            <a:ext cx="12344400" cy="480060"/>
            <a:chOff x="0" y="0"/>
            <a:chExt cx="16459200" cy="640080"/>
          </a:xfrm>
        </p:grpSpPr>
        <p:sp>
          <p:nvSpPr>
            <p:cNvPr id="24" name="Freeform 24"/>
            <p:cNvSpPr/>
            <p:nvPr/>
          </p:nvSpPr>
          <p:spPr>
            <a:xfrm>
              <a:off x="0" y="0"/>
              <a:ext cx="16459200" cy="640080"/>
            </a:xfrm>
            <a:custGeom>
              <a:avLst/>
              <a:gdLst/>
              <a:ahLst/>
              <a:cxnLst/>
              <a:rect l="l" t="t" r="r" b="b"/>
              <a:pathLst>
                <a:path w="16459200" h="640080">
                  <a:moveTo>
                    <a:pt x="0" y="0"/>
                  </a:moveTo>
                  <a:lnTo>
                    <a:pt x="16459200" y="0"/>
                  </a:lnTo>
                  <a:lnTo>
                    <a:pt x="16459200" y="640080"/>
                  </a:lnTo>
                  <a:lnTo>
                    <a:pt x="0" y="640080"/>
                  </a:lnTo>
                  <a:close/>
                </a:path>
              </a:pathLst>
            </a:custGeom>
            <a:blipFill>
              <a:blip r:embed="rId3">
                <a:alphaModFix amt="0"/>
              </a:blip>
              <a:stretch>
                <a:fillRect t="-451043" b="-451043"/>
              </a:stretch>
            </a:blipFill>
          </p:spPr>
          <p:txBody>
            <a:bodyPr/>
            <a:lstStyle/>
            <a:p>
              <a:endParaRPr lang="en-GB"/>
            </a:p>
          </p:txBody>
        </p:sp>
        <p:sp>
          <p:nvSpPr>
            <p:cNvPr id="25" name="TextBox 25"/>
            <p:cNvSpPr txBox="1"/>
            <p:nvPr/>
          </p:nvSpPr>
          <p:spPr>
            <a:xfrm>
              <a:off x="0" y="-28575"/>
              <a:ext cx="16459200" cy="668655"/>
            </a:xfrm>
            <a:prstGeom prst="rect">
              <a:avLst/>
            </a:prstGeom>
          </p:spPr>
          <p:txBody>
            <a:bodyPr lIns="0" tIns="0" rIns="0" bIns="0" rtlCol="0" anchor="ctr"/>
            <a:lstStyle/>
            <a:p>
              <a:pPr algn="l">
                <a:lnSpc>
                  <a:spcPts val="1980"/>
                </a:lnSpc>
              </a:pPr>
              <a:r>
                <a:rPr lang="en-US" sz="1650">
                  <a:solidFill>
                    <a:srgbClr val="5A6B6B"/>
                  </a:solidFill>
                  <a:latin typeface="Calibri (MS)"/>
                  <a:ea typeface="Calibri (MS)"/>
                  <a:cs typeface="Calibri (MS)"/>
                  <a:sym typeface="Calibri (MS)"/>
                </a:rPr>
                <a:t>Worcestershire Community Rail Partnership — CRP Showcase</a:t>
              </a:r>
            </a:p>
          </p:txBody>
        </p:sp>
      </p:grpSp>
      <p:grpSp>
        <p:nvGrpSpPr>
          <p:cNvPr id="26" name="Group 26"/>
          <p:cNvGrpSpPr/>
          <p:nvPr/>
        </p:nvGrpSpPr>
        <p:grpSpPr>
          <a:xfrm>
            <a:off x="477199" y="4277572"/>
            <a:ext cx="6102739" cy="5012964"/>
            <a:chOff x="0" y="0"/>
            <a:chExt cx="10241280" cy="8412480"/>
          </a:xfrm>
        </p:grpSpPr>
        <p:sp>
          <p:nvSpPr>
            <p:cNvPr id="27" name="Freeform 27" descr="Three primary school children in blue school uniforms sit smiling on a new wooden bench carved with wildlife drawings, with a purple ribbon stretched across it ready for cutting."/>
            <p:cNvSpPr/>
            <p:nvPr/>
          </p:nvSpPr>
          <p:spPr>
            <a:xfrm>
              <a:off x="0" y="0"/>
              <a:ext cx="10241280" cy="8412480"/>
            </a:xfrm>
            <a:custGeom>
              <a:avLst/>
              <a:gdLst/>
              <a:ahLst/>
              <a:cxnLst/>
              <a:rect l="l" t="t" r="r" b="b"/>
              <a:pathLst>
                <a:path w="10241280" h="8412480">
                  <a:moveTo>
                    <a:pt x="319687" y="0"/>
                  </a:moveTo>
                  <a:lnTo>
                    <a:pt x="9921594" y="0"/>
                  </a:lnTo>
                  <a:cubicBezTo>
                    <a:pt x="10098152" y="0"/>
                    <a:pt x="10241280" y="143129"/>
                    <a:pt x="10241280" y="319687"/>
                  </a:cubicBezTo>
                  <a:lnTo>
                    <a:pt x="10241280" y="8092794"/>
                  </a:lnTo>
                  <a:cubicBezTo>
                    <a:pt x="10241280" y="8269352"/>
                    <a:pt x="10098152" y="8412480"/>
                    <a:pt x="9921594" y="8412480"/>
                  </a:cubicBezTo>
                  <a:lnTo>
                    <a:pt x="319687" y="8412480"/>
                  </a:lnTo>
                  <a:cubicBezTo>
                    <a:pt x="143129" y="8412480"/>
                    <a:pt x="0" y="8269352"/>
                    <a:pt x="0" y="8092794"/>
                  </a:cubicBezTo>
                  <a:lnTo>
                    <a:pt x="0" y="319687"/>
                  </a:lnTo>
                  <a:cubicBezTo>
                    <a:pt x="0" y="143129"/>
                    <a:pt x="143129" y="0"/>
                    <a:pt x="319687" y="0"/>
                  </a:cubicBezTo>
                  <a:close/>
                </a:path>
              </a:pathLst>
            </a:custGeom>
            <a:blipFill>
              <a:blip r:embed="rId5"/>
              <a:stretch>
                <a:fillRect r="-9523"/>
              </a:stretch>
            </a:blipFill>
          </p:spPr>
          <p:txBody>
            <a:bodyPr/>
            <a:lstStyle/>
            <a:p>
              <a:endParaRPr lang="en-GB"/>
            </a:p>
          </p:txBody>
        </p:sp>
      </p:grpSp>
      <p:sp>
        <p:nvSpPr>
          <p:cNvPr id="28" name="Freeform 28"/>
          <p:cNvSpPr/>
          <p:nvPr/>
        </p:nvSpPr>
        <p:spPr>
          <a:xfrm>
            <a:off x="6579938" y="5553661"/>
            <a:ext cx="3368114" cy="4490819"/>
          </a:xfrm>
          <a:custGeom>
            <a:avLst/>
            <a:gdLst/>
            <a:ahLst/>
            <a:cxnLst/>
            <a:rect l="l" t="t" r="r" b="b"/>
            <a:pathLst>
              <a:path w="3368114" h="4490819">
                <a:moveTo>
                  <a:pt x="0" y="0"/>
                </a:moveTo>
                <a:lnTo>
                  <a:pt x="3368115" y="0"/>
                </a:lnTo>
                <a:lnTo>
                  <a:pt x="3368115" y="4490818"/>
                </a:lnTo>
                <a:lnTo>
                  <a:pt x="0" y="4490818"/>
                </a:lnTo>
                <a:lnTo>
                  <a:pt x="0" y="0"/>
                </a:lnTo>
                <a:close/>
              </a:path>
            </a:pathLst>
          </a:custGeom>
          <a:blipFill>
            <a:blip r:embed="rId6"/>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52307" y="6422708"/>
            <a:ext cx="9923145" cy="9923145"/>
            <a:chOff x="0" y="0"/>
            <a:chExt cx="13230860" cy="13230860"/>
          </a:xfrm>
        </p:grpSpPr>
        <p:sp>
          <p:nvSpPr>
            <p:cNvPr id="3" name="Freeform 3"/>
            <p:cNvSpPr/>
            <p:nvPr/>
          </p:nvSpPr>
          <p:spPr>
            <a:xfrm>
              <a:off x="0" y="0"/>
              <a:ext cx="13230861" cy="13230861"/>
            </a:xfrm>
            <a:custGeom>
              <a:avLst/>
              <a:gdLst/>
              <a:ahLst/>
              <a:cxnLst/>
              <a:rect l="l" t="t" r="r" b="b"/>
              <a:pathLst>
                <a:path w="13230861" h="13230861">
                  <a:moveTo>
                    <a:pt x="0" y="6615430"/>
                  </a:moveTo>
                  <a:cubicBezTo>
                    <a:pt x="0" y="2961767"/>
                    <a:pt x="2961767" y="0"/>
                    <a:pt x="6615430" y="0"/>
                  </a:cubicBezTo>
                  <a:cubicBezTo>
                    <a:pt x="10269093" y="0"/>
                    <a:pt x="13230861" y="2961767"/>
                    <a:pt x="13230861" y="6615430"/>
                  </a:cubicBezTo>
                  <a:cubicBezTo>
                    <a:pt x="13230861" y="10269093"/>
                    <a:pt x="10269093" y="13230861"/>
                    <a:pt x="6615430" y="13230861"/>
                  </a:cubicBezTo>
                  <a:cubicBezTo>
                    <a:pt x="2961767" y="13230861"/>
                    <a:pt x="0" y="10269093"/>
                    <a:pt x="0" y="6615430"/>
                  </a:cubicBezTo>
                  <a:close/>
                </a:path>
              </a:pathLst>
            </a:custGeom>
            <a:blipFill>
              <a:blip r:embed="rId3">
                <a:alphaModFix amt="0"/>
              </a:blip>
              <a:stretch>
                <a:fillRect l="-78303" r="-78303"/>
              </a:stretch>
            </a:blipFill>
            <a:ln w="47625" cap="sq">
              <a:solidFill>
                <a:srgbClr val="E2672F"/>
              </a:solidFill>
              <a:prstDash val="dash"/>
              <a:miter/>
            </a:ln>
          </p:spPr>
          <p:txBody>
            <a:bodyPr/>
            <a:lstStyle/>
            <a:p>
              <a:endParaRPr lang="en-GB"/>
            </a:p>
          </p:txBody>
        </p:sp>
      </p:grpSp>
      <p:grpSp>
        <p:nvGrpSpPr>
          <p:cNvPr id="4" name="Group 4"/>
          <p:cNvGrpSpPr/>
          <p:nvPr/>
        </p:nvGrpSpPr>
        <p:grpSpPr>
          <a:xfrm>
            <a:off x="16028670" y="7799070"/>
            <a:ext cx="7170420" cy="7170420"/>
            <a:chOff x="0" y="0"/>
            <a:chExt cx="9560560" cy="9560560"/>
          </a:xfrm>
        </p:grpSpPr>
        <p:sp>
          <p:nvSpPr>
            <p:cNvPr id="5" name="Freeform 5"/>
            <p:cNvSpPr/>
            <p:nvPr/>
          </p:nvSpPr>
          <p:spPr>
            <a:xfrm>
              <a:off x="0" y="0"/>
              <a:ext cx="9560560" cy="9560560"/>
            </a:xfrm>
            <a:custGeom>
              <a:avLst/>
              <a:gdLst/>
              <a:ahLst/>
              <a:cxnLst/>
              <a:rect l="l" t="t" r="r" b="b"/>
              <a:pathLst>
                <a:path w="9560560" h="9560560">
                  <a:moveTo>
                    <a:pt x="0" y="4780280"/>
                  </a:moveTo>
                  <a:cubicBezTo>
                    <a:pt x="0" y="2140204"/>
                    <a:pt x="2140204" y="0"/>
                    <a:pt x="4780280" y="0"/>
                  </a:cubicBezTo>
                  <a:cubicBezTo>
                    <a:pt x="7420356" y="0"/>
                    <a:pt x="9560560" y="2140204"/>
                    <a:pt x="9560560" y="4780280"/>
                  </a:cubicBezTo>
                  <a:cubicBezTo>
                    <a:pt x="9560560" y="7420356"/>
                    <a:pt x="7420356" y="9560560"/>
                    <a:pt x="4780280" y="9560560"/>
                  </a:cubicBezTo>
                  <a:cubicBezTo>
                    <a:pt x="2140203" y="9560560"/>
                    <a:pt x="0" y="7420356"/>
                    <a:pt x="0" y="4780280"/>
                  </a:cubicBezTo>
                  <a:close/>
                </a:path>
              </a:pathLst>
            </a:custGeom>
            <a:blipFill>
              <a:blip r:embed="rId3">
                <a:alphaModFix amt="0"/>
              </a:blip>
              <a:stretch>
                <a:fillRect l="-78303" r="-78303"/>
              </a:stretch>
            </a:blipFill>
            <a:ln w="38100" cap="sq">
              <a:solidFill>
                <a:srgbClr val="5B8C4A"/>
              </a:solidFill>
              <a:prstDash val="dash"/>
              <a:miter/>
            </a:ln>
          </p:spPr>
          <p:txBody>
            <a:bodyPr/>
            <a:lstStyle/>
            <a:p>
              <a:endParaRPr lang="en-GB"/>
            </a:p>
          </p:txBody>
        </p:sp>
      </p:grpSp>
      <p:grpSp>
        <p:nvGrpSpPr>
          <p:cNvPr id="6" name="Group 6"/>
          <p:cNvGrpSpPr/>
          <p:nvPr/>
        </p:nvGrpSpPr>
        <p:grpSpPr>
          <a:xfrm>
            <a:off x="822960" y="822960"/>
            <a:ext cx="13716000" cy="1234440"/>
            <a:chOff x="0" y="0"/>
            <a:chExt cx="18288000" cy="1645920"/>
          </a:xfrm>
        </p:grpSpPr>
        <p:sp>
          <p:nvSpPr>
            <p:cNvPr id="7" name="Freeform 7"/>
            <p:cNvSpPr/>
            <p:nvPr/>
          </p:nvSpPr>
          <p:spPr>
            <a:xfrm>
              <a:off x="0" y="0"/>
              <a:ext cx="18288000" cy="1645920"/>
            </a:xfrm>
            <a:custGeom>
              <a:avLst/>
              <a:gdLst/>
              <a:ahLst/>
              <a:cxnLst/>
              <a:rect l="l" t="t" r="r" b="b"/>
              <a:pathLst>
                <a:path w="18288000" h="1645920">
                  <a:moveTo>
                    <a:pt x="0" y="0"/>
                  </a:moveTo>
                  <a:lnTo>
                    <a:pt x="18288000" y="0"/>
                  </a:lnTo>
                  <a:lnTo>
                    <a:pt x="18288000" y="1645920"/>
                  </a:lnTo>
                  <a:lnTo>
                    <a:pt x="0" y="1645920"/>
                  </a:lnTo>
                  <a:close/>
                </a:path>
              </a:pathLst>
            </a:custGeom>
            <a:blipFill>
              <a:blip r:embed="rId3">
                <a:alphaModFix amt="0"/>
              </a:blip>
              <a:stretch>
                <a:fillRect t="-166500" b="-166500"/>
              </a:stretch>
            </a:blipFill>
          </p:spPr>
          <p:txBody>
            <a:bodyPr/>
            <a:lstStyle/>
            <a:p>
              <a:endParaRPr lang="en-GB"/>
            </a:p>
          </p:txBody>
        </p:sp>
        <p:sp>
          <p:nvSpPr>
            <p:cNvPr id="8" name="TextBox 8"/>
            <p:cNvSpPr txBox="1"/>
            <p:nvPr/>
          </p:nvSpPr>
          <p:spPr>
            <a:xfrm>
              <a:off x="0" y="-9525"/>
              <a:ext cx="18288000" cy="1655445"/>
            </a:xfrm>
            <a:prstGeom prst="rect">
              <a:avLst/>
            </a:prstGeom>
          </p:spPr>
          <p:txBody>
            <a:bodyPr lIns="0" tIns="0" rIns="0" bIns="0" rtlCol="0" anchor="ctr"/>
            <a:lstStyle/>
            <a:p>
              <a:pPr algn="l">
                <a:lnSpc>
                  <a:spcPts val="6120"/>
                </a:lnSpc>
              </a:pPr>
              <a:r>
                <a:rPr lang="en-US" sz="5100" b="1">
                  <a:solidFill>
                    <a:srgbClr val="114B4B"/>
                  </a:solidFill>
                  <a:latin typeface="Cambria Bold"/>
                  <a:ea typeface="Cambria Bold"/>
                  <a:cs typeface="Cambria Bold"/>
                  <a:sym typeface="Cambria Bold"/>
                </a:rPr>
                <a:t>From paper to permanent</a:t>
              </a:r>
            </a:p>
          </p:txBody>
        </p:sp>
      </p:grpSp>
      <p:grpSp>
        <p:nvGrpSpPr>
          <p:cNvPr id="9" name="Group 9"/>
          <p:cNvGrpSpPr/>
          <p:nvPr/>
        </p:nvGrpSpPr>
        <p:grpSpPr>
          <a:xfrm>
            <a:off x="822960" y="2331720"/>
            <a:ext cx="8641080" cy="6858000"/>
            <a:chOff x="0" y="0"/>
            <a:chExt cx="11521440" cy="9144000"/>
          </a:xfrm>
        </p:grpSpPr>
        <p:sp>
          <p:nvSpPr>
            <p:cNvPr id="10" name="Freeform 10" descr="Close-up of a solid wooden bench with children's wildlife drawings, including a squirrel, bee, bat, dragonfly and owl, burned permanently into the wood using pyrography."/>
            <p:cNvSpPr/>
            <p:nvPr/>
          </p:nvSpPr>
          <p:spPr>
            <a:xfrm>
              <a:off x="0" y="0"/>
              <a:ext cx="11521440" cy="9144000"/>
            </a:xfrm>
            <a:custGeom>
              <a:avLst/>
              <a:gdLst/>
              <a:ahLst/>
              <a:cxnLst/>
              <a:rect l="l" t="t" r="r" b="b"/>
              <a:pathLst>
                <a:path w="11521440" h="9144000">
                  <a:moveTo>
                    <a:pt x="406400" y="0"/>
                  </a:moveTo>
                  <a:lnTo>
                    <a:pt x="11115040" y="0"/>
                  </a:lnTo>
                  <a:cubicBezTo>
                    <a:pt x="11222824" y="0"/>
                    <a:pt x="11326194" y="42817"/>
                    <a:pt x="11402409" y="119032"/>
                  </a:cubicBezTo>
                  <a:cubicBezTo>
                    <a:pt x="11478623" y="195247"/>
                    <a:pt x="11521440" y="298616"/>
                    <a:pt x="11521440" y="406400"/>
                  </a:cubicBezTo>
                  <a:lnTo>
                    <a:pt x="11521440" y="8737600"/>
                  </a:lnTo>
                  <a:cubicBezTo>
                    <a:pt x="11521440" y="8962048"/>
                    <a:pt x="11339488" y="9144000"/>
                    <a:pt x="11115040" y="9144000"/>
                  </a:cubicBezTo>
                  <a:lnTo>
                    <a:pt x="406400" y="9144000"/>
                  </a:lnTo>
                  <a:cubicBezTo>
                    <a:pt x="181951" y="9144000"/>
                    <a:pt x="0" y="8962048"/>
                    <a:pt x="0" y="8737600"/>
                  </a:cubicBezTo>
                  <a:lnTo>
                    <a:pt x="0" y="406400"/>
                  </a:lnTo>
                  <a:cubicBezTo>
                    <a:pt x="0" y="181951"/>
                    <a:pt x="181951" y="0"/>
                    <a:pt x="406400" y="0"/>
                  </a:cubicBezTo>
                  <a:close/>
                </a:path>
              </a:pathLst>
            </a:custGeom>
            <a:blipFill>
              <a:blip r:embed="rId4"/>
              <a:stretch>
                <a:fillRect r="-5820"/>
              </a:stretch>
            </a:blipFill>
          </p:spPr>
          <p:txBody>
            <a:bodyPr/>
            <a:lstStyle/>
            <a:p>
              <a:endParaRPr lang="en-GB"/>
            </a:p>
          </p:txBody>
        </p:sp>
      </p:grpSp>
      <p:grpSp>
        <p:nvGrpSpPr>
          <p:cNvPr id="11" name="Group 11"/>
          <p:cNvGrpSpPr/>
          <p:nvPr/>
        </p:nvGrpSpPr>
        <p:grpSpPr>
          <a:xfrm>
            <a:off x="9944100" y="2331720"/>
            <a:ext cx="7475220" cy="6858000"/>
            <a:chOff x="0" y="0"/>
            <a:chExt cx="9966960" cy="9144000"/>
          </a:xfrm>
        </p:grpSpPr>
        <p:sp>
          <p:nvSpPr>
            <p:cNvPr id="12" name="Freeform 12"/>
            <p:cNvSpPr/>
            <p:nvPr/>
          </p:nvSpPr>
          <p:spPr>
            <a:xfrm>
              <a:off x="0" y="0"/>
              <a:ext cx="9966961" cy="9144000"/>
            </a:xfrm>
            <a:custGeom>
              <a:avLst/>
              <a:gdLst/>
              <a:ahLst/>
              <a:cxnLst/>
              <a:rect l="l" t="t" r="r" b="b"/>
              <a:pathLst>
                <a:path w="9966961" h="9144000">
                  <a:moveTo>
                    <a:pt x="0" y="219456"/>
                  </a:moveTo>
                  <a:cubicBezTo>
                    <a:pt x="0" y="98298"/>
                    <a:pt x="98298" y="0"/>
                    <a:pt x="219456" y="0"/>
                  </a:cubicBezTo>
                  <a:lnTo>
                    <a:pt x="9747504" y="0"/>
                  </a:lnTo>
                  <a:cubicBezTo>
                    <a:pt x="9868662" y="0"/>
                    <a:pt x="9966961" y="98298"/>
                    <a:pt x="9966961" y="219456"/>
                  </a:cubicBezTo>
                  <a:lnTo>
                    <a:pt x="9966961" y="8924544"/>
                  </a:lnTo>
                  <a:cubicBezTo>
                    <a:pt x="9966961" y="9045701"/>
                    <a:pt x="9868662" y="9144000"/>
                    <a:pt x="9747504" y="9144000"/>
                  </a:cubicBezTo>
                  <a:lnTo>
                    <a:pt x="219456" y="9144000"/>
                  </a:lnTo>
                  <a:cubicBezTo>
                    <a:pt x="98298" y="9144000"/>
                    <a:pt x="0" y="9045702"/>
                    <a:pt x="0" y="8924544"/>
                  </a:cubicBezTo>
                  <a:close/>
                </a:path>
              </a:pathLst>
            </a:custGeom>
            <a:solidFill>
              <a:srgbClr val="F2F6F5"/>
            </a:solidFill>
          </p:spPr>
          <p:txBody>
            <a:bodyPr/>
            <a:lstStyle/>
            <a:p>
              <a:endParaRPr lang="en-GB"/>
            </a:p>
          </p:txBody>
        </p:sp>
      </p:grpSp>
      <p:grpSp>
        <p:nvGrpSpPr>
          <p:cNvPr id="13" name="Group 13"/>
          <p:cNvGrpSpPr/>
          <p:nvPr/>
        </p:nvGrpSpPr>
        <p:grpSpPr>
          <a:xfrm>
            <a:off x="10424160" y="3429000"/>
            <a:ext cx="6583680" cy="1508760"/>
            <a:chOff x="0" y="0"/>
            <a:chExt cx="8778240" cy="2011680"/>
          </a:xfrm>
        </p:grpSpPr>
        <p:sp>
          <p:nvSpPr>
            <p:cNvPr id="14" name="Freeform 14"/>
            <p:cNvSpPr/>
            <p:nvPr/>
          </p:nvSpPr>
          <p:spPr>
            <a:xfrm>
              <a:off x="0" y="0"/>
              <a:ext cx="8778240" cy="2011680"/>
            </a:xfrm>
            <a:custGeom>
              <a:avLst/>
              <a:gdLst/>
              <a:ahLst/>
              <a:cxnLst/>
              <a:rect l="l" t="t" r="r" b="b"/>
              <a:pathLst>
                <a:path w="8778240" h="2011680">
                  <a:moveTo>
                    <a:pt x="0" y="0"/>
                  </a:moveTo>
                  <a:lnTo>
                    <a:pt x="8778240" y="0"/>
                  </a:lnTo>
                  <a:lnTo>
                    <a:pt x="8778240" y="2011680"/>
                  </a:lnTo>
                  <a:lnTo>
                    <a:pt x="0" y="2011680"/>
                  </a:lnTo>
                  <a:close/>
                </a:path>
              </a:pathLst>
            </a:custGeom>
            <a:blipFill>
              <a:blip r:embed="rId3">
                <a:alphaModFix amt="0"/>
              </a:blip>
              <a:stretch>
                <a:fillRect t="-35025" b="-35025"/>
              </a:stretch>
            </a:blipFill>
          </p:spPr>
          <p:txBody>
            <a:bodyPr/>
            <a:lstStyle/>
            <a:p>
              <a:endParaRPr lang="en-GB"/>
            </a:p>
          </p:txBody>
        </p:sp>
        <p:sp>
          <p:nvSpPr>
            <p:cNvPr id="15" name="TextBox 15"/>
            <p:cNvSpPr txBox="1"/>
            <p:nvPr/>
          </p:nvSpPr>
          <p:spPr>
            <a:xfrm>
              <a:off x="0" y="-9525"/>
              <a:ext cx="8778240" cy="2021205"/>
            </a:xfrm>
            <a:prstGeom prst="rect">
              <a:avLst/>
            </a:prstGeom>
          </p:spPr>
          <p:txBody>
            <a:bodyPr lIns="0" tIns="0" rIns="0" bIns="0" rtlCol="0" anchor="ctr"/>
            <a:lstStyle/>
            <a:p>
              <a:pPr algn="l">
                <a:lnSpc>
                  <a:spcPts val="9000"/>
                </a:lnSpc>
              </a:pPr>
              <a:r>
                <a:rPr lang="en-US" sz="7500" b="1">
                  <a:solidFill>
                    <a:srgbClr val="114B4B"/>
                  </a:solidFill>
                  <a:latin typeface="Cambria Bold"/>
                  <a:ea typeface="Cambria Bold"/>
                  <a:cs typeface="Cambria Bold"/>
                  <a:sym typeface="Cambria Bold"/>
                </a:rPr>
                <a:t>£32,000</a:t>
              </a:r>
            </a:p>
          </p:txBody>
        </p:sp>
      </p:grpSp>
      <p:grpSp>
        <p:nvGrpSpPr>
          <p:cNvPr id="16" name="Group 16"/>
          <p:cNvGrpSpPr/>
          <p:nvPr/>
        </p:nvGrpSpPr>
        <p:grpSpPr>
          <a:xfrm>
            <a:off x="10424160" y="4869180"/>
            <a:ext cx="6583680" cy="685800"/>
            <a:chOff x="0" y="0"/>
            <a:chExt cx="8778240" cy="914400"/>
          </a:xfrm>
        </p:grpSpPr>
        <p:sp>
          <p:nvSpPr>
            <p:cNvPr id="17" name="Freeform 17"/>
            <p:cNvSpPr/>
            <p:nvPr/>
          </p:nvSpPr>
          <p:spPr>
            <a:xfrm>
              <a:off x="0" y="0"/>
              <a:ext cx="8778240" cy="914400"/>
            </a:xfrm>
            <a:custGeom>
              <a:avLst/>
              <a:gdLst/>
              <a:ahLst/>
              <a:cxnLst/>
              <a:rect l="l" t="t" r="r" b="b"/>
              <a:pathLst>
                <a:path w="8778240" h="914400">
                  <a:moveTo>
                    <a:pt x="0" y="0"/>
                  </a:moveTo>
                  <a:lnTo>
                    <a:pt x="8778240" y="0"/>
                  </a:lnTo>
                  <a:lnTo>
                    <a:pt x="8778240" y="914400"/>
                  </a:lnTo>
                  <a:lnTo>
                    <a:pt x="0" y="914400"/>
                  </a:lnTo>
                  <a:close/>
                </a:path>
              </a:pathLst>
            </a:custGeom>
            <a:blipFill>
              <a:blip r:embed="rId3">
                <a:alphaModFix amt="0"/>
              </a:blip>
              <a:stretch>
                <a:fillRect t="-137056" b="-137056"/>
              </a:stretch>
            </a:blipFill>
          </p:spPr>
          <p:txBody>
            <a:bodyPr/>
            <a:lstStyle/>
            <a:p>
              <a:endParaRPr lang="en-GB"/>
            </a:p>
          </p:txBody>
        </p:sp>
        <p:sp>
          <p:nvSpPr>
            <p:cNvPr id="18" name="TextBox 18"/>
            <p:cNvSpPr txBox="1"/>
            <p:nvPr/>
          </p:nvSpPr>
          <p:spPr>
            <a:xfrm>
              <a:off x="0" y="-38100"/>
              <a:ext cx="8778240" cy="952500"/>
            </a:xfrm>
            <a:prstGeom prst="rect">
              <a:avLst/>
            </a:prstGeom>
          </p:spPr>
          <p:txBody>
            <a:bodyPr lIns="0" tIns="0" rIns="0" bIns="0" rtlCol="0" anchor="ctr"/>
            <a:lstStyle/>
            <a:p>
              <a:pPr algn="l">
                <a:lnSpc>
                  <a:spcPts val="2879"/>
                </a:lnSpc>
              </a:pPr>
              <a:r>
                <a:rPr lang="en-US" sz="2400">
                  <a:solidFill>
                    <a:srgbClr val="5A6B6B"/>
                  </a:solidFill>
                  <a:latin typeface="Calibri (MS)"/>
                  <a:ea typeface="Calibri (MS)"/>
                  <a:cs typeface="Calibri (MS)"/>
                  <a:sym typeface="Calibri (MS)"/>
                </a:rPr>
                <a:t>Phase 1 funding</a:t>
              </a:r>
            </a:p>
          </p:txBody>
        </p:sp>
      </p:grpSp>
      <p:grpSp>
        <p:nvGrpSpPr>
          <p:cNvPr id="19" name="Group 19"/>
          <p:cNvGrpSpPr/>
          <p:nvPr/>
        </p:nvGrpSpPr>
        <p:grpSpPr>
          <a:xfrm>
            <a:off x="10424160" y="6446520"/>
            <a:ext cx="6583680" cy="2194560"/>
            <a:chOff x="0" y="0"/>
            <a:chExt cx="8778240" cy="2926080"/>
          </a:xfrm>
        </p:grpSpPr>
        <p:sp>
          <p:nvSpPr>
            <p:cNvPr id="20" name="Freeform 20"/>
            <p:cNvSpPr/>
            <p:nvPr/>
          </p:nvSpPr>
          <p:spPr>
            <a:xfrm>
              <a:off x="0" y="0"/>
              <a:ext cx="8778240" cy="2926080"/>
            </a:xfrm>
            <a:custGeom>
              <a:avLst/>
              <a:gdLst/>
              <a:ahLst/>
              <a:cxnLst/>
              <a:rect l="l" t="t" r="r" b="b"/>
              <a:pathLst>
                <a:path w="8778240" h="2926080">
                  <a:moveTo>
                    <a:pt x="0" y="0"/>
                  </a:moveTo>
                  <a:lnTo>
                    <a:pt x="8778240" y="0"/>
                  </a:lnTo>
                  <a:lnTo>
                    <a:pt x="8778240" y="2926080"/>
                  </a:lnTo>
                  <a:lnTo>
                    <a:pt x="0" y="2926080"/>
                  </a:lnTo>
                  <a:close/>
                </a:path>
              </a:pathLst>
            </a:custGeom>
            <a:blipFill>
              <a:blip r:embed="rId3">
                <a:alphaModFix amt="0"/>
              </a:blip>
              <a:stretch>
                <a:fillRect t="-8455" b="-8455"/>
              </a:stretch>
            </a:blipFill>
          </p:spPr>
          <p:txBody>
            <a:bodyPr/>
            <a:lstStyle/>
            <a:p>
              <a:endParaRPr lang="en-GB"/>
            </a:p>
          </p:txBody>
        </p:sp>
        <p:sp>
          <p:nvSpPr>
            <p:cNvPr id="21" name="TextBox 21"/>
            <p:cNvSpPr txBox="1"/>
            <p:nvPr/>
          </p:nvSpPr>
          <p:spPr>
            <a:xfrm>
              <a:off x="0" y="-57150"/>
              <a:ext cx="8778240" cy="2983230"/>
            </a:xfrm>
            <a:prstGeom prst="rect">
              <a:avLst/>
            </a:prstGeom>
          </p:spPr>
          <p:txBody>
            <a:bodyPr lIns="0" tIns="0" rIns="0" bIns="0" rtlCol="0" anchor="ctr"/>
            <a:lstStyle/>
            <a:p>
              <a:pPr algn="l">
                <a:lnSpc>
                  <a:spcPts val="2700"/>
                </a:lnSpc>
              </a:pPr>
              <a:r>
                <a:rPr lang="en-US" sz="2250">
                  <a:solidFill>
                    <a:srgbClr val="1A1A1A"/>
                  </a:solidFill>
                  <a:latin typeface="Calibri (MS)"/>
                  <a:ea typeface="Calibri (MS)"/>
                  <a:cs typeface="Calibri (MS)"/>
                  <a:sym typeface="Calibri (MS)"/>
                </a:rPr>
                <a:t>Benches · Footbridges · Signage · Outdoor classroom</a:t>
              </a:r>
            </a:p>
          </p:txBody>
        </p:sp>
      </p:grpSp>
      <p:grpSp>
        <p:nvGrpSpPr>
          <p:cNvPr id="22" name="Group 22"/>
          <p:cNvGrpSpPr/>
          <p:nvPr/>
        </p:nvGrpSpPr>
        <p:grpSpPr>
          <a:xfrm>
            <a:off x="685800" y="9710928"/>
            <a:ext cx="12344400" cy="480060"/>
            <a:chOff x="0" y="0"/>
            <a:chExt cx="16459200" cy="640080"/>
          </a:xfrm>
        </p:grpSpPr>
        <p:sp>
          <p:nvSpPr>
            <p:cNvPr id="23" name="Freeform 23"/>
            <p:cNvSpPr/>
            <p:nvPr/>
          </p:nvSpPr>
          <p:spPr>
            <a:xfrm>
              <a:off x="0" y="0"/>
              <a:ext cx="16459200" cy="640080"/>
            </a:xfrm>
            <a:custGeom>
              <a:avLst/>
              <a:gdLst/>
              <a:ahLst/>
              <a:cxnLst/>
              <a:rect l="l" t="t" r="r" b="b"/>
              <a:pathLst>
                <a:path w="16459200" h="640080">
                  <a:moveTo>
                    <a:pt x="0" y="0"/>
                  </a:moveTo>
                  <a:lnTo>
                    <a:pt x="16459200" y="0"/>
                  </a:lnTo>
                  <a:lnTo>
                    <a:pt x="16459200" y="640080"/>
                  </a:lnTo>
                  <a:lnTo>
                    <a:pt x="0" y="640080"/>
                  </a:lnTo>
                  <a:close/>
                </a:path>
              </a:pathLst>
            </a:custGeom>
            <a:blipFill>
              <a:blip r:embed="rId3">
                <a:alphaModFix amt="0"/>
              </a:blip>
              <a:stretch>
                <a:fillRect t="-451043" b="-451043"/>
              </a:stretch>
            </a:blipFill>
          </p:spPr>
          <p:txBody>
            <a:bodyPr/>
            <a:lstStyle/>
            <a:p>
              <a:endParaRPr lang="en-GB"/>
            </a:p>
          </p:txBody>
        </p:sp>
        <p:sp>
          <p:nvSpPr>
            <p:cNvPr id="24" name="TextBox 24"/>
            <p:cNvSpPr txBox="1"/>
            <p:nvPr/>
          </p:nvSpPr>
          <p:spPr>
            <a:xfrm>
              <a:off x="0" y="-28575"/>
              <a:ext cx="16459200" cy="668655"/>
            </a:xfrm>
            <a:prstGeom prst="rect">
              <a:avLst/>
            </a:prstGeom>
          </p:spPr>
          <p:txBody>
            <a:bodyPr lIns="0" tIns="0" rIns="0" bIns="0" rtlCol="0" anchor="ctr"/>
            <a:lstStyle/>
            <a:p>
              <a:pPr algn="l">
                <a:lnSpc>
                  <a:spcPts val="1980"/>
                </a:lnSpc>
              </a:pPr>
              <a:r>
                <a:rPr lang="en-US" sz="1650">
                  <a:solidFill>
                    <a:srgbClr val="5A6B6B"/>
                  </a:solidFill>
                  <a:latin typeface="Calibri (MS)"/>
                  <a:ea typeface="Calibri (MS)"/>
                  <a:cs typeface="Calibri (MS)"/>
                  <a:sym typeface="Calibri (MS)"/>
                </a:rPr>
                <a:t>Worcestershire Community Rail Partnership — CRP Showcase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52307" y="6422708"/>
            <a:ext cx="9923145" cy="9923145"/>
            <a:chOff x="0" y="0"/>
            <a:chExt cx="13230860" cy="13230860"/>
          </a:xfrm>
        </p:grpSpPr>
        <p:sp>
          <p:nvSpPr>
            <p:cNvPr id="3" name="Freeform 3"/>
            <p:cNvSpPr/>
            <p:nvPr/>
          </p:nvSpPr>
          <p:spPr>
            <a:xfrm>
              <a:off x="0" y="0"/>
              <a:ext cx="13230861" cy="13230861"/>
            </a:xfrm>
            <a:custGeom>
              <a:avLst/>
              <a:gdLst/>
              <a:ahLst/>
              <a:cxnLst/>
              <a:rect l="l" t="t" r="r" b="b"/>
              <a:pathLst>
                <a:path w="13230861" h="13230861">
                  <a:moveTo>
                    <a:pt x="0" y="6615430"/>
                  </a:moveTo>
                  <a:cubicBezTo>
                    <a:pt x="0" y="2961767"/>
                    <a:pt x="2961767" y="0"/>
                    <a:pt x="6615430" y="0"/>
                  </a:cubicBezTo>
                  <a:cubicBezTo>
                    <a:pt x="10269093" y="0"/>
                    <a:pt x="13230861" y="2961767"/>
                    <a:pt x="13230861" y="6615430"/>
                  </a:cubicBezTo>
                  <a:cubicBezTo>
                    <a:pt x="13230861" y="10269093"/>
                    <a:pt x="10269093" y="13230861"/>
                    <a:pt x="6615430" y="13230861"/>
                  </a:cubicBezTo>
                  <a:cubicBezTo>
                    <a:pt x="2961767" y="13230861"/>
                    <a:pt x="0" y="10269093"/>
                    <a:pt x="0" y="6615430"/>
                  </a:cubicBezTo>
                  <a:close/>
                </a:path>
              </a:pathLst>
            </a:custGeom>
            <a:blipFill>
              <a:blip r:embed="rId5">
                <a:alphaModFix amt="0"/>
              </a:blip>
              <a:stretch>
                <a:fillRect l="-78303" r="-78303"/>
              </a:stretch>
            </a:blipFill>
            <a:ln w="47625" cap="sq">
              <a:solidFill>
                <a:srgbClr val="E2672F"/>
              </a:solidFill>
              <a:prstDash val="dash"/>
              <a:miter/>
            </a:ln>
          </p:spPr>
          <p:txBody>
            <a:bodyPr/>
            <a:lstStyle/>
            <a:p>
              <a:endParaRPr lang="en-GB"/>
            </a:p>
          </p:txBody>
        </p:sp>
      </p:grpSp>
      <p:grpSp>
        <p:nvGrpSpPr>
          <p:cNvPr id="4" name="Group 4"/>
          <p:cNvGrpSpPr/>
          <p:nvPr/>
        </p:nvGrpSpPr>
        <p:grpSpPr>
          <a:xfrm>
            <a:off x="16028670" y="7799070"/>
            <a:ext cx="7170420" cy="7170420"/>
            <a:chOff x="0" y="0"/>
            <a:chExt cx="9560560" cy="9560560"/>
          </a:xfrm>
        </p:grpSpPr>
        <p:sp>
          <p:nvSpPr>
            <p:cNvPr id="5" name="Freeform 5"/>
            <p:cNvSpPr/>
            <p:nvPr/>
          </p:nvSpPr>
          <p:spPr>
            <a:xfrm>
              <a:off x="0" y="0"/>
              <a:ext cx="9560560" cy="9560560"/>
            </a:xfrm>
            <a:custGeom>
              <a:avLst/>
              <a:gdLst/>
              <a:ahLst/>
              <a:cxnLst/>
              <a:rect l="l" t="t" r="r" b="b"/>
              <a:pathLst>
                <a:path w="9560560" h="9560560">
                  <a:moveTo>
                    <a:pt x="0" y="4780280"/>
                  </a:moveTo>
                  <a:cubicBezTo>
                    <a:pt x="0" y="2140204"/>
                    <a:pt x="2140204" y="0"/>
                    <a:pt x="4780280" y="0"/>
                  </a:cubicBezTo>
                  <a:cubicBezTo>
                    <a:pt x="7420356" y="0"/>
                    <a:pt x="9560560" y="2140204"/>
                    <a:pt x="9560560" y="4780280"/>
                  </a:cubicBezTo>
                  <a:cubicBezTo>
                    <a:pt x="9560560" y="7420356"/>
                    <a:pt x="7420356" y="9560560"/>
                    <a:pt x="4780280" y="9560560"/>
                  </a:cubicBezTo>
                  <a:cubicBezTo>
                    <a:pt x="2140203" y="9560560"/>
                    <a:pt x="0" y="7420356"/>
                    <a:pt x="0" y="4780280"/>
                  </a:cubicBezTo>
                  <a:close/>
                </a:path>
              </a:pathLst>
            </a:custGeom>
            <a:blipFill>
              <a:blip r:embed="rId5">
                <a:alphaModFix amt="0"/>
              </a:blip>
              <a:stretch>
                <a:fillRect l="-78303" r="-78303"/>
              </a:stretch>
            </a:blipFill>
            <a:ln w="38100" cap="sq">
              <a:solidFill>
                <a:srgbClr val="5B8C4A"/>
              </a:solidFill>
              <a:prstDash val="dash"/>
              <a:miter/>
            </a:ln>
          </p:spPr>
          <p:txBody>
            <a:bodyPr/>
            <a:lstStyle/>
            <a:p>
              <a:endParaRPr lang="en-GB"/>
            </a:p>
          </p:txBody>
        </p:sp>
      </p:grpSp>
      <p:pic>
        <p:nvPicPr>
          <p:cNvPr id="7" name="Untitled design (3)">
            <a:hlinkClick r:id="" action="ppaction://media"/>
            <a:extLst>
              <a:ext uri="{FF2B5EF4-FFF2-40B4-BE49-F238E27FC236}">
                <a16:creationId xmlns:a16="http://schemas.microsoft.com/office/drawing/2014/main" id="{B7ED7BA2-20E9-295E-ECB7-F7B20347727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658"/>
            <a:ext cx="18321130" cy="102886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2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652307" y="6422708"/>
            <a:ext cx="9923145" cy="9923145"/>
            <a:chOff x="0" y="0"/>
            <a:chExt cx="13230860" cy="13230860"/>
          </a:xfrm>
        </p:grpSpPr>
        <p:sp>
          <p:nvSpPr>
            <p:cNvPr id="3" name="Freeform 3"/>
            <p:cNvSpPr/>
            <p:nvPr/>
          </p:nvSpPr>
          <p:spPr>
            <a:xfrm>
              <a:off x="0" y="0"/>
              <a:ext cx="13230861" cy="13230861"/>
            </a:xfrm>
            <a:custGeom>
              <a:avLst/>
              <a:gdLst/>
              <a:ahLst/>
              <a:cxnLst/>
              <a:rect l="l" t="t" r="r" b="b"/>
              <a:pathLst>
                <a:path w="13230861" h="13230861">
                  <a:moveTo>
                    <a:pt x="0" y="6615430"/>
                  </a:moveTo>
                  <a:cubicBezTo>
                    <a:pt x="0" y="2961767"/>
                    <a:pt x="2961767" y="0"/>
                    <a:pt x="6615430" y="0"/>
                  </a:cubicBezTo>
                  <a:cubicBezTo>
                    <a:pt x="10269093" y="0"/>
                    <a:pt x="13230861" y="2961767"/>
                    <a:pt x="13230861" y="6615430"/>
                  </a:cubicBezTo>
                  <a:cubicBezTo>
                    <a:pt x="13230861" y="10269093"/>
                    <a:pt x="10269093" y="13230861"/>
                    <a:pt x="6615430" y="13230861"/>
                  </a:cubicBezTo>
                  <a:cubicBezTo>
                    <a:pt x="2961767" y="13230861"/>
                    <a:pt x="0" y="10269093"/>
                    <a:pt x="0" y="6615430"/>
                  </a:cubicBezTo>
                  <a:close/>
                </a:path>
              </a:pathLst>
            </a:custGeom>
            <a:blipFill>
              <a:blip r:embed="rId3">
                <a:alphaModFix amt="0"/>
              </a:blip>
              <a:stretch>
                <a:fillRect l="-78303" r="-78303"/>
              </a:stretch>
            </a:blipFill>
            <a:ln w="47625" cap="sq">
              <a:solidFill>
                <a:srgbClr val="E2672F"/>
              </a:solidFill>
              <a:prstDash val="dash"/>
              <a:miter/>
            </a:ln>
          </p:spPr>
          <p:txBody>
            <a:bodyPr/>
            <a:lstStyle/>
            <a:p>
              <a:endParaRPr lang="en-GB"/>
            </a:p>
          </p:txBody>
        </p:sp>
      </p:grpSp>
      <p:grpSp>
        <p:nvGrpSpPr>
          <p:cNvPr id="4" name="Group 4"/>
          <p:cNvGrpSpPr/>
          <p:nvPr/>
        </p:nvGrpSpPr>
        <p:grpSpPr>
          <a:xfrm>
            <a:off x="16028670" y="7799070"/>
            <a:ext cx="7170420" cy="7170420"/>
            <a:chOff x="0" y="0"/>
            <a:chExt cx="9560560" cy="9560560"/>
          </a:xfrm>
        </p:grpSpPr>
        <p:sp>
          <p:nvSpPr>
            <p:cNvPr id="5" name="Freeform 5"/>
            <p:cNvSpPr/>
            <p:nvPr/>
          </p:nvSpPr>
          <p:spPr>
            <a:xfrm>
              <a:off x="0" y="0"/>
              <a:ext cx="9560560" cy="9560560"/>
            </a:xfrm>
            <a:custGeom>
              <a:avLst/>
              <a:gdLst/>
              <a:ahLst/>
              <a:cxnLst/>
              <a:rect l="l" t="t" r="r" b="b"/>
              <a:pathLst>
                <a:path w="9560560" h="9560560">
                  <a:moveTo>
                    <a:pt x="0" y="4780280"/>
                  </a:moveTo>
                  <a:cubicBezTo>
                    <a:pt x="0" y="2140204"/>
                    <a:pt x="2140204" y="0"/>
                    <a:pt x="4780280" y="0"/>
                  </a:cubicBezTo>
                  <a:cubicBezTo>
                    <a:pt x="7420356" y="0"/>
                    <a:pt x="9560560" y="2140204"/>
                    <a:pt x="9560560" y="4780280"/>
                  </a:cubicBezTo>
                  <a:cubicBezTo>
                    <a:pt x="9560560" y="7420356"/>
                    <a:pt x="7420356" y="9560560"/>
                    <a:pt x="4780280" y="9560560"/>
                  </a:cubicBezTo>
                  <a:cubicBezTo>
                    <a:pt x="2140203" y="9560560"/>
                    <a:pt x="0" y="7420356"/>
                    <a:pt x="0" y="4780280"/>
                  </a:cubicBezTo>
                  <a:close/>
                </a:path>
              </a:pathLst>
            </a:custGeom>
            <a:blipFill>
              <a:blip r:embed="rId3">
                <a:alphaModFix amt="0"/>
              </a:blip>
              <a:stretch>
                <a:fillRect l="-78303" r="-78303"/>
              </a:stretch>
            </a:blipFill>
            <a:ln w="38100" cap="sq">
              <a:solidFill>
                <a:srgbClr val="5B8C4A"/>
              </a:solidFill>
              <a:prstDash val="dash"/>
              <a:miter/>
            </a:ln>
          </p:spPr>
          <p:txBody>
            <a:bodyPr/>
            <a:lstStyle/>
            <a:p>
              <a:endParaRPr lang="en-GB"/>
            </a:p>
          </p:txBody>
        </p:sp>
      </p:grpSp>
      <p:grpSp>
        <p:nvGrpSpPr>
          <p:cNvPr id="6" name="Group 6"/>
          <p:cNvGrpSpPr/>
          <p:nvPr/>
        </p:nvGrpSpPr>
        <p:grpSpPr>
          <a:xfrm>
            <a:off x="936307" y="-437292"/>
            <a:ext cx="13716000" cy="4404792"/>
            <a:chOff x="0" y="0"/>
            <a:chExt cx="18288000" cy="5873055"/>
          </a:xfrm>
        </p:grpSpPr>
        <p:sp>
          <p:nvSpPr>
            <p:cNvPr id="7" name="Freeform 7"/>
            <p:cNvSpPr/>
            <p:nvPr/>
          </p:nvSpPr>
          <p:spPr>
            <a:xfrm>
              <a:off x="0" y="0"/>
              <a:ext cx="18288000" cy="5873055"/>
            </a:xfrm>
            <a:custGeom>
              <a:avLst/>
              <a:gdLst/>
              <a:ahLst/>
              <a:cxnLst/>
              <a:rect l="l" t="t" r="r" b="b"/>
              <a:pathLst>
                <a:path w="18288000" h="5873055">
                  <a:moveTo>
                    <a:pt x="0" y="0"/>
                  </a:moveTo>
                  <a:lnTo>
                    <a:pt x="18288000" y="0"/>
                  </a:lnTo>
                  <a:lnTo>
                    <a:pt x="18288000" y="5873055"/>
                  </a:lnTo>
                  <a:lnTo>
                    <a:pt x="0" y="5873055"/>
                  </a:lnTo>
                  <a:close/>
                </a:path>
              </a:pathLst>
            </a:custGeom>
            <a:blipFill>
              <a:blip r:embed="rId3">
                <a:alphaModFix amt="0"/>
              </a:blip>
              <a:stretch>
                <a:fillRect t="-45104" b="23756"/>
              </a:stretch>
            </a:blipFill>
          </p:spPr>
          <p:txBody>
            <a:bodyPr/>
            <a:lstStyle/>
            <a:p>
              <a:endParaRPr lang="en-GB"/>
            </a:p>
          </p:txBody>
        </p:sp>
        <p:sp>
          <p:nvSpPr>
            <p:cNvPr id="8" name="TextBox 8"/>
            <p:cNvSpPr txBox="1"/>
            <p:nvPr/>
          </p:nvSpPr>
          <p:spPr>
            <a:xfrm>
              <a:off x="0" y="-9525"/>
              <a:ext cx="18288000" cy="5882580"/>
            </a:xfrm>
            <a:prstGeom prst="rect">
              <a:avLst/>
            </a:prstGeom>
          </p:spPr>
          <p:txBody>
            <a:bodyPr lIns="0" tIns="0" rIns="0" bIns="0" rtlCol="0" anchor="ctr"/>
            <a:lstStyle/>
            <a:p>
              <a:pPr algn="l">
                <a:lnSpc>
                  <a:spcPts val="7200"/>
                </a:lnSpc>
              </a:pPr>
              <a:r>
                <a:rPr lang="en-US" sz="6000" b="1" dirty="0">
                  <a:solidFill>
                    <a:srgbClr val="114B4B"/>
                  </a:solidFill>
                  <a:latin typeface="Cambria Bold"/>
                  <a:ea typeface="Cambria Bold"/>
                  <a:cs typeface="Cambria Bold"/>
                  <a:sym typeface="Cambria Bold"/>
                </a:rPr>
                <a:t>What's next</a:t>
              </a:r>
            </a:p>
          </p:txBody>
        </p:sp>
      </p:grpSp>
      <p:grpSp>
        <p:nvGrpSpPr>
          <p:cNvPr id="9" name="Group 9"/>
          <p:cNvGrpSpPr/>
          <p:nvPr/>
        </p:nvGrpSpPr>
        <p:grpSpPr>
          <a:xfrm>
            <a:off x="960120" y="2811780"/>
            <a:ext cx="15087600" cy="822960"/>
            <a:chOff x="0" y="0"/>
            <a:chExt cx="20116800" cy="1097280"/>
          </a:xfrm>
        </p:grpSpPr>
        <p:sp>
          <p:nvSpPr>
            <p:cNvPr id="10" name="Freeform 10"/>
            <p:cNvSpPr/>
            <p:nvPr/>
          </p:nvSpPr>
          <p:spPr>
            <a:xfrm>
              <a:off x="0" y="0"/>
              <a:ext cx="20116800" cy="1097280"/>
            </a:xfrm>
            <a:custGeom>
              <a:avLst/>
              <a:gdLst/>
              <a:ahLst/>
              <a:cxnLst/>
              <a:rect l="l" t="t" r="r" b="b"/>
              <a:pathLst>
                <a:path w="20116800" h="1097280">
                  <a:moveTo>
                    <a:pt x="0" y="0"/>
                  </a:moveTo>
                  <a:lnTo>
                    <a:pt x="20116800" y="0"/>
                  </a:lnTo>
                  <a:lnTo>
                    <a:pt x="20116800" y="1097280"/>
                  </a:lnTo>
                  <a:lnTo>
                    <a:pt x="0" y="1097280"/>
                  </a:lnTo>
                  <a:close/>
                </a:path>
              </a:pathLst>
            </a:custGeom>
            <a:blipFill>
              <a:blip r:embed="rId3">
                <a:alphaModFix amt="0"/>
              </a:blip>
              <a:stretch>
                <a:fillRect t="-307225" b="-307225"/>
              </a:stretch>
            </a:blipFill>
          </p:spPr>
          <p:txBody>
            <a:bodyPr/>
            <a:lstStyle/>
            <a:p>
              <a:endParaRPr lang="en-GB"/>
            </a:p>
          </p:txBody>
        </p:sp>
        <p:sp>
          <p:nvSpPr>
            <p:cNvPr id="11" name="TextBox 11"/>
            <p:cNvSpPr txBox="1"/>
            <p:nvPr/>
          </p:nvSpPr>
          <p:spPr>
            <a:xfrm>
              <a:off x="0" y="-57150"/>
              <a:ext cx="20116800" cy="1154430"/>
            </a:xfrm>
            <a:prstGeom prst="rect">
              <a:avLst/>
            </a:prstGeom>
          </p:spPr>
          <p:txBody>
            <a:bodyPr lIns="0" tIns="0" rIns="0" bIns="0" rtlCol="0" anchor="ctr"/>
            <a:lstStyle/>
            <a:p>
              <a:pPr algn="l">
                <a:lnSpc>
                  <a:spcPts val="3240"/>
                </a:lnSpc>
              </a:pPr>
              <a:r>
                <a:rPr lang="en-US" sz="2700" b="1">
                  <a:solidFill>
                    <a:srgbClr val="E2672F"/>
                  </a:solidFill>
                  <a:latin typeface="Calibri (MS) Bold"/>
                  <a:ea typeface="Calibri (MS) Bold"/>
                  <a:cs typeface="Calibri (MS) Bold"/>
                  <a:sym typeface="Calibri (MS) Bold"/>
                </a:rPr>
                <a:t>Trees · Hedgerows · Willow · Insect sculptures . Bug hotel . Chalkboard . Interactive artwork </a:t>
              </a:r>
            </a:p>
          </p:txBody>
        </p:sp>
      </p:grpSp>
      <p:grpSp>
        <p:nvGrpSpPr>
          <p:cNvPr id="12" name="Group 12"/>
          <p:cNvGrpSpPr/>
          <p:nvPr/>
        </p:nvGrpSpPr>
        <p:grpSpPr>
          <a:xfrm>
            <a:off x="960120" y="9189720"/>
            <a:ext cx="10972800" cy="548640"/>
            <a:chOff x="0" y="0"/>
            <a:chExt cx="14630400" cy="731520"/>
          </a:xfrm>
        </p:grpSpPr>
        <p:sp>
          <p:nvSpPr>
            <p:cNvPr id="13" name="Freeform 13"/>
            <p:cNvSpPr/>
            <p:nvPr/>
          </p:nvSpPr>
          <p:spPr>
            <a:xfrm>
              <a:off x="0" y="0"/>
              <a:ext cx="14630400" cy="731520"/>
            </a:xfrm>
            <a:custGeom>
              <a:avLst/>
              <a:gdLst/>
              <a:ahLst/>
              <a:cxnLst/>
              <a:rect l="l" t="t" r="r" b="b"/>
              <a:pathLst>
                <a:path w="14630400" h="731520">
                  <a:moveTo>
                    <a:pt x="0" y="0"/>
                  </a:moveTo>
                  <a:lnTo>
                    <a:pt x="14630400" y="0"/>
                  </a:lnTo>
                  <a:lnTo>
                    <a:pt x="14630400" y="731520"/>
                  </a:lnTo>
                  <a:lnTo>
                    <a:pt x="0" y="731520"/>
                  </a:lnTo>
                  <a:close/>
                </a:path>
              </a:pathLst>
            </a:custGeom>
            <a:blipFill>
              <a:blip r:embed="rId3">
                <a:alphaModFix amt="0"/>
              </a:blip>
              <a:stretch>
                <a:fillRect t="-339700" b="-339700"/>
              </a:stretch>
            </a:blipFill>
          </p:spPr>
          <p:txBody>
            <a:bodyPr/>
            <a:lstStyle/>
            <a:p>
              <a:endParaRPr lang="en-GB"/>
            </a:p>
          </p:txBody>
        </p:sp>
        <p:sp>
          <p:nvSpPr>
            <p:cNvPr id="14" name="TextBox 14"/>
            <p:cNvSpPr txBox="1"/>
            <p:nvPr/>
          </p:nvSpPr>
          <p:spPr>
            <a:xfrm>
              <a:off x="0" y="-47625"/>
              <a:ext cx="14630400" cy="779145"/>
            </a:xfrm>
            <a:prstGeom prst="rect">
              <a:avLst/>
            </a:prstGeom>
          </p:spPr>
          <p:txBody>
            <a:bodyPr lIns="0" tIns="0" rIns="0" bIns="0" rtlCol="0" anchor="ctr"/>
            <a:lstStyle/>
            <a:p>
              <a:pPr algn="l">
                <a:lnSpc>
                  <a:spcPts val="2520"/>
                </a:lnSpc>
              </a:pPr>
              <a:r>
                <a:rPr lang="en-US" sz="3200" i="1" dirty="0">
                  <a:solidFill>
                    <a:srgbClr val="114B4B"/>
                  </a:solidFill>
                  <a:latin typeface="Calibri (MS) Italics"/>
                  <a:ea typeface="Calibri (MS) Italics"/>
                  <a:cs typeface="Calibri (MS) Italics"/>
                  <a:sym typeface="Calibri (MS) Italics"/>
                </a:rPr>
                <a:t>Thank you — questions welcome.</a:t>
              </a:r>
            </a:p>
          </p:txBody>
        </p:sp>
      </p:grpSp>
      <p:sp>
        <p:nvSpPr>
          <p:cNvPr id="15" name="Freeform 15"/>
          <p:cNvSpPr/>
          <p:nvPr/>
        </p:nvSpPr>
        <p:spPr>
          <a:xfrm>
            <a:off x="7610923" y="3871362"/>
            <a:ext cx="3752761" cy="4452253"/>
          </a:xfrm>
          <a:custGeom>
            <a:avLst/>
            <a:gdLst/>
            <a:ahLst/>
            <a:cxnLst/>
            <a:rect l="l" t="t" r="r" b="b"/>
            <a:pathLst>
              <a:path w="3752761" h="4452253">
                <a:moveTo>
                  <a:pt x="0" y="0"/>
                </a:moveTo>
                <a:lnTo>
                  <a:pt x="3752761" y="0"/>
                </a:lnTo>
                <a:lnTo>
                  <a:pt x="3752761" y="4452253"/>
                </a:lnTo>
                <a:lnTo>
                  <a:pt x="0" y="4452253"/>
                </a:lnTo>
                <a:lnTo>
                  <a:pt x="0" y="0"/>
                </a:lnTo>
                <a:close/>
              </a:path>
            </a:pathLst>
          </a:custGeom>
          <a:blipFill>
            <a:blip r:embed="rId4"/>
            <a:stretch>
              <a:fillRect t="-10393" b="-1933"/>
            </a:stretch>
          </a:blipFill>
        </p:spPr>
        <p:txBody>
          <a:bodyPr/>
          <a:lstStyle/>
          <a:p>
            <a:endParaRPr lang="en-GB"/>
          </a:p>
        </p:txBody>
      </p:sp>
      <p:sp>
        <p:nvSpPr>
          <p:cNvPr id="16" name="Freeform 16"/>
          <p:cNvSpPr/>
          <p:nvPr/>
        </p:nvSpPr>
        <p:spPr>
          <a:xfrm>
            <a:off x="12230459" y="3871362"/>
            <a:ext cx="4543935" cy="4452253"/>
          </a:xfrm>
          <a:custGeom>
            <a:avLst/>
            <a:gdLst/>
            <a:ahLst/>
            <a:cxnLst/>
            <a:rect l="l" t="t" r="r" b="b"/>
            <a:pathLst>
              <a:path w="4543935" h="4452253">
                <a:moveTo>
                  <a:pt x="0" y="0"/>
                </a:moveTo>
                <a:lnTo>
                  <a:pt x="4543935" y="0"/>
                </a:lnTo>
                <a:lnTo>
                  <a:pt x="4543935" y="4452253"/>
                </a:lnTo>
                <a:lnTo>
                  <a:pt x="0" y="4452253"/>
                </a:lnTo>
                <a:lnTo>
                  <a:pt x="0" y="0"/>
                </a:lnTo>
                <a:close/>
              </a:path>
            </a:pathLst>
          </a:custGeom>
          <a:blipFill>
            <a:blip r:embed="rId5"/>
            <a:stretch>
              <a:fillRect t="-10699" b="-25308"/>
            </a:stretch>
          </a:blipFill>
        </p:spPr>
        <p:txBody>
          <a:bodyPr/>
          <a:lstStyle/>
          <a:p>
            <a:endParaRPr lang="en-GB"/>
          </a:p>
        </p:txBody>
      </p:sp>
      <p:pic>
        <p:nvPicPr>
          <p:cNvPr id="21" name="Picture 20">
            <a:extLst>
              <a:ext uri="{FF2B5EF4-FFF2-40B4-BE49-F238E27FC236}">
                <a16:creationId xmlns:a16="http://schemas.microsoft.com/office/drawing/2014/main" id="{A89BA23C-B3D1-EB45-DF37-E950897DE3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967" y="3871362"/>
            <a:ext cx="5873057" cy="44522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35A42E-57FE-416A-96D1-670E3708FFFD}">
  <ds:schemaRefs>
    <ds:schemaRef ds:uri="http://purl.org/dc/dcmitype/"/>
    <ds:schemaRef ds:uri="http://purl.org/dc/terms/"/>
    <ds:schemaRef ds:uri="f70fc51b-0922-43dc-875f-7a3366134006"/>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104a47f3-9bf8-4a09-909e-697f2ff45180"/>
    <ds:schemaRef ds:uri="http://schemas.microsoft.com/office/2006/metadata/properties"/>
  </ds:schemaRefs>
</ds:datastoreItem>
</file>

<file path=customXml/itemProps2.xml><?xml version="1.0" encoding="utf-8"?>
<ds:datastoreItem xmlns:ds="http://schemas.openxmlformats.org/officeDocument/2006/customXml" ds:itemID="{8B7E835F-49C2-467E-AAD4-9E35BBEA79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3A2D9B-9231-45D3-834A-7D889AE5A3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TotalTime>
  <Words>842</Words>
  <Application>Microsoft Office PowerPoint</Application>
  <PresentationFormat>Custom</PresentationFormat>
  <Paragraphs>44</Paragraphs>
  <Slides>6</Slides>
  <Notes>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Calibri (MS) Italics</vt:lpstr>
      <vt:lpstr>Calibri (MS) Bold</vt:lpstr>
      <vt:lpstr>Calibri (MS)</vt:lpstr>
      <vt:lpstr>Cambria Bold</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WOP_EcoArea_CRN_Showcase.pptx</dc:title>
  <dc:creator>Hayley Cartwright</dc:creator>
  <cp:lastModifiedBy>Erin Kelly</cp:lastModifiedBy>
  <cp:revision>2</cp:revision>
  <dcterms:created xsi:type="dcterms:W3CDTF">2006-08-16T00:00:00Z</dcterms:created>
  <dcterms:modified xsi:type="dcterms:W3CDTF">2026-10-21T15:42:09Z</dcterms:modified>
  <dc:identifier>DAHWlPZvAJU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