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  <p:sldMasterId id="2147483687" r:id="rId7"/>
    <p:sldMasterId id="2147483700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1DE502-6786-4D57-87C5-67ADE3048261}" v="2" dt="2026-09-15T12:46:17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ison Hughes" userId="23cb4101-bb18-4260-bb4a-361c75eeed6d" providerId="ADAL" clId="{D85DA22A-9CDD-4A8A-8741-6F4853EF2EDD}"/>
    <pc:docChg chg="custSel addSld delSld modSld">
      <pc:chgData name="Allison Hughes" userId="23cb4101-bb18-4260-bb4a-361c75eeed6d" providerId="ADAL" clId="{D85DA22A-9CDD-4A8A-8741-6F4853EF2EDD}" dt="2026-09-15T12:46:17.897" v="45" actId="20577"/>
      <pc:docMkLst>
        <pc:docMk/>
      </pc:docMkLst>
      <pc:sldChg chg="modSp mod">
        <pc:chgData name="Allison Hughes" userId="23cb4101-bb18-4260-bb4a-361c75eeed6d" providerId="ADAL" clId="{D85DA22A-9CDD-4A8A-8741-6F4853EF2EDD}" dt="2026-09-15T12:46:17.101" v="40" actId="27636"/>
        <pc:sldMkLst>
          <pc:docMk/>
          <pc:sldMk cId="0" sldId="257"/>
        </pc:sldMkLst>
        <pc:spChg chg="mod">
          <ac:chgData name="Allison Hughes" userId="23cb4101-bb18-4260-bb4a-361c75eeed6d" providerId="ADAL" clId="{D85DA22A-9CDD-4A8A-8741-6F4853EF2EDD}" dt="2026-09-15T12:46:17.101" v="40" actId="27636"/>
          <ac:spMkLst>
            <pc:docMk/>
            <pc:sldMk cId="0" sldId="257"/>
            <ac:spMk id="211" creationId="{00000000-0000-0000-0000-000000000000}"/>
          </ac:spMkLst>
        </pc:spChg>
      </pc:sldChg>
      <pc:sldChg chg="modSp mod">
        <pc:chgData name="Allison Hughes" userId="23cb4101-bb18-4260-bb4a-361c75eeed6d" providerId="ADAL" clId="{D85DA22A-9CDD-4A8A-8741-6F4853EF2EDD}" dt="2026-09-15T12:46:17.107" v="41" actId="27636"/>
        <pc:sldMkLst>
          <pc:docMk/>
          <pc:sldMk cId="0" sldId="259"/>
        </pc:sldMkLst>
        <pc:spChg chg="mod">
          <ac:chgData name="Allison Hughes" userId="23cb4101-bb18-4260-bb4a-361c75eeed6d" providerId="ADAL" clId="{D85DA22A-9CDD-4A8A-8741-6F4853EF2EDD}" dt="2026-09-15T12:46:17.107" v="41" actId="27636"/>
          <ac:spMkLst>
            <pc:docMk/>
            <pc:sldMk cId="0" sldId="259"/>
            <ac:spMk id="221" creationId="{00000000-0000-0000-0000-000000000000}"/>
          </ac:spMkLst>
        </pc:spChg>
        <pc:picChg chg="mod">
          <ac:chgData name="Allison Hughes" userId="23cb4101-bb18-4260-bb4a-361c75eeed6d" providerId="ADAL" clId="{D85DA22A-9CDD-4A8A-8741-6F4853EF2EDD}" dt="2026-08-28T14:44:52.509" v="25" actId="1076"/>
          <ac:picMkLst>
            <pc:docMk/>
            <pc:sldMk cId="0" sldId="259"/>
            <ac:picMk id="222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4:49.428" v="23" actId="1076"/>
          <ac:picMkLst>
            <pc:docMk/>
            <pc:sldMk cId="0" sldId="259"/>
            <ac:picMk id="223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4:50.627" v="24" actId="1076"/>
          <ac:picMkLst>
            <pc:docMk/>
            <pc:sldMk cId="0" sldId="259"/>
            <ac:picMk id="225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4:56.021" v="27" actId="1076"/>
          <ac:picMkLst>
            <pc:docMk/>
            <pc:sldMk cId="0" sldId="259"/>
            <ac:picMk id="228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4:58.271" v="28" actId="1076"/>
          <ac:picMkLst>
            <pc:docMk/>
            <pc:sldMk cId="0" sldId="259"/>
            <ac:picMk id="229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4:54.228" v="26" actId="1076"/>
          <ac:picMkLst>
            <pc:docMk/>
            <pc:sldMk cId="0" sldId="259"/>
            <ac:picMk id="230" creationId="{00000000-0000-0000-0000-000000000000}"/>
          </ac:picMkLst>
        </pc:picChg>
      </pc:sldChg>
      <pc:sldChg chg="modSp mod">
        <pc:chgData name="Allison Hughes" userId="23cb4101-bb18-4260-bb4a-361c75eeed6d" providerId="ADAL" clId="{D85DA22A-9CDD-4A8A-8741-6F4853EF2EDD}" dt="2026-09-15T12:46:17.115" v="42" actId="27636"/>
        <pc:sldMkLst>
          <pc:docMk/>
          <pc:sldMk cId="0" sldId="260"/>
        </pc:sldMkLst>
        <pc:spChg chg="mod">
          <ac:chgData name="Allison Hughes" userId="23cb4101-bb18-4260-bb4a-361c75eeed6d" providerId="ADAL" clId="{D85DA22A-9CDD-4A8A-8741-6F4853EF2EDD}" dt="2026-09-15T12:46:17.115" v="42" actId="27636"/>
          <ac:spMkLst>
            <pc:docMk/>
            <pc:sldMk cId="0" sldId="260"/>
            <ac:spMk id="234" creationId="{00000000-0000-0000-0000-000000000000}"/>
          </ac:spMkLst>
        </pc:spChg>
        <pc:picChg chg="mod">
          <ac:chgData name="Allison Hughes" userId="23cb4101-bb18-4260-bb4a-361c75eeed6d" providerId="ADAL" clId="{D85DA22A-9CDD-4A8A-8741-6F4853EF2EDD}" dt="2026-08-28T14:45:19.970" v="32" actId="1076"/>
          <ac:picMkLst>
            <pc:docMk/>
            <pc:sldMk cId="0" sldId="260"/>
            <ac:picMk id="235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5:15.294" v="30" actId="1076"/>
          <ac:picMkLst>
            <pc:docMk/>
            <pc:sldMk cId="0" sldId="260"/>
            <ac:picMk id="236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5:10.133" v="29" actId="1076"/>
          <ac:picMkLst>
            <pc:docMk/>
            <pc:sldMk cId="0" sldId="260"/>
            <ac:picMk id="237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5:17.441" v="31" actId="1076"/>
          <ac:picMkLst>
            <pc:docMk/>
            <pc:sldMk cId="0" sldId="260"/>
            <ac:picMk id="238" creationId="{00000000-0000-0000-0000-000000000000}"/>
          </ac:picMkLst>
        </pc:picChg>
      </pc:sldChg>
      <pc:sldChg chg="modSp mod">
        <pc:chgData name="Allison Hughes" userId="23cb4101-bb18-4260-bb4a-361c75eeed6d" providerId="ADAL" clId="{D85DA22A-9CDD-4A8A-8741-6F4853EF2EDD}" dt="2026-09-15T12:46:17.120" v="43" actId="27636"/>
        <pc:sldMkLst>
          <pc:docMk/>
          <pc:sldMk cId="0" sldId="261"/>
        </pc:sldMkLst>
        <pc:spChg chg="mod">
          <ac:chgData name="Allison Hughes" userId="23cb4101-bb18-4260-bb4a-361c75eeed6d" providerId="ADAL" clId="{D85DA22A-9CDD-4A8A-8741-6F4853EF2EDD}" dt="2026-09-15T12:46:17.120" v="43" actId="27636"/>
          <ac:spMkLst>
            <pc:docMk/>
            <pc:sldMk cId="0" sldId="261"/>
            <ac:spMk id="241" creationId="{00000000-0000-0000-0000-000000000000}"/>
          </ac:spMkLst>
        </pc:spChg>
        <pc:picChg chg="mod">
          <ac:chgData name="Allison Hughes" userId="23cb4101-bb18-4260-bb4a-361c75eeed6d" providerId="ADAL" clId="{D85DA22A-9CDD-4A8A-8741-6F4853EF2EDD}" dt="2026-08-20T12:31:16.722" v="0" actId="1076"/>
          <ac:picMkLst>
            <pc:docMk/>
            <pc:sldMk cId="0" sldId="261"/>
            <ac:picMk id="242" creationId="{00000000-0000-0000-0000-000000000000}"/>
          </ac:picMkLst>
        </pc:picChg>
        <pc:picChg chg="mod">
          <ac:chgData name="Allison Hughes" userId="23cb4101-bb18-4260-bb4a-361c75eeed6d" providerId="ADAL" clId="{D85DA22A-9CDD-4A8A-8741-6F4853EF2EDD}" dt="2026-08-28T14:45:49.516" v="33" actId="1076"/>
          <ac:picMkLst>
            <pc:docMk/>
            <pc:sldMk cId="0" sldId="261"/>
            <ac:picMk id="246" creationId="{00000000-0000-0000-0000-000000000000}"/>
          </ac:picMkLst>
        </pc:picChg>
      </pc:sldChg>
      <pc:sldChg chg="modSp mod">
        <pc:chgData name="Allison Hughes" userId="23cb4101-bb18-4260-bb4a-361c75eeed6d" providerId="ADAL" clId="{D85DA22A-9CDD-4A8A-8741-6F4853EF2EDD}" dt="2026-09-15T12:46:17.126" v="44" actId="27636"/>
        <pc:sldMkLst>
          <pc:docMk/>
          <pc:sldMk cId="0" sldId="262"/>
        </pc:sldMkLst>
        <pc:spChg chg="mod">
          <ac:chgData name="Allison Hughes" userId="23cb4101-bb18-4260-bb4a-361c75eeed6d" providerId="ADAL" clId="{D85DA22A-9CDD-4A8A-8741-6F4853EF2EDD}" dt="2026-09-15T12:46:17.126" v="44" actId="27636"/>
          <ac:spMkLst>
            <pc:docMk/>
            <pc:sldMk cId="0" sldId="262"/>
            <ac:spMk id="248" creationId="{00000000-0000-0000-0000-000000000000}"/>
          </ac:spMkLst>
        </pc:spChg>
      </pc:sldChg>
      <pc:sldChg chg="addSp delSp modSp mod">
        <pc:chgData name="Allison Hughes" userId="23cb4101-bb18-4260-bb4a-361c75eeed6d" providerId="ADAL" clId="{D85DA22A-9CDD-4A8A-8741-6F4853EF2EDD}" dt="2026-09-15T12:46:17.897" v="45" actId="20577"/>
        <pc:sldMkLst>
          <pc:docMk/>
          <pc:sldMk cId="0" sldId="263"/>
        </pc:sldMkLst>
        <pc:spChg chg="mod">
          <ac:chgData name="Allison Hughes" userId="23cb4101-bb18-4260-bb4a-361c75eeed6d" providerId="ADAL" clId="{D85DA22A-9CDD-4A8A-8741-6F4853EF2EDD}" dt="2026-09-15T12:46:17.897" v="45" actId="20577"/>
          <ac:spMkLst>
            <pc:docMk/>
            <pc:sldMk cId="0" sldId="263"/>
            <ac:spMk id="255" creationId="{00000000-0000-0000-0000-000000000000}"/>
          </ac:spMkLst>
        </pc:spChg>
        <pc:picChg chg="add mod">
          <ac:chgData name="Allison Hughes" userId="23cb4101-bb18-4260-bb4a-361c75eeed6d" providerId="ADAL" clId="{D85DA22A-9CDD-4A8A-8741-6F4853EF2EDD}" dt="2026-08-27T14:05:42.992" v="19" actId="1076"/>
          <ac:picMkLst>
            <pc:docMk/>
            <pc:sldMk cId="0" sldId="263"/>
            <ac:picMk id="6" creationId="{FA4CD72D-7077-9FE5-ADE5-D52FF597A5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425F898-A657-4181-97CE-EE8A52309D7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321120"/>
            <a:ext cx="58680" cy="77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D69AA48-1D7E-4CDF-B38B-F6B2EE590BA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5D6FB57-04FC-45C7-A0B6-BCDE89599D4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50AD57D-0E44-4FB2-BA0C-A6D907701EF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6B535AE-949A-470F-B5E0-1520C1150D6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68760" cy="583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D7B89CE-8956-47A5-A3A9-17893AE5D7A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019F241-5338-412B-B731-39EC8D1A090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0A3439C-F075-4133-A460-4D94880269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60BFB57-9AD0-4A63-A7D6-29ECACE6205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54BF333-A169-4CC4-937F-F5EB29B8452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4A71974-6BF1-4ECD-BF4D-4DE9C3665DA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241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439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5241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5439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875F3B1-6629-4692-A7AE-33FE4BB54BA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8A855C3-C057-45B9-801D-E7B8E1D743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04000" y="321120"/>
            <a:ext cx="58680" cy="77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8DFD117-4F3B-4844-9CA2-ED907728738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FB6B7C0-47DC-4D77-AE88-05BC87901C5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A5DB0D6-BB74-4C93-90D0-97885204167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25A604C-6318-4AB7-B6EC-7BF2D336C78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68760" cy="583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99EB35E-2AE3-4779-8915-CA6C76DE982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ACC4FE0-0CC1-4421-AC94-5943D71911C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CA0CC95-440D-4129-A91C-CC282BFC050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7357384-C991-403E-801F-44E8A009279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D087B9D-ACB7-41CA-89FE-F458BFAD1E4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79026E7-AFC3-44CF-ADBB-3AA40C568D0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5241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5439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50400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5241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5439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71FF82D-8A9B-41B9-9ADD-AFF3529090E4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463A127-185C-4492-B022-A888EE9F2DE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504000" y="321120"/>
            <a:ext cx="58680" cy="77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62677C9-763D-4505-B573-35216C24CF9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C417B552-D476-4174-8CA5-D271A320B2B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D1B4B7B-8F85-4076-92E3-2968946E29A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9624B8B-67DE-415A-B883-469D9F5623A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68760" cy="583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985FD8ED-864B-41F3-B69A-F25C3A916D9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17876A1-4480-420D-8E82-CAE41E3A4F5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4911F4-EECA-4856-80E1-C1C3BD0DFA1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5C1FB4C-2AF5-45EB-A9E8-90338D7AE1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65E1F0C-0175-4182-ADF8-B0BD3AABF68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21E1506-9D1D-4DF9-80E3-8A4A5FE509D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5241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5439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50400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5241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5439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22A83F8-5973-4FEB-A026-61C984057D2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496AB84-8888-4EBF-8B5E-04A25A23354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504000" y="321120"/>
            <a:ext cx="58680" cy="77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36C078E-49E1-41B7-BBC7-49917A72829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F92963D-5A66-4872-A8E1-42CCCE7E78E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B7FA38A8-B7F9-42DD-9A80-E90317394BD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DCD9E6F8-BB7F-4BF9-AD66-3E2E60D8F2B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68760" cy="583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8F1AF55-5783-41A9-BDEF-6F494791FCD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E5DB5426-5A65-4C71-8570-FEC7C008891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81D7344-3BD0-4D38-A24D-982EF276F13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4ADBED3B-1EE0-47B0-B711-F2713404720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D72A1449-35D6-45E9-BA42-C8A458CAA9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C22C4A7-9B8E-4A9B-AC9E-9FAC333E45D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5241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5439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50400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/>
          </p:nvPr>
        </p:nvSpPr>
        <p:spPr>
          <a:xfrm>
            <a:off x="5241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/>
          </p:nvPr>
        </p:nvSpPr>
        <p:spPr>
          <a:xfrm>
            <a:off x="5439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6CDDD87-AB1F-4BC2-BB53-B2F26CD5342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6525EB7-3A48-435D-9A9A-A56590FE7D7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504000" y="321120"/>
            <a:ext cx="58680" cy="77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85C8E09-B940-47BC-93B3-C06CD2D89CC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74BDC2C-C5D1-405C-8FF1-D78DC45B60E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82E3C42-DDA4-42AC-8A08-674DCE0B001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7AA9659B-A6DC-43C4-8539-F945BAA7F6F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68760" cy="583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2DEEACF-9332-4331-BA21-492DE86355A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AA1BA67-5DA9-472B-9A04-C071F8B0D9F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4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23BE00E9-D4C3-45DF-87FE-1790484E20A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35449E-F982-45EA-8A90-358154FAA01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504000" y="4303440"/>
            <a:ext cx="5868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36FA52B-D09E-4953-B135-9E014390BBB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534240" y="17690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/>
          </p:nvPr>
        </p:nvSpPr>
        <p:spPr>
          <a:xfrm>
            <a:off x="50400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/>
          </p:nvPr>
        </p:nvSpPr>
        <p:spPr>
          <a:xfrm>
            <a:off x="534240" y="4303440"/>
            <a:ext cx="2844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581E5461-8CD4-4A98-9811-17D9688B351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241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543960" y="17690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/>
          </p:nvPr>
        </p:nvSpPr>
        <p:spPr>
          <a:xfrm>
            <a:off x="50400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6"/>
          <p:cNvSpPr>
            <a:spLocks noGrp="1"/>
          </p:cNvSpPr>
          <p:nvPr>
            <p:ph/>
          </p:nvPr>
        </p:nvSpPr>
        <p:spPr>
          <a:xfrm>
            <a:off x="5241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7"/>
          <p:cNvSpPr>
            <a:spLocks noGrp="1"/>
          </p:cNvSpPr>
          <p:nvPr>
            <p:ph/>
          </p:nvPr>
        </p:nvSpPr>
        <p:spPr>
          <a:xfrm>
            <a:off x="543960" y="4303440"/>
            <a:ext cx="18720" cy="23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0000"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22D10391-4502-4EE7-A467-FBBFB81DBF5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3447360" y="7200000"/>
            <a:ext cx="3192120" cy="169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Arial"/>
              </a:rPr>
              <a:t> </a:t>
            </a:r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9288000" y="7236000"/>
            <a:ext cx="645120" cy="285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E76320B-0903-4DC5-80E5-2683F1E0C5B2}" type="slidenum">
              <a:rPr lang="en-GB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0" y="7200000"/>
            <a:ext cx="2345400" cy="230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000"/>
          </a:bodyPr>
          <a:lstStyle/>
          <a:p>
            <a:pPr marL="47520" indent="-356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95040" lvl="1" indent="-356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42560" lvl="2" indent="-316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90080" lvl="3" indent="-237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37600" lvl="4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85120" lvl="5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32640" lvl="6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56628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000"/>
          </a:bodyPr>
          <a:lstStyle/>
          <a:p>
            <a:pPr marL="47520" indent="-356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95040" lvl="1" indent="-356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42560" lvl="2" indent="-316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90080" lvl="3" indent="-237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37600" lvl="4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85120" lvl="5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32640" lvl="6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 idx="4"/>
          </p:nvPr>
        </p:nvSpPr>
        <p:spPr>
          <a:xfrm>
            <a:off x="3447720" y="7272000"/>
            <a:ext cx="3178440" cy="50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5"/>
          </p:nvPr>
        </p:nvSpPr>
        <p:spPr>
          <a:xfrm>
            <a:off x="7588440" y="7254000"/>
            <a:ext cx="2330280" cy="50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</a:pPr>
            <a:fld id="{5A691C82-DD4A-4168-AD28-2085DA124866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dt" idx="6"/>
          </p:nvPr>
        </p:nvSpPr>
        <p:spPr>
          <a:xfrm>
            <a:off x="27000" y="7272000"/>
            <a:ext cx="2330280" cy="50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ftr" idx="7"/>
          </p:nvPr>
        </p:nvSpPr>
        <p:spPr>
          <a:xfrm>
            <a:off x="3447720" y="7272000"/>
            <a:ext cx="3178440" cy="50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sldNum" idx="8"/>
          </p:nvPr>
        </p:nvSpPr>
        <p:spPr>
          <a:xfrm>
            <a:off x="7588440" y="7254000"/>
            <a:ext cx="2330280" cy="50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</a:pPr>
            <a:fld id="{5BFC2680-0D8B-474F-9784-4C4274B5DA86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9"/>
          </p:nvPr>
        </p:nvSpPr>
        <p:spPr>
          <a:xfrm>
            <a:off x="27000" y="7272000"/>
            <a:ext cx="2330280" cy="50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ftr" idx="10"/>
          </p:nvPr>
        </p:nvSpPr>
        <p:spPr>
          <a:xfrm>
            <a:off x="3447360" y="7272000"/>
            <a:ext cx="3192120" cy="51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Arial"/>
              </a:rPr>
              <a:t>&lt;footer&gt;</a:t>
            </a:r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ldNum" idx="11"/>
          </p:nvPr>
        </p:nvSpPr>
        <p:spPr>
          <a:xfrm>
            <a:off x="7587720" y="7254720"/>
            <a:ext cx="2345400" cy="51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FD47A5E-FF98-464D-9555-1F06D3BDCE46}" type="slidenum">
              <a:rPr lang="en-GB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dt" idx="12"/>
          </p:nvPr>
        </p:nvSpPr>
        <p:spPr>
          <a:xfrm>
            <a:off x="27720" y="7272000"/>
            <a:ext cx="2345400" cy="51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27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000"/>
          </a:bodyPr>
          <a:lstStyle/>
          <a:p>
            <a:pPr marL="47520" indent="-356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95040" lvl="1" indent="-356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42560" lvl="2" indent="-316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90080" lvl="3" indent="-237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37600" lvl="4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85120" lvl="5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32640" lvl="6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566280" y="1769040"/>
            <a:ext cx="58680" cy="485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000"/>
          </a:bodyPr>
          <a:lstStyle/>
          <a:p>
            <a:pPr marL="47520" indent="-3564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95040" lvl="1" indent="-3564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42560" lvl="2" indent="-3168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90080" lvl="3" indent="-2376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37600" lvl="4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85120" lvl="5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32640" lvl="6" indent="-2376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168" name="PlaceHolder 4"/>
          <p:cNvSpPr>
            <a:spLocks noGrp="1"/>
          </p:cNvSpPr>
          <p:nvPr>
            <p:ph type="ftr" idx="13"/>
          </p:nvPr>
        </p:nvSpPr>
        <p:spPr>
          <a:xfrm>
            <a:off x="3447360" y="7272000"/>
            <a:ext cx="3192120" cy="51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Arial"/>
              </a:rPr>
              <a:t>&lt;footer&gt;</a:t>
            </a:r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sldNum" idx="14"/>
          </p:nvPr>
        </p:nvSpPr>
        <p:spPr>
          <a:xfrm>
            <a:off x="7587720" y="7254720"/>
            <a:ext cx="2345400" cy="51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DE8E868-1A6A-409B-BD94-BDA229569AAA}" type="slidenum">
              <a:rPr lang="en-GB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PlaceHolder 6"/>
          <p:cNvSpPr>
            <a:spLocks noGrp="1"/>
          </p:cNvSpPr>
          <p:nvPr>
            <p:ph type="dt" idx="15"/>
          </p:nvPr>
        </p:nvSpPr>
        <p:spPr>
          <a:xfrm>
            <a:off x="27720" y="7272000"/>
            <a:ext cx="2345400" cy="51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www.visitarundel.co.uk/discover-arundels-nature-in-art-poetry-trail/" TargetMode="External"/><Relationship Id="rId7" Type="http://schemas.openxmlformats.org/officeDocument/2006/relationships/image" Target="../media/image34.png"/><Relationship Id="rId2" Type="http://schemas.openxmlformats.org/officeDocument/2006/relationships/hyperlink" Target="https://www.arundeltowncouncil.gov.uk/about-arundel/poetry-trail/" TargetMode="Externa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://www.facebook.com/ArundelGreenTeam/" TargetMode="External"/><Relationship Id="rId5" Type="http://schemas.openxmlformats.org/officeDocument/2006/relationships/hyperlink" Target="http://www.greeningarundel.com/" TargetMode="External"/><Relationship Id="rId4" Type="http://schemas.openxmlformats.org/officeDocument/2006/relationships/hyperlink" Target="https://www.arundeltowncouncil.gov.uk/victoria-to-arunde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592560" y="1440000"/>
            <a:ext cx="8924760" cy="178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Greening Arundel’s Poetry Trail</a:t>
            </a: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900000" y="4320000"/>
            <a:ext cx="8493120" cy="136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3200" b="0" strike="noStrike" spc="-1">
                <a:solidFill>
                  <a:srgbClr val="121212"/>
                </a:solidFill>
                <a:latin typeface="Arial"/>
              </a:rPr>
              <a:t>Katrina Murray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3200" b="0" strike="noStrike" spc="-1">
                <a:solidFill>
                  <a:srgbClr val="121212"/>
                </a:solidFill>
                <a:latin typeface="Arial"/>
              </a:rPr>
              <a:t>15 September 2026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684720" y="3313080"/>
            <a:ext cx="8853120" cy="136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3200" b="0" strike="noStrike" spc="-1">
                <a:solidFill>
                  <a:srgbClr val="121212"/>
                </a:solidFill>
                <a:latin typeface="Arial"/>
                <a:ea typeface="DejaVu Sans"/>
              </a:rPr>
              <a:t>Walks &amp; Talks Skill Share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0" name="Picture 209"/>
          <p:cNvPicPr/>
          <p:nvPr/>
        </p:nvPicPr>
        <p:blipFill>
          <a:blip r:embed="rId2"/>
          <a:stretch/>
        </p:blipFill>
        <p:spPr>
          <a:xfrm>
            <a:off x="0" y="0"/>
            <a:ext cx="1437840" cy="1597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/>
          </p:nvPr>
        </p:nvSpPr>
        <p:spPr>
          <a:xfrm>
            <a:off x="502920" y="1767600"/>
            <a:ext cx="4426200" cy="485244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28440" rIns="0" bIns="0" anchor="t">
            <a:normAutofit fontScale="75000" lnSpcReduction="10000"/>
          </a:bodyPr>
          <a:lstStyle/>
          <a:p>
            <a:pPr marL="322920" indent="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None/>
              <a:tabLst>
                <a:tab pos="0" algn="l"/>
              </a:tabLst>
            </a:pPr>
            <a:r>
              <a:rPr lang="en-GB" sz="3600" b="0" u="sng" strike="noStrike" spc="-1">
                <a:solidFill>
                  <a:srgbClr val="000000"/>
                </a:solidFill>
                <a:uFillTx/>
                <a:latin typeface="Arial"/>
              </a:rPr>
              <a:t>Loca</a:t>
            </a:r>
            <a:r>
              <a:rPr lang="en-GB" sz="4000" b="0" u="sng" strike="noStrike" spc="-1">
                <a:solidFill>
                  <a:srgbClr val="000000"/>
                </a:solidFill>
                <a:uFillTx/>
                <a:latin typeface="Arial"/>
              </a:rPr>
              <a:t>l</a:t>
            </a:r>
            <a:r>
              <a:rPr lang="en-GB" sz="3600" b="0" u="sng" strike="noStrike" spc="-1">
                <a:solidFill>
                  <a:srgbClr val="000000"/>
                </a:solidFill>
                <a:uFillTx/>
                <a:latin typeface="Arial"/>
              </a:rPr>
              <a:t> greening groups</a:t>
            </a:r>
            <a:endParaRPr lang="en-GB" sz="3600" b="0" strike="noStrike" spc="-1">
              <a:solidFill>
                <a:srgbClr val="000000"/>
              </a:solidFill>
              <a:latin typeface="Arial"/>
            </a:endParaRP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Arundel Agenda 21</a:t>
            </a: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Arundel Bee Project</a:t>
            </a: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Segoe UI"/>
              </a:rPr>
              <a:t>Arundel Castle Gardens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Segoe UI"/>
              </a:rPr>
              <a:t>Arundel Community Apiary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Segoe UI"/>
              </a:rPr>
              <a:t>Arundel Community Orchard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Segoe UI"/>
              </a:rPr>
              <a:t>Arundel Gardens Association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Segoe UI"/>
              </a:rPr>
              <a:t>Arundel Tree Wardens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marL="322920" indent="-24192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  <a:ea typeface="Segoe UI"/>
              </a:rPr>
              <a:t>Friends of Priory Pocket Park</a:t>
            </a: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5112000" y="1802880"/>
            <a:ext cx="4426200" cy="485244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8440" rIns="0" bIns="0" anchor="t">
            <a:noAutofit/>
          </a:bodyPr>
          <a:lstStyle/>
          <a:p>
            <a:pPr marL="431640" indent="-32364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tabLst>
                <a:tab pos="0" algn="l"/>
              </a:tabLst>
            </a:pPr>
            <a:r>
              <a:rPr lang="en-GB" sz="2800" b="0" u="sng" strike="noStrike" spc="-1">
                <a:solidFill>
                  <a:srgbClr val="000000"/>
                </a:solidFill>
                <a:uFillTx/>
                <a:latin typeface="Arial"/>
                <a:ea typeface="Segoe UI"/>
              </a:rPr>
              <a:t>Other local groups</a:t>
            </a:r>
            <a:endParaRPr lang="en-GB" sz="2800" b="0" strike="noStrike" spc="-1">
              <a:solidFill>
                <a:srgbClr val="000000"/>
              </a:solidFill>
              <a:latin typeface="Arial"/>
            </a:endParaRPr>
          </a:p>
          <a:p>
            <a:pPr marL="431640" indent="-32364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Arundel Chamber of Commerce</a:t>
            </a:r>
            <a:endParaRPr lang="en-GB" sz="2600" b="0" strike="noStrike" spc="-1">
              <a:solidFill>
                <a:srgbClr val="000000"/>
              </a:solidFill>
              <a:latin typeface="Arial"/>
            </a:endParaRPr>
          </a:p>
          <a:p>
            <a:pPr marL="431640" indent="-32364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Arundel Community Partnership</a:t>
            </a:r>
            <a:endParaRPr lang="en-GB" sz="2600" b="0" strike="noStrike" spc="-1">
              <a:solidFill>
                <a:srgbClr val="000000"/>
              </a:solidFill>
              <a:latin typeface="Arial"/>
            </a:endParaRPr>
          </a:p>
          <a:p>
            <a:pPr marL="431640" indent="-32364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tabLst>
                <a:tab pos="0" algn="l"/>
              </a:tabLst>
            </a:pPr>
            <a:r>
              <a:rPr lang="en-GB" sz="2800" b="0" u="sng" strike="noStrike" spc="-1">
                <a:solidFill>
                  <a:srgbClr val="000000"/>
                </a:solidFill>
                <a:uFillTx/>
                <a:latin typeface="Arial"/>
                <a:ea typeface="Microsoft YaHei"/>
              </a:rPr>
              <a:t>Governmental bodies</a:t>
            </a:r>
            <a:endParaRPr lang="en-GB" sz="2800" b="0" strike="noStrike" spc="-1">
              <a:solidFill>
                <a:srgbClr val="000000"/>
              </a:solidFill>
              <a:latin typeface="Arial"/>
            </a:endParaRPr>
          </a:p>
          <a:p>
            <a:pPr marL="431640" indent="-32364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2600" b="0" strike="noStrike" spc="-1">
                <a:solidFill>
                  <a:srgbClr val="000000"/>
                </a:solidFill>
                <a:latin typeface="Arial"/>
                <a:ea typeface="Segoe UI"/>
              </a:rPr>
              <a:t>Town, District and County Councils</a:t>
            </a:r>
            <a:endParaRPr lang="en-GB" sz="2600" b="0" strike="noStrike" spc="-1">
              <a:solidFill>
                <a:srgbClr val="000000"/>
              </a:solidFill>
              <a:latin typeface="Arial"/>
            </a:endParaRPr>
          </a:p>
          <a:p>
            <a:pPr marL="431640" indent="-323640">
              <a:lnSpc>
                <a:spcPct val="100000"/>
              </a:lnSpc>
              <a:spcBef>
                <a:spcPts val="51"/>
              </a:spcBef>
              <a:spcAft>
                <a:spcPts val="1463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26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South Downs National Park Authority</a:t>
            </a:r>
            <a:endParaRPr lang="en-GB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Rectangle 212"/>
          <p:cNvSpPr/>
          <p:nvPr/>
        </p:nvSpPr>
        <p:spPr>
          <a:xfrm>
            <a:off x="547560" y="360000"/>
            <a:ext cx="9070200" cy="1258560"/>
          </a:xfrm>
          <a:prstGeom prst="rect">
            <a:avLst/>
          </a:prstGeom>
          <a:solidFill>
            <a:srgbClr val="81D41A">
              <a:alpha val="5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Greening Arundel (2023 to date)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E4F51CF-4692-4016-93EA-D1810D91DAA1}" type="slidenum">
              <a:rPr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2920" y="301320"/>
            <a:ext cx="9069840" cy="1260360"/>
          </a:xfrm>
          <a:prstGeom prst="rect">
            <a:avLst/>
          </a:prstGeom>
          <a:solidFill>
            <a:srgbClr val="5EB91E">
              <a:alpha val="50000"/>
            </a:srgbClr>
          </a:solidFill>
          <a:ln w="0">
            <a:noFill/>
          </a:ln>
        </p:spPr>
        <p:txBody>
          <a:bodyPr lIns="0" tIns="39240" rIns="0" bIns="0" anchor="ctr">
            <a:noAutofit/>
          </a:bodyPr>
          <a:lstStyle/>
          <a:p>
            <a:pPr indent="0" algn="ctr">
              <a:lnSpc>
                <a:spcPct val="93000"/>
              </a:lnSpc>
              <a:spcBef>
                <a:spcPts val="125"/>
              </a:spcBef>
              <a:spcAft>
                <a:spcPts val="125"/>
              </a:spcAft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Nature Recovery through Community Engagement</a:t>
            </a: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41080" y="1625400"/>
            <a:ext cx="9069840" cy="485208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28440" rIns="0" bIns="0" anchor="t">
            <a:normAutofit/>
          </a:bodyPr>
          <a:lstStyle/>
          <a:p>
            <a:pPr marL="431640" indent="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None/>
              <a:tabLst>
                <a:tab pos="0" algn="l"/>
              </a:tabLst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  <a:p>
            <a:pPr marL="431640" indent="-32364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Increasing biodiversity and bio-abundance</a:t>
            </a:r>
          </a:p>
          <a:p>
            <a:pPr marL="431640" indent="-32364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Enhancing green spaces</a:t>
            </a:r>
          </a:p>
          <a:p>
            <a:pPr marL="431640" indent="-32364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Protecting and nurturing wildlife</a:t>
            </a:r>
          </a:p>
          <a:p>
            <a:pPr marL="431640" indent="-32364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Reducing environmental harm</a:t>
            </a:r>
          </a:p>
          <a:p>
            <a:pPr marL="431640" indent="-32364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Engaging the community</a:t>
            </a:r>
          </a:p>
          <a:p>
            <a:pPr marL="431640" indent="-323640">
              <a:lnSpc>
                <a:spcPct val="93000"/>
              </a:lnSpc>
              <a:spcBef>
                <a:spcPts val="125"/>
              </a:spcBef>
              <a:spcAft>
                <a:spcPts val="1536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Becoming sustainable</a:t>
            </a:r>
          </a:p>
        </p:txBody>
      </p:sp>
      <p:pic>
        <p:nvPicPr>
          <p:cNvPr id="216" name="Picture 215"/>
          <p:cNvPicPr/>
          <p:nvPr/>
        </p:nvPicPr>
        <p:blipFill>
          <a:blip r:embed="rId3"/>
          <a:stretch/>
        </p:blipFill>
        <p:spPr>
          <a:xfrm>
            <a:off x="8280720" y="4319280"/>
            <a:ext cx="1400040" cy="1866600"/>
          </a:xfrm>
          <a:prstGeom prst="rect">
            <a:avLst/>
          </a:prstGeom>
          <a:ln w="0">
            <a:noFill/>
          </a:ln>
        </p:spPr>
      </p:pic>
      <p:pic>
        <p:nvPicPr>
          <p:cNvPr id="217" name="Picture 216"/>
          <p:cNvPicPr/>
          <p:nvPr/>
        </p:nvPicPr>
        <p:blipFill>
          <a:blip r:embed="rId4"/>
          <a:stretch/>
        </p:blipFill>
        <p:spPr>
          <a:xfrm>
            <a:off x="6257160" y="4818600"/>
            <a:ext cx="2030400" cy="1522080"/>
          </a:xfrm>
          <a:prstGeom prst="rect">
            <a:avLst/>
          </a:prstGeom>
          <a:ln w="0">
            <a:noFill/>
          </a:ln>
        </p:spPr>
      </p:pic>
      <p:pic>
        <p:nvPicPr>
          <p:cNvPr id="218" name="Picture 217"/>
          <p:cNvPicPr/>
          <p:nvPr/>
        </p:nvPicPr>
        <p:blipFill>
          <a:blip r:embed="rId5"/>
          <a:stretch/>
        </p:blipFill>
        <p:spPr>
          <a:xfrm>
            <a:off x="6850440" y="2883960"/>
            <a:ext cx="1411200" cy="1881000"/>
          </a:xfrm>
          <a:prstGeom prst="rect">
            <a:avLst/>
          </a:prstGeom>
          <a:ln w="0">
            <a:noFill/>
          </a:ln>
        </p:spPr>
      </p:pic>
      <p:pic>
        <p:nvPicPr>
          <p:cNvPr id="219" name="Picture 218"/>
          <p:cNvPicPr/>
          <p:nvPr/>
        </p:nvPicPr>
        <p:blipFill>
          <a:blip r:embed="rId6"/>
          <a:stretch/>
        </p:blipFill>
        <p:spPr>
          <a:xfrm>
            <a:off x="8293320" y="2879280"/>
            <a:ext cx="1065240" cy="14205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C35C43CB-01FF-4CE6-9725-760EF1DBAE37}" type="slidenum">
              <a:rPr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solidFill>
            <a:srgbClr val="81D41A">
              <a:alpha val="50000"/>
            </a:srgbClr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Nature in Art: Art in Nature</a:t>
            </a: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538920" y="1656000"/>
            <a:ext cx="9068760" cy="248364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0" rIns="0" bIns="0" anchor="t">
            <a:normAutofit fontScale="91500" lnSpcReduction="20000"/>
          </a:bodyPr>
          <a:lstStyle/>
          <a:p>
            <a:pPr marL="427680" indent="-32076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Multi-media </a:t>
            </a:r>
          </a:p>
          <a:p>
            <a:pPr marL="42768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– Sunflower Parade, Nature Notes, Disc Display</a:t>
            </a:r>
          </a:p>
          <a:p>
            <a:pPr marL="427680" indent="-32076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Sculptures – benches and Screaming Swifts</a:t>
            </a:r>
          </a:p>
          <a:p>
            <a:pPr marL="427680" indent="-32076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Paintings – waiting room and picnic table</a:t>
            </a:r>
          </a:p>
        </p:txBody>
      </p:sp>
      <p:pic>
        <p:nvPicPr>
          <p:cNvPr id="222" name="Picture 221"/>
          <p:cNvPicPr/>
          <p:nvPr/>
        </p:nvPicPr>
        <p:blipFill>
          <a:blip r:embed="rId2"/>
          <a:stretch/>
        </p:blipFill>
        <p:spPr>
          <a:xfrm>
            <a:off x="3888900" y="4598460"/>
            <a:ext cx="2093400" cy="1387080"/>
          </a:xfrm>
          <a:prstGeom prst="rect">
            <a:avLst/>
          </a:prstGeom>
          <a:ln w="0">
            <a:noFill/>
          </a:ln>
        </p:spPr>
      </p:pic>
      <p:pic>
        <p:nvPicPr>
          <p:cNvPr id="223" name="Picture 222"/>
          <p:cNvPicPr/>
          <p:nvPr/>
        </p:nvPicPr>
        <p:blipFill>
          <a:blip r:embed="rId3"/>
          <a:stretch/>
        </p:blipFill>
        <p:spPr>
          <a:xfrm>
            <a:off x="538920" y="4517280"/>
            <a:ext cx="1799640" cy="1350000"/>
          </a:xfrm>
          <a:prstGeom prst="rect">
            <a:avLst/>
          </a:prstGeom>
          <a:ln w="0">
            <a:noFill/>
          </a:ln>
        </p:spPr>
      </p:pic>
      <p:pic>
        <p:nvPicPr>
          <p:cNvPr id="224" name="Picture 223"/>
          <p:cNvPicPr/>
          <p:nvPr/>
        </p:nvPicPr>
        <p:blipFill>
          <a:blip r:embed="rId4"/>
          <a:stretch/>
        </p:blipFill>
        <p:spPr>
          <a:xfrm>
            <a:off x="540000" y="5670360"/>
            <a:ext cx="1799640" cy="1349280"/>
          </a:xfrm>
          <a:prstGeom prst="rect">
            <a:avLst/>
          </a:prstGeom>
          <a:ln w="0">
            <a:noFill/>
          </a:ln>
        </p:spPr>
      </p:pic>
      <p:pic>
        <p:nvPicPr>
          <p:cNvPr id="225" name="Picture 224"/>
          <p:cNvPicPr/>
          <p:nvPr/>
        </p:nvPicPr>
        <p:blipFill>
          <a:blip r:embed="rId5"/>
          <a:stretch/>
        </p:blipFill>
        <p:spPr>
          <a:xfrm>
            <a:off x="2310660" y="4598460"/>
            <a:ext cx="1649160" cy="2322360"/>
          </a:xfrm>
          <a:prstGeom prst="rect">
            <a:avLst/>
          </a:prstGeom>
          <a:ln w="0">
            <a:noFill/>
          </a:ln>
        </p:spPr>
      </p:pic>
      <p:pic>
        <p:nvPicPr>
          <p:cNvPr id="226" name="Picture 225"/>
          <p:cNvPicPr/>
          <p:nvPr/>
        </p:nvPicPr>
        <p:blipFill>
          <a:blip r:embed="rId6"/>
          <a:stretch/>
        </p:blipFill>
        <p:spPr>
          <a:xfrm>
            <a:off x="3601800" y="1595160"/>
            <a:ext cx="2877840" cy="74448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26"/>
          <p:cNvPicPr/>
          <p:nvPr/>
        </p:nvPicPr>
        <p:blipFill>
          <a:blip r:embed="rId7"/>
          <a:stretch/>
        </p:blipFill>
        <p:spPr>
          <a:xfrm>
            <a:off x="3960000" y="5698800"/>
            <a:ext cx="2001240" cy="1500840"/>
          </a:xfrm>
          <a:prstGeom prst="rect">
            <a:avLst/>
          </a:prstGeom>
          <a:ln w="0">
            <a:noFill/>
          </a:ln>
        </p:spPr>
      </p:pic>
      <p:pic>
        <p:nvPicPr>
          <p:cNvPr id="228" name="Picture 227"/>
          <p:cNvPicPr/>
          <p:nvPr/>
        </p:nvPicPr>
        <p:blipFill>
          <a:blip r:embed="rId8"/>
          <a:stretch/>
        </p:blipFill>
        <p:spPr>
          <a:xfrm>
            <a:off x="7050145" y="4598460"/>
            <a:ext cx="1439640" cy="1439640"/>
          </a:xfrm>
          <a:prstGeom prst="rect">
            <a:avLst/>
          </a:prstGeom>
          <a:ln w="0">
            <a:noFill/>
          </a:ln>
        </p:spPr>
      </p:pic>
      <p:pic>
        <p:nvPicPr>
          <p:cNvPr id="229" name="Picture 228"/>
          <p:cNvPicPr/>
          <p:nvPr/>
        </p:nvPicPr>
        <p:blipFill>
          <a:blip r:embed="rId9"/>
          <a:stretch/>
        </p:blipFill>
        <p:spPr>
          <a:xfrm>
            <a:off x="8489785" y="4584060"/>
            <a:ext cx="1454040" cy="1454040"/>
          </a:xfrm>
          <a:prstGeom prst="rect">
            <a:avLst/>
          </a:prstGeom>
          <a:ln w="0">
            <a:noFill/>
          </a:ln>
        </p:spPr>
      </p:pic>
      <p:pic>
        <p:nvPicPr>
          <p:cNvPr id="230" name="Picture 229"/>
          <p:cNvPicPr/>
          <p:nvPr/>
        </p:nvPicPr>
        <p:blipFill>
          <a:blip r:embed="rId10"/>
          <a:stretch/>
        </p:blipFill>
        <p:spPr>
          <a:xfrm>
            <a:off x="5958540" y="4598460"/>
            <a:ext cx="1113480" cy="1600920"/>
          </a:xfrm>
          <a:prstGeom prst="rect">
            <a:avLst/>
          </a:prstGeom>
          <a:ln w="0">
            <a:noFill/>
          </a:ln>
        </p:spPr>
      </p:pic>
      <p:pic>
        <p:nvPicPr>
          <p:cNvPr id="231" name="Picture 230"/>
          <p:cNvPicPr/>
          <p:nvPr/>
        </p:nvPicPr>
        <p:blipFill>
          <a:blip r:embed="rId11"/>
          <a:stretch/>
        </p:blipFill>
        <p:spPr>
          <a:xfrm>
            <a:off x="5940000" y="5760000"/>
            <a:ext cx="1439640" cy="1439640"/>
          </a:xfrm>
          <a:prstGeom prst="rect">
            <a:avLst/>
          </a:prstGeom>
          <a:ln w="0">
            <a:noFill/>
          </a:ln>
        </p:spPr>
      </p:pic>
      <p:pic>
        <p:nvPicPr>
          <p:cNvPr id="232" name="Picture 231"/>
          <p:cNvPicPr/>
          <p:nvPr/>
        </p:nvPicPr>
        <p:blipFill>
          <a:blip r:embed="rId12"/>
          <a:stretch/>
        </p:blipFill>
        <p:spPr>
          <a:xfrm>
            <a:off x="7380000" y="5786280"/>
            <a:ext cx="1979640" cy="1324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7D0CC383-895B-4995-8BD4-085224853674}" type="slidenum">
              <a:rPr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solidFill>
            <a:srgbClr val="81D41A">
              <a:alpha val="50000"/>
            </a:srgbClr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Creating the Poetry Trail</a:t>
            </a: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538920" y="1656000"/>
            <a:ext cx="9068760" cy="338364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0" rIns="0" bIns="0" anchor="t">
            <a:normAutofit fontScale="53500" lnSpcReduction="20000"/>
          </a:bodyPr>
          <a:lstStyle/>
          <a:p>
            <a:pPr marL="328320" indent="-24624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Funding obtained from GTR and CRN</a:t>
            </a:r>
          </a:p>
          <a:p>
            <a:pPr marL="328320" indent="-24624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Two local poetry groups  </a:t>
            </a:r>
          </a:p>
          <a:p>
            <a:pPr marL="32832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– 16 original poems inspired by nature/history</a:t>
            </a:r>
          </a:p>
          <a:p>
            <a:pPr marL="328320" indent="-24624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Recordings made by each poet </a:t>
            </a:r>
          </a:p>
          <a:p>
            <a:pPr marL="32832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– NaviLens codes for those with visual impairment</a:t>
            </a:r>
          </a:p>
          <a:p>
            <a:pPr marL="328320" indent="-24624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Locations selected with landowner approval</a:t>
            </a:r>
          </a:p>
          <a:p>
            <a:pPr marL="328320" indent="-24624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Plaques and hand drawn map designed and installed</a:t>
            </a:r>
          </a:p>
        </p:txBody>
      </p:sp>
      <p:pic>
        <p:nvPicPr>
          <p:cNvPr id="235" name="Picture 234"/>
          <p:cNvPicPr/>
          <p:nvPr/>
        </p:nvPicPr>
        <p:blipFill>
          <a:blip r:embed="rId2"/>
          <a:stretch/>
        </p:blipFill>
        <p:spPr>
          <a:xfrm>
            <a:off x="6222849" y="6052357"/>
            <a:ext cx="1960920" cy="196092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235"/>
          <p:cNvPicPr/>
          <p:nvPr/>
        </p:nvPicPr>
        <p:blipFill>
          <a:blip r:embed="rId3"/>
          <a:stretch/>
        </p:blipFill>
        <p:spPr>
          <a:xfrm>
            <a:off x="3021618" y="6093757"/>
            <a:ext cx="1439640" cy="1919520"/>
          </a:xfrm>
          <a:prstGeom prst="rect">
            <a:avLst/>
          </a:prstGeom>
          <a:ln w="0">
            <a:noFill/>
          </a:ln>
        </p:spPr>
      </p:pic>
      <p:pic>
        <p:nvPicPr>
          <p:cNvPr id="237" name="Picture 236"/>
          <p:cNvPicPr/>
          <p:nvPr/>
        </p:nvPicPr>
        <p:blipFill>
          <a:blip r:embed="rId4"/>
          <a:stretch/>
        </p:blipFill>
        <p:spPr>
          <a:xfrm>
            <a:off x="720000" y="6093757"/>
            <a:ext cx="2339640" cy="1754640"/>
          </a:xfrm>
          <a:prstGeom prst="rect">
            <a:avLst/>
          </a:prstGeom>
          <a:ln w="0">
            <a:noFill/>
          </a:ln>
        </p:spPr>
      </p:pic>
      <p:pic>
        <p:nvPicPr>
          <p:cNvPr id="238" name="Picture 237"/>
          <p:cNvPicPr/>
          <p:nvPr/>
        </p:nvPicPr>
        <p:blipFill>
          <a:blip r:embed="rId5"/>
          <a:stretch/>
        </p:blipFill>
        <p:spPr>
          <a:xfrm>
            <a:off x="4368129" y="6043717"/>
            <a:ext cx="1854720" cy="1854720"/>
          </a:xfrm>
          <a:prstGeom prst="rect">
            <a:avLst/>
          </a:prstGeom>
          <a:ln w="0">
            <a:noFill/>
          </a:ln>
        </p:spPr>
      </p:pic>
      <p:pic>
        <p:nvPicPr>
          <p:cNvPr id="239" name="Picture 238"/>
          <p:cNvPicPr/>
          <p:nvPr/>
        </p:nvPicPr>
        <p:blipFill>
          <a:blip r:embed="rId6"/>
          <a:stretch/>
        </p:blipFill>
        <p:spPr>
          <a:xfrm>
            <a:off x="7560000" y="1679760"/>
            <a:ext cx="1800360" cy="12002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A7529B49-7497-4D29-AE5A-2177FB1FFD76}" type="slidenum">
              <a:rPr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solidFill>
            <a:srgbClr val="81D41A">
              <a:alpha val="50000"/>
            </a:srgbClr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Testing and Promoting the Trail</a:t>
            </a: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538920" y="1656000"/>
            <a:ext cx="9068760" cy="266364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Pocklington Trust – consultation and visit  </a:t>
            </a: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Launch during Great Big Green Week</a:t>
            </a: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Arun District Council Reel on FB</a:t>
            </a: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Featured in Arundel’s Arts Festival programme</a:t>
            </a:r>
          </a:p>
        </p:txBody>
      </p:sp>
      <p:pic>
        <p:nvPicPr>
          <p:cNvPr id="242" name="Picture 241"/>
          <p:cNvPicPr/>
          <p:nvPr/>
        </p:nvPicPr>
        <p:blipFill>
          <a:blip r:embed="rId2"/>
          <a:stretch/>
        </p:blipFill>
        <p:spPr>
          <a:xfrm>
            <a:off x="538920" y="4710240"/>
            <a:ext cx="2338920" cy="1753920"/>
          </a:xfrm>
          <a:prstGeom prst="rect">
            <a:avLst/>
          </a:prstGeom>
          <a:ln w="0">
            <a:noFill/>
          </a:ln>
        </p:spPr>
      </p:pic>
      <p:pic>
        <p:nvPicPr>
          <p:cNvPr id="243" name="Picture 242"/>
          <p:cNvPicPr/>
          <p:nvPr/>
        </p:nvPicPr>
        <p:blipFill>
          <a:blip r:embed="rId3"/>
          <a:stretch/>
        </p:blipFill>
        <p:spPr>
          <a:xfrm>
            <a:off x="2920320" y="4710240"/>
            <a:ext cx="2119320" cy="1589400"/>
          </a:xfrm>
          <a:prstGeom prst="rect">
            <a:avLst/>
          </a:prstGeom>
          <a:ln w="0">
            <a:noFill/>
          </a:ln>
        </p:spPr>
      </p:pic>
      <p:pic>
        <p:nvPicPr>
          <p:cNvPr id="244" name="Picture 243"/>
          <p:cNvPicPr/>
          <p:nvPr/>
        </p:nvPicPr>
        <p:blipFill>
          <a:blip r:embed="rId4"/>
          <a:stretch/>
        </p:blipFill>
        <p:spPr>
          <a:xfrm>
            <a:off x="5040000" y="5295240"/>
            <a:ext cx="2299320" cy="1724400"/>
          </a:xfrm>
          <a:prstGeom prst="rect">
            <a:avLst/>
          </a:prstGeom>
          <a:ln w="0">
            <a:noFill/>
          </a:ln>
        </p:spPr>
      </p:pic>
      <p:pic>
        <p:nvPicPr>
          <p:cNvPr id="245" name="Picture 244"/>
          <p:cNvPicPr/>
          <p:nvPr/>
        </p:nvPicPr>
        <p:blipFill>
          <a:blip r:embed="rId5"/>
          <a:stretch/>
        </p:blipFill>
        <p:spPr>
          <a:xfrm>
            <a:off x="10260000" y="1620000"/>
            <a:ext cx="1174320" cy="1566000"/>
          </a:xfrm>
          <a:prstGeom prst="rect">
            <a:avLst/>
          </a:prstGeom>
          <a:ln w="0">
            <a:noFill/>
          </a:ln>
        </p:spPr>
      </p:pic>
      <p:pic>
        <p:nvPicPr>
          <p:cNvPr id="246" name="Picture 245"/>
          <p:cNvPicPr/>
          <p:nvPr/>
        </p:nvPicPr>
        <p:blipFill>
          <a:blip r:embed="rId6"/>
          <a:stretch/>
        </p:blipFill>
        <p:spPr>
          <a:xfrm>
            <a:off x="7339320" y="4710240"/>
            <a:ext cx="1714320" cy="22860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2B7929C-AEF1-41EA-9632-30812CA8CB96}" type="slidenum">
              <a:rPr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solidFill>
            <a:srgbClr val="81D41A">
              <a:alpha val="50000"/>
            </a:srgbClr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Hazards &amp; Happy Days</a:t>
            </a: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538920" y="1656000"/>
            <a:ext cx="9068760" cy="266364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Pocklington Trust collaboration</a:t>
            </a: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– hazard awareness and training guides </a:t>
            </a: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Attracting groups and individuals to visit</a:t>
            </a:r>
          </a:p>
          <a:p>
            <a:pPr marL="432000" indent="-32400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Inspiring young poets</a:t>
            </a:r>
          </a:p>
        </p:txBody>
      </p:sp>
      <p:pic>
        <p:nvPicPr>
          <p:cNvPr id="249" name="Picture 248"/>
          <p:cNvPicPr/>
          <p:nvPr/>
        </p:nvPicPr>
        <p:blipFill>
          <a:blip r:embed="rId2"/>
          <a:stretch/>
        </p:blipFill>
        <p:spPr>
          <a:xfrm>
            <a:off x="900000" y="4500000"/>
            <a:ext cx="1619640" cy="2159640"/>
          </a:xfrm>
          <a:prstGeom prst="rect">
            <a:avLst/>
          </a:prstGeom>
          <a:ln w="0">
            <a:noFill/>
          </a:ln>
        </p:spPr>
      </p:pic>
      <p:pic>
        <p:nvPicPr>
          <p:cNvPr id="250" name="Picture 249"/>
          <p:cNvPicPr/>
          <p:nvPr/>
        </p:nvPicPr>
        <p:blipFill>
          <a:blip r:embed="rId3"/>
          <a:stretch/>
        </p:blipFill>
        <p:spPr>
          <a:xfrm>
            <a:off x="2740320" y="4540320"/>
            <a:ext cx="2119320" cy="2119320"/>
          </a:xfrm>
          <a:prstGeom prst="rect">
            <a:avLst/>
          </a:prstGeom>
          <a:ln w="0">
            <a:noFill/>
          </a:ln>
        </p:spPr>
      </p:pic>
      <p:pic>
        <p:nvPicPr>
          <p:cNvPr id="251" name="Picture 250"/>
          <p:cNvPicPr/>
          <p:nvPr/>
        </p:nvPicPr>
        <p:blipFill>
          <a:blip r:embed="rId4"/>
          <a:stretch/>
        </p:blipFill>
        <p:spPr>
          <a:xfrm>
            <a:off x="6120000" y="5625000"/>
            <a:ext cx="1619640" cy="1214640"/>
          </a:xfrm>
          <a:prstGeom prst="rect">
            <a:avLst/>
          </a:prstGeom>
          <a:ln w="0">
            <a:noFill/>
          </a:ln>
        </p:spPr>
      </p:pic>
      <p:pic>
        <p:nvPicPr>
          <p:cNvPr id="252" name="Picture 251"/>
          <p:cNvPicPr/>
          <p:nvPr/>
        </p:nvPicPr>
        <p:blipFill>
          <a:blip r:embed="rId5"/>
          <a:stretch/>
        </p:blipFill>
        <p:spPr>
          <a:xfrm>
            <a:off x="4945320" y="4500000"/>
            <a:ext cx="1174320" cy="1566000"/>
          </a:xfrm>
          <a:prstGeom prst="rect">
            <a:avLst/>
          </a:prstGeom>
          <a:ln w="0">
            <a:noFill/>
          </a:ln>
        </p:spPr>
      </p:pic>
      <p:pic>
        <p:nvPicPr>
          <p:cNvPr id="253" name="Picture 252"/>
          <p:cNvPicPr/>
          <p:nvPr/>
        </p:nvPicPr>
        <p:blipFill>
          <a:blip r:embed="rId6"/>
          <a:stretch/>
        </p:blipFill>
        <p:spPr>
          <a:xfrm>
            <a:off x="7780320" y="4320000"/>
            <a:ext cx="1759320" cy="17593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B5B9F1C4-B253-4795-B023-4478DED8B173}" type="slidenum">
              <a:rPr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68760" cy="1259280"/>
          </a:xfrm>
          <a:prstGeom prst="rect">
            <a:avLst/>
          </a:prstGeom>
          <a:solidFill>
            <a:srgbClr val="81D41A">
              <a:alpha val="50000"/>
            </a:srgbClr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Check it out!</a:t>
            </a: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540000" y="1620000"/>
            <a:ext cx="4680000" cy="5220000"/>
          </a:xfrm>
          <a:prstGeom prst="rect">
            <a:avLst/>
          </a:prstGeom>
          <a:solidFill>
            <a:srgbClr val="FFFFFF">
              <a:alpha val="50000"/>
            </a:srgbClr>
          </a:solidFill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000" b="0" u="sng" strike="noStrike" spc="-1" dirty="0">
                <a:solidFill>
                  <a:srgbClr val="0000FF"/>
                </a:solidFill>
                <a:uFillTx/>
                <a:latin typeface="Calibri"/>
                <a:ea typeface="Microsoft YaHei"/>
                <a:hlinkClick r:id="rId2"/>
              </a:rPr>
              <a:t>https://www.arundeltowncouncil.gov.uk/about-arundel/poetry-trail/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000" b="0" u="sng" strike="noStrike" spc="-1" dirty="0">
                <a:solidFill>
                  <a:srgbClr val="0000FF"/>
                </a:solidFill>
                <a:uFillTx/>
                <a:latin typeface="Calibri"/>
                <a:ea typeface="Microsoft YaHei"/>
                <a:hlinkClick r:id="rId3"/>
              </a:rPr>
              <a:t>https://www.visitarundel.co.uk/discover-arundels-nature-in-art-poetry-trail/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>
              <a:lnSpc>
                <a:spcPct val="100000"/>
              </a:lnSpc>
              <a:spcAft>
                <a:spcPts val="1417"/>
              </a:spcAft>
              <a:tabLst>
                <a:tab pos="0" algn="l"/>
              </a:tabLst>
            </a:pPr>
            <a:r>
              <a:rPr lang="en-GB" sz="2000" spc="-1">
                <a:solidFill>
                  <a:srgbClr val="000000"/>
                </a:solidFill>
                <a:hlinkClick r:id="rId4"/>
              </a:rPr>
              <a:t>https://www.arundeltowncouncil.gov.uk/victoria-to-arundel/</a:t>
            </a:r>
            <a:r>
              <a:rPr lang="en-GB" sz="2000" spc="-1">
                <a:solidFill>
                  <a:srgbClr val="000000"/>
                </a:solidFill>
              </a:rPr>
              <a:t> 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0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https://www.facebook.com/reel/1345183694440865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0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https://www.instagram.com/reels/DbTXX7fIa2c/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Follow - </a:t>
            </a:r>
            <a:r>
              <a:rPr lang="en-GB" sz="2100" b="0" strike="noStrike" spc="-1" dirty="0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rPr lang="en-GB" sz="2000" b="0" u="sng" strike="noStrike" spc="-1" dirty="0">
                <a:solidFill>
                  <a:srgbClr val="0000FF"/>
                </a:solidFill>
                <a:uFillTx/>
                <a:latin typeface="Calibri"/>
                <a:ea typeface="Microsoft YaHei"/>
                <a:hlinkClick r:id="rId5"/>
              </a:rPr>
              <a:t>www.greeningarundel.com</a:t>
            </a:r>
            <a:r>
              <a:rPr lang="en-GB" sz="20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r>
              <a:rPr lang="en-GB" sz="2000" b="0" u="sng" strike="noStrike" spc="-1" dirty="0">
                <a:solidFill>
                  <a:srgbClr val="0000FF"/>
                </a:solidFill>
                <a:uFillTx/>
                <a:latin typeface="Calibri"/>
                <a:ea typeface="Microsoft YaHei"/>
                <a:hlinkClick r:id="rId6"/>
              </a:rPr>
              <a:t>www.facebook.com/ArundelGreenTeam/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endParaRPr lang="en-GB" sz="3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buNone/>
              <a:tabLst>
                <a:tab pos="0" algn="l"/>
              </a:tabLst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buNone/>
              <a:tabLst>
                <a:tab pos="0" algn="l"/>
              </a:tabLst>
            </a:pPr>
            <a:endParaRPr lang="en-GB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7" name="Picture 256"/>
          <p:cNvPicPr/>
          <p:nvPr/>
        </p:nvPicPr>
        <p:blipFill>
          <a:blip r:embed="rId7"/>
          <a:stretch/>
        </p:blipFill>
        <p:spPr>
          <a:xfrm>
            <a:off x="2343240" y="3060000"/>
            <a:ext cx="1256760" cy="13010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69EE877B-D9B6-4ECB-9323-1141DEDF2E2F}" type="slidenum">
              <a:rPr/>
              <a:t>8</a:t>
            </a:fld>
            <a:endParaRPr/>
          </a:p>
        </p:txBody>
      </p:sp>
      <p:pic>
        <p:nvPicPr>
          <p:cNvPr id="6" name="Picture 5" descr="The image depicts a plaque commemorating a poem by Maria O'Brien, located in Arundel, with an image of a Norman tower and a QR code for more information.&#10;&#10;AI-generated content may be incorrect.">
            <a:extLst>
              <a:ext uri="{FF2B5EF4-FFF2-40B4-BE49-F238E27FC236}">
                <a16:creationId xmlns:a16="http://schemas.microsoft.com/office/drawing/2014/main" id="{FA4CD72D-7077-9FE5-ADE5-D52FF597A5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3563" y="1769707"/>
            <a:ext cx="3514111" cy="49205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4DAD07A-2245-4369-849A-2AEE75EFFF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4a47f3-9bf8-4a09-909e-697f2ff45180"/>
    <ds:schemaRef ds:uri="f70fc51b-0922-43dc-875f-7a33661340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409753-E538-449B-B4B4-9F7D605F71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1B7A49-5538-4F25-B0C4-9D6DF1EC9255}">
  <ds:schemaRefs>
    <ds:schemaRef ds:uri="http://schemas.microsoft.com/office/2006/metadata/properties"/>
    <ds:schemaRef ds:uri="http://schemas.microsoft.com/office/infopath/2007/PartnerControls"/>
    <ds:schemaRef ds:uri="f70fc51b-0922-43dc-875f-7a3366134006"/>
    <ds:schemaRef ds:uri="104a47f3-9bf8-4a09-909e-697f2ff451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88353</TotalTime>
  <Words>314</Words>
  <Application>Microsoft Office PowerPoint</Application>
  <PresentationFormat>Custom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Greening Arundel’s Poetry Trail</vt:lpstr>
      <vt:lpstr>PowerPoint Presentation</vt:lpstr>
      <vt:lpstr>Nature Recovery through Community Engagement</vt:lpstr>
      <vt:lpstr>Nature in Art: Art in Nature</vt:lpstr>
      <vt:lpstr>Creating the Poetry Trail</vt:lpstr>
      <vt:lpstr>Testing and Promoting the Trail</vt:lpstr>
      <vt:lpstr>Hazards &amp; Happy Days</vt:lpstr>
      <vt:lpstr>Check it out!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Illustration</dc:title>
  <dc:subject/>
  <dc:creator/>
  <dc:description/>
  <cp:lastModifiedBy>Allison Hughes</cp:lastModifiedBy>
  <cp:revision>271</cp:revision>
  <dcterms:created xsi:type="dcterms:W3CDTF">2023-10-18T16:11:41Z</dcterms:created>
  <dcterms:modified xsi:type="dcterms:W3CDTF">2026-09-15T12:46:19Z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