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6"/>
  </p:notes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Manrope 1" charset="1" panose="00000000000000000000"/>
      <p:regular r:id="rId19"/>
    </p:embeddedFont>
    <p:embeddedFont>
      <p:font typeface="Helveticish" charset="1" panose="020B0604020202020204"/>
      <p:regular r:id="rId21"/>
    </p:embeddedFont>
    <p:embeddedFont>
      <p:font typeface="Manrope 1 Semi-Bold" charset="1" panose="00000000000000000000"/>
      <p:regular r:id="rId22"/>
    </p:embeddedFont>
    <p:embeddedFont>
      <p:font typeface="Helveticish Bold" charset="1" panose="020B0704020202020204"/>
      <p:regular r:id="rId24"/>
    </p:embeddedFont>
    <p:embeddedFont>
      <p:font typeface="Atkinson Hyperlegible Bold" charset="1" panose="00000000000000000000"/>
      <p:regular r:id="rId25"/>
    </p:embeddedFont>
    <p:embeddedFont>
      <p:font typeface="Manrope 2 Extra-Light" charset="1" panose="0000000000000000000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notesSlide" Target="notesSlides/notesSlide1.xml"/><Relationship Id="rId26" Type="http://schemas.openxmlformats.org/officeDocument/2006/relationships/font" Target="fonts/font26.fntdata"/><Relationship Id="rId21" Type="http://schemas.openxmlformats.org/officeDocument/2006/relationships/font" Target="fonts/font21.fntdata"/><Relationship Id="rId3" Type="http://schemas.openxmlformats.org/officeDocument/2006/relationships/viewProps" Target="viewProps.xml"/><Relationship Id="rId34" Type="http://schemas.openxmlformats.org/officeDocument/2006/relationships/customXml" Target="../customXml/item2.xml"/><Relationship Id="rId12" Type="http://schemas.openxmlformats.org/officeDocument/2006/relationships/slide" Target="slides/slide7.xml"/><Relationship Id="rId17" Type="http://schemas.openxmlformats.org/officeDocument/2006/relationships/theme" Target="theme/theme2.xml"/><Relationship Id="rId25" Type="http://schemas.openxmlformats.org/officeDocument/2006/relationships/font" Target="fonts/font25.fntdata"/><Relationship Id="rId7" Type="http://schemas.openxmlformats.org/officeDocument/2006/relationships/slide" Target="slides/slide2.xml"/><Relationship Id="rId33" Type="http://schemas.openxmlformats.org/officeDocument/2006/relationships/customXml" Target="../customXml/item1.xml"/><Relationship Id="rId16" Type="http://schemas.openxmlformats.org/officeDocument/2006/relationships/notesMaster" Target="notesMasters/notesMaster1.xml"/><Relationship Id="rId2" Type="http://schemas.openxmlformats.org/officeDocument/2006/relationships/presProps" Target="presProps.xml"/><Relationship Id="rId20" Type="http://schemas.openxmlformats.org/officeDocument/2006/relationships/notesSlide" Target="notesSlides/notesSlide2.xml"/><Relationship Id="rId29" Type="http://schemas.openxmlformats.org/officeDocument/2006/relationships/notesSlide" Target="notesSlides/notesSlide6.xml"/><Relationship Id="rId1" Type="http://schemas.openxmlformats.org/officeDocument/2006/relationships/slideMaster" Target="slideMasters/slideMaster1.xml"/><Relationship Id="rId11" Type="http://schemas.openxmlformats.org/officeDocument/2006/relationships/slide" Target="slides/slide6.xml"/><Relationship Id="rId24" Type="http://schemas.openxmlformats.org/officeDocument/2006/relationships/font" Target="fonts/font24.fntdata"/><Relationship Id="rId32" Type="http://schemas.openxmlformats.org/officeDocument/2006/relationships/notesSlide" Target="notesSlides/notesSlide9.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notesSlide" Target="notesSlides/notesSlide3.xml"/><Relationship Id="rId28" Type="http://schemas.openxmlformats.org/officeDocument/2006/relationships/notesSlide" Target="notesSlides/notesSlide5.xml"/><Relationship Id="rId5"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19.fntdata"/><Relationship Id="rId31" Type="http://schemas.openxmlformats.org/officeDocument/2006/relationships/notesSlide" Target="notesSlides/notesSlide8.xml"/><Relationship Id="rId14" Type="http://schemas.openxmlformats.org/officeDocument/2006/relationships/slide" Target="slides/slide9.xml"/><Relationship Id="rId22" Type="http://schemas.openxmlformats.org/officeDocument/2006/relationships/font" Target="fonts/font22.fntdata"/><Relationship Id="rId27" Type="http://schemas.openxmlformats.org/officeDocument/2006/relationships/notesSlide" Target="notesSlides/notesSlide4.xml"/><Relationship Id="rId30" Type="http://schemas.openxmlformats.org/officeDocument/2006/relationships/notesSlide" Target="notesSlides/notesSlide7.xml"/><Relationship Id="rId4" Type="http://schemas.openxmlformats.org/officeDocument/2006/relationships/theme" Target="theme/theme1.xml"/><Relationship Id="rId9" Type="http://schemas.openxmlformats.org/officeDocument/2006/relationships/slide" Target="slides/slide4.xml"/><Relationship Id="rId35" Type="http://schemas.openxmlformats.org/officeDocument/2006/relationships/customXml" Target="../customXml/item3.xml"/><Relationship Id="rId8" Type="http://schemas.openxmlformats.org/officeDocument/2006/relationships/slide" Target="slides/slide3.xml"/></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Hi Everyone </a:t>
            </a:r>
          </a:p>
          <a:p>
            <a:r>
              <a:rPr lang="en-US"/>
              <a:t>My name is Faatimah, I'm the community rail development officer at glos crp </a:t>
            </a:r>
          </a:p>
          <a:p>
            <a:r>
              <a:rPr lang="en-US"/>
              <a:t>today i'm going to talk to you about Getaway, a project under our youth and education programmes.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GCRP, our vision is: </a:t>
            </a:r>
          </a:p>
          <a:p>
            <a:r>
              <a:rPr lang="en-US"/>
              <a:t/>
            </a:r>
          </a:p>
          <a:p>
            <a:r>
              <a:rPr lang="en-US"/>
              <a:t>Our mission is: </a:t>
            </a:r>
          </a:p>
          <a:p>
            <a:r>
              <a:rPr lang="en-US"/>
              <a:t/>
            </a:r>
          </a:p>
          <a:p>
            <a:r>
              <a:rPr lang="en-US"/>
              <a:t>So what does this mean?</a:t>
            </a:r>
          </a:p>
          <a:p>
            <a:r>
              <a:rPr lang="en-US"/>
              <a:t>We are talking about inclusion - across the board - an equal playing field for individuals and communities We are talking about equity - Acknowledging that different people have different needs.</a:t>
            </a:r>
          </a:p>
          <a:p>
            <a:r>
              <a:rPr lang="en-US"/>
              <a:t>We are talking about </a:t>
            </a:r>
          </a:p>
          <a:p>
            <a:r>
              <a:rPr lang="en-US"/>
              <a:t>sustainability - in the long term we are trying to influence change in behaviour that will be good for the reducing carbon and also connecting people better and people and places better. </a:t>
            </a:r>
          </a:p>
          <a:p>
            <a:r>
              <a:rPr lang="en-US"/>
              <a:t/>
            </a:r>
          </a:p>
          <a:p>
            <a:r>
              <a:rPr lang="en-US"/>
              <a:t/>
            </a:r>
          </a:p>
          <a:p>
            <a:r>
              <a:rPr lang="en-US"/>
              <a:t>SO to approach my project i'm considering these points. </a:t>
            </a:r>
          </a:p>
          <a:p>
            <a:r>
              <a:rPr lang="en-US"/>
              <a:t/>
            </a:r>
          </a:p>
          <a:p>
            <a:r>
              <a:rPr lang="en-US"/>
              <a:t>But what do i mean by easier? </a:t>
            </a:r>
          </a:p>
          <a:p>
            <a:r>
              <a:rPr lang="en-US"/>
              <a:t>This is in terms of mental, physical and social. </a:t>
            </a:r>
          </a:p>
          <a:p>
            <a:r>
              <a:rPr lang="en-US"/>
              <a:t/>
            </a:r>
          </a:p>
          <a:p>
            <a:r>
              <a:rPr lang="en-US"/>
              <a:t>When I say 'easier' - </a:t>
            </a:r>
          </a:p>
          <a:p>
            <a:r>
              <a:rPr lang="en-US"/>
              <a:t>- I am thinking about "specific requirements" for people and for communities. </a:t>
            </a:r>
          </a:p>
          <a:p>
            <a:r>
              <a:rPr lang="en-US"/>
              <a:t>in terms of mental wellbeing eg anxiety around rail travel, physical eg accessibility, linking to services available from train operating companies and onward travel from stations </a:t>
            </a:r>
          </a:p>
          <a:p>
            <a:r>
              <a:rPr lang="en-US"/>
              <a:t>and social - station as places - how do you feel? places influence how you feel and people's attitudes towards you may or may not make it easier to be in that environment. </a:t>
            </a:r>
          </a:p>
          <a:p>
            <a:r>
              <a:rPr lang="en-US"/>
              <a:t/>
            </a:r>
          </a:p>
          <a:p>
            <a:r>
              <a:rPr lang="en-US"/>
              <a:t>where are you and what change takes place</a:t>
            </a:r>
          </a:p>
          <a:p>
            <a:r>
              <a:rPr lang="en-US"/>
              <a:t>to be inclusive you have to be exclusive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To set the scene - i'm introducing you to Gloucester train station and where we focused our project, and how our organisation mission and vision link to this. </a:t>
            </a:r>
          </a:p>
          <a:p>
            <a:r>
              <a:rPr lang="en-US"/>
              <a:t/>
            </a:r>
          </a:p>
          <a:p>
            <a:r>
              <a:rPr lang="en-US"/>
              <a:t>2 minutes walk from glos train station is barton and tredworth.    </a:t>
            </a:r>
          </a:p>
          <a:p>
            <a:r>
              <a:rPr lang="en-US"/>
              <a:t/>
            </a:r>
          </a:p>
          <a:p>
            <a:r>
              <a:rPr lang="en-US"/>
              <a:t>Barton and Tredworth is the most ethnically diverse ward in Gloucestershire, is classified as a highly deprived area nationally</a:t>
            </a:r>
          </a:p>
          <a:p>
            <a:r>
              <a:rPr lang="en-US"/>
              <a:t/>
            </a:r>
          </a:p>
          <a:p>
            <a:r>
              <a:rPr lang="en-US"/>
              <a:t>and 41.4% of Barton and Tredworth's population are from a diverse ethnic group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almost all diverse ethnic groups health related quality of life is worse compared to </a:t>
            </a:r>
          </a:p>
          <a:p>
            <a:r>
              <a:rPr lang="en-US"/>
              <a:t>white British people, in some cases being equivalent to being  20 years older than your actual age. </a:t>
            </a:r>
          </a:p>
          <a:p>
            <a:r>
              <a:rPr lang="en-US"/>
              <a:t>We know the benefits of being in the outdoors but </a:t>
            </a:r>
          </a:p>
          <a:p>
            <a:r>
              <a:rPr lang="en-US"/>
              <a:t/>
            </a:r>
          </a:p>
          <a:p>
            <a:r>
              <a:rPr lang="en-US"/>
              <a:t>In the 2011 census, 13% of the UK population identified as black, Asian or minority ethnic but a 2017 Natural England study found 26.2% of black people spent time in the countryside, compared with 44.2% white people. </a:t>
            </a:r>
          </a:p>
          <a:p>
            <a:r>
              <a:rPr lang="en-US"/>
              <a:t>Separate report from Natural England estimated that people from BAME backgrounds account for just 1% of visitors to national parks despite making up about 14% of the general population.</a:t>
            </a:r>
          </a:p>
          <a:p>
            <a:r>
              <a:rPr lang="en-US"/>
              <a:t/>
            </a:r>
          </a:p>
          <a:p>
            <a:r>
              <a:rPr lang="en-US"/>
              <a:t>this leads to Safety concerns and racial discrimination concerns. </a:t>
            </a:r>
          </a:p>
          <a:p>
            <a:r>
              <a:rPr lang="en-US"/>
              <a:t>Actually a 2021 study by uni of surrey found that this is thefundamental constraint on the choices of British Black and Asian travellers.</a:t>
            </a:r>
          </a:p>
          <a:p>
            <a:r>
              <a:rPr lang="en-US"/>
              <a:t/>
            </a:r>
          </a:p>
          <a:p>
            <a:r>
              <a:rPr lang="en-US"/>
              <a:t>British Black and Asian survey respondents said word of mouth and online information were their leading sources of travel information, Focus groups delving into these answers revealed that they are largely driven by the need to identify how safe a destination is for Black and Asian travellers and to explore the prevalence of racism.</a:t>
            </a:r>
          </a:p>
          <a:p>
            <a:r>
              <a:rPr lang="en-US"/>
              <a:t/>
            </a:r>
          </a:p>
          <a:p>
            <a:r>
              <a:rPr lang="en-US"/>
              <a:t>A good case study is the 'Muslim Hikers' group who have faced a lot of abuse, just recently actually on Countryfile...</a:t>
            </a:r>
          </a:p>
          <a:p>
            <a:r>
              <a:rPr lang="en-US"/>
              <a:t/>
            </a:r>
          </a:p>
          <a:p>
            <a:r>
              <a:rPr lang="en-US"/>
              <a:t>between 2015-2019, an average of 19% of people lived in a household with no access to a car or van compared with 40 % of Black people and 33% of people from the Other ethnic groups.</a:t>
            </a:r>
          </a:p>
          <a:p>
            <a:r>
              <a:rPr lang="en-US"/>
              <a:t>Actually a more updated local stat from 2020 is - in B&amp;T, 39% of households have no car in Barton and Tredworth compared with 26% across England</a:t>
            </a:r>
          </a:p>
          <a:p>
            <a:r>
              <a:rPr lang="en-US"/>
              <a:t/>
            </a:r>
          </a:p>
          <a:p>
            <a:r>
              <a:rPr lang="en-US"/>
              <a:t>So how do we bring together these points..</a:t>
            </a:r>
          </a:p>
          <a:p>
            <a:r>
              <a:rPr lang="en-US"/>
              <a:t>Underpinned by the belief that the countryside is for everyone, and that young people should feel confident and independent whilst travelling by rail, we set out to develop opportunities for young people from diverse backgrounds to access the health and wellbeing benefits of being out in Gloucestershire’s rural spaces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1st - asked older cohort to name project - it was explore and experience! named it getaway - gives them ownership. </a:t>
            </a:r>
          </a:p>
          <a:p>
            <a:r>
              <a:rPr lang="en-US"/>
              <a:t>the group leader that they trusted &amp; felt safe with did workshops with them before/after trips so their voices were heard &amp; plan where they wanted to go next. </a:t>
            </a:r>
          </a:p>
          <a:p>
            <a:r>
              <a:rPr lang="en-US"/>
              <a:t>So the org and yp wanted to bring in a creative element - &amp; so they filmed vlogs on the trips and learnt to film and edit on the trips. - we put that into our funding application</a:t>
            </a:r>
          </a:p>
          <a:p>
            <a:r>
              <a:rPr lang="en-US"/>
              <a:t>Im there to facilitate</a:t>
            </a:r>
          </a:p>
          <a:p>
            <a:r>
              <a:rPr lang="en-US"/>
              <a:t>With younger group - important to listen to the youth leaders</a:t>
            </a:r>
          </a:p>
          <a:p>
            <a:r>
              <a:rPr lang="en-US"/>
              <a:t>Eg We took a refugee group on a trip - the leader asked if parents could come along because parents were unsure abt sending kids on their own - if it was just me...</a:t>
            </a:r>
          </a:p>
          <a:p>
            <a:r>
              <a:rPr lang="en-US"/>
              <a:t/>
            </a:r>
          </a:p>
          <a:p>
            <a:r>
              <a:rPr lang="en-US"/>
              <a:t>This is all about building trust so im going to try make it easy for them, especially ont he back of my own experiences and also the research ive done. i have the experience of being stared at too in rural spaces and being uncomfortable or having racist things said to me. and i feel the impact of being used as a tick box exercise to meet diversity and inclusion agenda.  People really feel that and i don’t eant to do it to someone else so </a:t>
            </a:r>
          </a:p>
          <a:p>
            <a:r>
              <a:rPr lang="en-US"/>
              <a:t>although im not black i am able to empathise and that helps with building that relationship. </a:t>
            </a:r>
          </a:p>
          <a:p>
            <a:r>
              <a:rPr lang="en-US"/>
              <a:t>So i did things like </a:t>
            </a:r>
          </a:p>
          <a:p>
            <a:r>
              <a:rPr lang="en-US"/>
              <a:t>Eg scope out area beforehand if possible, is it safe? </a:t>
            </a:r>
          </a:p>
          <a:p>
            <a:r>
              <a:rPr lang="en-US"/>
              <a:t/>
            </a:r>
          </a:p>
          <a:p>
            <a:r>
              <a:rPr lang="en-US"/>
              <a:t>cultural appropriate clothes etc / not scared to ask questions eg croft farm appropriate swimwear </a:t>
            </a:r>
          </a:p>
          <a:p>
            <a:r>
              <a:rPr lang="en-US"/>
              <a:t/>
            </a:r>
          </a:p>
          <a:p>
            <a:r>
              <a:rPr lang="en-US"/>
              <a:t>Station staff were engaged to ensure there were no public event clashes. </a:t>
            </a:r>
          </a:p>
          <a:p>
            <a:r>
              <a:rPr lang="en-US"/>
              <a:t>1leader had concerns abt his own exp in racial discrimination as a child &amp;not wanting to go.</a:t>
            </a:r>
          </a:p>
          <a:p>
            <a:r>
              <a:rPr lang="en-US"/>
              <a:t>-trip to forst of dean. one yp has a perception of everyone is racist in the forest and when we got on the train...drunk rugby fans. leader there to diffuse the tension made it easier then me doing the same thing</a:t>
            </a:r>
          </a:p>
          <a:p>
            <a:r>
              <a:rPr lang="en-US"/>
              <a:t>I always made sure there was culturally appropriate food or ask group to organise and invoice us </a:t>
            </a:r>
          </a:p>
          <a:p>
            <a:r>
              <a:rPr lang="en-US"/>
              <a:t>photo permissions - not overusing as org or back of head to be sensitive to vulnerable grp</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so to finish up .</a:t>
            </a:r>
          </a:p>
          <a:p>
            <a:r>
              <a:rPr lang="en-US"/>
              <a:t/>
            </a:r>
          </a:p>
          <a:p>
            <a:r>
              <a:rPr lang="en-US"/>
              <a:t>we are trying to make it easier for people to use public tranposrt - are we doing that - i'd like to think so from the comments that we are going in the right direction.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How did we engage and empower? </a:t>
            </a:r>
          </a:p>
          <a:p>
            <a:r>
              <a:rPr lang="en-US"/>
              <a:t/>
            </a:r>
          </a:p>
          <a:p>
            <a:r>
              <a:rPr lang="en-US"/>
              <a:t>1st The research matches our idea...but what does the community want? </a:t>
            </a:r>
          </a:p>
          <a:p>
            <a:r>
              <a:rPr lang="en-US"/>
              <a:t/>
            </a:r>
          </a:p>
          <a:p>
            <a:r>
              <a:rPr lang="en-US"/>
              <a:t>We started by building on personal relationships we had in the community and through that,  approached oranisations that are trusted in the black and brown community in glos. </a:t>
            </a:r>
          </a:p>
          <a:p>
            <a:r>
              <a:rPr lang="en-US"/>
              <a:t/>
            </a:r>
          </a:p>
          <a:p>
            <a:r>
              <a:rPr lang="en-US"/>
              <a:t>We met them where they were rather than expecting them to approach us and made sure that we were meeting the goals of comm organisation so that we could build a collaborative partnership. </a:t>
            </a:r>
          </a:p>
          <a:p>
            <a:r>
              <a:rPr lang="en-US"/>
              <a:t>We wanted to make sure we weren't doing the project to them - it had to be through the community group not the other way around as we didn't want to create any type of power dynamic or a top down approach-</a:t>
            </a:r>
          </a:p>
          <a:p>
            <a:r>
              <a:rPr lang="en-US"/>
              <a:t>so for example the music works, one of the community groups, is all about music. how can we input that into our project? (more about that on the next slide!)</a:t>
            </a:r>
          </a:p>
          <a:p>
            <a:r>
              <a:rPr lang="en-US"/>
              <a:t/>
            </a:r>
          </a:p>
          <a:p>
            <a:r>
              <a:rPr lang="en-US"/>
              <a:t>We communicated exactly what we were offering in terms of the project ( that was one day trips out the rural spaces) and what resources we have (eg through train travel and TOCs and also funding for the day trips but also asking what resources the community group has, for example do they have staff, do we need to fundraise for that) - presuming what resources they have could have backfired if we hadn't planned in advance. </a:t>
            </a:r>
          </a:p>
          <a:p>
            <a:r>
              <a:rPr lang="en-US"/>
              <a:t/>
            </a:r>
          </a:p>
          <a:p>
            <a:r>
              <a:rPr lang="en-US"/>
              <a:t> - so we werent prescriptive - the initial premise is there but the ideas had to come from them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year 1 38 new experiences...</a:t>
            </a:r>
          </a:p>
          <a:p>
            <a:r>
              <a:rPr lang="en-US"/>
              <a:t>Expanding horizons, </a:t>
            </a:r>
          </a:p>
          <a:p>
            <a:r>
              <a:rPr lang="en-US"/>
              <a:t>learning new skills, </a:t>
            </a:r>
          </a:p>
          <a:p>
            <a:r>
              <a:rPr lang="en-US"/>
              <a:t>building rail confidence.</a:t>
            </a:r>
          </a:p>
          <a:p>
            <a:r>
              <a:rPr lang="en-US"/>
              <a:t/>
            </a:r>
          </a:p>
          <a:p>
            <a:r>
              <a:rPr lang="en-US"/>
              <a:t>year 2 </a:t>
            </a:r>
          </a:p>
          <a:p>
            <a:r>
              <a:rPr lang="en-US"/>
              <a:t>5 trips for 121 young people </a:t>
            </a:r>
          </a:p>
          <a:p>
            <a:r>
              <a:rPr lang="en-US"/>
              <a:t/>
            </a:r>
          </a:p>
          <a:p>
            <a:r>
              <a:rPr lang="en-US"/>
              <a:t>why has this happened? </a:t>
            </a:r>
          </a:p>
          <a:p>
            <a:r>
              <a:rPr lang="en-US"/>
              <a:t/>
            </a:r>
          </a:p>
          <a:p>
            <a:r>
              <a:rPr lang="en-US"/>
              <a:t>confidence in us built and trust in us built </a:t>
            </a:r>
          </a:p>
          <a:p>
            <a:r>
              <a:rPr lang="en-US"/>
              <a:t>explaining basketball trip - came from a young person - </a:t>
            </a:r>
          </a:p>
          <a:p>
            <a:r>
              <a:rPr lang="en-US"/>
              <a:t>his idea. 33 young people turned up - i usually take 12 .</a:t>
            </a:r>
          </a:p>
          <a:p>
            <a:r>
              <a:rPr lang="en-US"/>
              <a:t>they trusted that i would deliver.</a:t>
            </a:r>
          </a:p>
          <a:p>
            <a:r>
              <a:rPr lang="en-US"/>
              <a:t>would we have such a big uptake from our own ideas?</a:t>
            </a:r>
          </a:p>
          <a:p>
            <a:r>
              <a:rPr lang="en-US"/>
              <a:t/>
            </a:r>
          </a:p>
          <a:p>
            <a:r>
              <a:rPr lang="en-US"/>
              <a:t>already thinking about year 3 plans, with comm groups</a:t>
            </a:r>
          </a:p>
          <a:p>
            <a:r>
              <a:rPr lang="en-US"/>
              <a:t>who wants to build on more rail education and independent travel aspect, </a:t>
            </a:r>
          </a:p>
          <a:p>
            <a:r>
              <a:rPr lang="en-US"/>
              <a:t>more trips, longer residential trips </a:t>
            </a:r>
          </a:p>
          <a:p>
            <a:r>
              <a:rPr lang="en-US"/>
              <a:t/>
            </a:r>
          </a:p>
          <a:p>
            <a:r>
              <a:rPr lang="en-US"/>
              <a:t>and as gcrp we are thinking about strategic partnerships as an organisation - </a:t>
            </a:r>
          </a:p>
          <a:p>
            <a:r>
              <a:rPr lang="en-US"/>
              <a:t>aspire to be chosen partner on reducing carbon-  climate agenda </a:t>
            </a:r>
          </a:p>
          <a:p>
            <a:r>
              <a:rPr lang="en-US"/>
              <a:t>its something to be discussed further!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Video</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png" Type="http://schemas.openxmlformats.org/officeDocument/2006/relationships/image"/><Relationship Id="rId4" Target="../media/image4.png" Type="http://schemas.openxmlformats.org/officeDocument/2006/relationships/image"/><Relationship Id="rId5"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svg" Type="http://schemas.openxmlformats.org/officeDocument/2006/relationships/image"/><Relationship Id="rId7"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1.png" Type="http://schemas.openxmlformats.org/officeDocument/2006/relationships/image"/><Relationship Id="rId4" Target="../media/image12.png" Type="http://schemas.openxmlformats.org/officeDocument/2006/relationships/image"/><Relationship Id="rId5" Target="../media/image13.png" Type="http://schemas.openxmlformats.org/officeDocument/2006/relationships/image"/><Relationship Id="rId6" Target="../media/image1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15.png" Type="http://schemas.openxmlformats.org/officeDocument/2006/relationships/image"/><Relationship Id="rId4" Target="../media/image16.png" Type="http://schemas.openxmlformats.org/officeDocument/2006/relationships/image"/><Relationship Id="rId5" Target="../media/image17.png" Type="http://schemas.openxmlformats.org/officeDocument/2006/relationships/image"/><Relationship Id="rId6" Target="../media/image1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9.png" Type="http://schemas.openxmlformats.org/officeDocument/2006/relationships/image"/><Relationship Id="rId4" Target="../media/image20.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21.png" Type="http://schemas.openxmlformats.org/officeDocument/2006/relationships/image"/><Relationship Id="rId4" Target="../media/image4.png" Type="http://schemas.openxmlformats.org/officeDocument/2006/relationships/image"/><Relationship Id="rId5" Target="../media/image22.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23.pn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 Id="rId6" Target="../media/image2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19.pn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29.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67C18C"/>
        </a:solidFill>
      </p:bgPr>
    </p:bg>
    <p:spTree>
      <p:nvGrpSpPr>
        <p:cNvPr id="1" name=""/>
        <p:cNvGrpSpPr/>
        <p:nvPr/>
      </p:nvGrpSpPr>
      <p:grpSpPr>
        <a:xfrm>
          <a:off x="0" y="0"/>
          <a:ext cx="0" cy="0"/>
          <a:chOff x="0" y="0"/>
          <a:chExt cx="0" cy="0"/>
        </a:xfrm>
      </p:grpSpPr>
      <p:grpSp>
        <p:nvGrpSpPr>
          <p:cNvPr name="Group 2" id="2"/>
          <p:cNvGrpSpPr/>
          <p:nvPr/>
        </p:nvGrpSpPr>
        <p:grpSpPr>
          <a:xfrm rot="0">
            <a:off x="-1041163" y="8021829"/>
            <a:ext cx="20651280" cy="1760387"/>
            <a:chOff x="0" y="0"/>
            <a:chExt cx="12713952" cy="1083782"/>
          </a:xfrm>
        </p:grpSpPr>
        <p:sp>
          <p:nvSpPr>
            <p:cNvPr name="Freeform 3" id="3"/>
            <p:cNvSpPr/>
            <p:nvPr/>
          </p:nvSpPr>
          <p:spPr>
            <a:xfrm flipH="false" flipV="false" rot="0">
              <a:off x="0" y="0"/>
              <a:ext cx="12713953" cy="1083782"/>
            </a:xfrm>
            <a:custGeom>
              <a:avLst/>
              <a:gdLst/>
              <a:ahLst/>
              <a:cxnLst/>
              <a:rect r="r" b="b" t="t" l="l"/>
              <a:pathLst>
                <a:path h="1083782" w="12713953">
                  <a:moveTo>
                    <a:pt x="14246" y="0"/>
                  </a:moveTo>
                  <a:lnTo>
                    <a:pt x="12699707" y="0"/>
                  </a:lnTo>
                  <a:cubicBezTo>
                    <a:pt x="12707575" y="0"/>
                    <a:pt x="12713953" y="6378"/>
                    <a:pt x="12713953" y="14246"/>
                  </a:cubicBezTo>
                  <a:lnTo>
                    <a:pt x="12713953" y="1069536"/>
                  </a:lnTo>
                  <a:cubicBezTo>
                    <a:pt x="12713953" y="1077404"/>
                    <a:pt x="12707575" y="1083782"/>
                    <a:pt x="12699707" y="1083782"/>
                  </a:cubicBezTo>
                  <a:lnTo>
                    <a:pt x="14246" y="1083782"/>
                  </a:lnTo>
                  <a:cubicBezTo>
                    <a:pt x="10468" y="1083782"/>
                    <a:pt x="6844" y="1082281"/>
                    <a:pt x="4172" y="1079609"/>
                  </a:cubicBezTo>
                  <a:cubicBezTo>
                    <a:pt x="1501" y="1076938"/>
                    <a:pt x="0" y="1073314"/>
                    <a:pt x="0" y="1069536"/>
                  </a:cubicBezTo>
                  <a:lnTo>
                    <a:pt x="0" y="14246"/>
                  </a:lnTo>
                  <a:cubicBezTo>
                    <a:pt x="0" y="10468"/>
                    <a:pt x="1501" y="6844"/>
                    <a:pt x="4172" y="4172"/>
                  </a:cubicBezTo>
                  <a:cubicBezTo>
                    <a:pt x="6844" y="1501"/>
                    <a:pt x="10468" y="0"/>
                    <a:pt x="14246" y="0"/>
                  </a:cubicBezTo>
                  <a:close/>
                </a:path>
              </a:pathLst>
            </a:custGeom>
            <a:solidFill>
              <a:srgbClr val="FFFFFF"/>
            </a:solidFill>
          </p:spPr>
        </p:sp>
        <p:sp>
          <p:nvSpPr>
            <p:cNvPr name="TextBox 4" id="4"/>
            <p:cNvSpPr txBox="true"/>
            <p:nvPr/>
          </p:nvSpPr>
          <p:spPr>
            <a:xfrm>
              <a:off x="0" y="-19050"/>
              <a:ext cx="12713952" cy="1102832"/>
            </a:xfrm>
            <a:prstGeom prst="rect">
              <a:avLst/>
            </a:prstGeom>
          </p:spPr>
          <p:txBody>
            <a:bodyPr anchor="ctr" rtlCol="false" tIns="36896" lIns="36896" bIns="36896" rIns="36896"/>
            <a:lstStyle/>
            <a:p>
              <a:pPr algn="ctr">
                <a:lnSpc>
                  <a:spcPts val="1423"/>
                </a:lnSpc>
              </a:pPr>
            </a:p>
          </p:txBody>
        </p:sp>
      </p:grpSp>
      <p:sp>
        <p:nvSpPr>
          <p:cNvPr name="Freeform 5" id="5"/>
          <p:cNvSpPr/>
          <p:nvPr/>
        </p:nvSpPr>
        <p:spPr>
          <a:xfrm flipH="false" flipV="false" rot="0">
            <a:off x="4391256" y="407010"/>
            <a:ext cx="9786442" cy="7344491"/>
          </a:xfrm>
          <a:custGeom>
            <a:avLst/>
            <a:gdLst/>
            <a:ahLst/>
            <a:cxnLst/>
            <a:rect r="r" b="b" t="t" l="l"/>
            <a:pathLst>
              <a:path h="7344491" w="9786442">
                <a:moveTo>
                  <a:pt x="0" y="0"/>
                </a:moveTo>
                <a:lnTo>
                  <a:pt x="9786442" y="0"/>
                </a:lnTo>
                <a:lnTo>
                  <a:pt x="9786442" y="7344491"/>
                </a:lnTo>
                <a:lnTo>
                  <a:pt x="0" y="7344491"/>
                </a:lnTo>
                <a:lnTo>
                  <a:pt x="0" y="0"/>
                </a:lnTo>
                <a:close/>
              </a:path>
            </a:pathLst>
          </a:custGeom>
          <a:blipFill>
            <a:blip r:embed="rId3"/>
            <a:stretch>
              <a:fillRect l="0" t="0" r="0" b="0"/>
            </a:stretch>
          </a:blipFill>
        </p:spPr>
      </p:sp>
      <p:sp>
        <p:nvSpPr>
          <p:cNvPr name="Freeform 6" id="6"/>
          <p:cNvSpPr/>
          <p:nvPr/>
        </p:nvSpPr>
        <p:spPr>
          <a:xfrm flipH="false" flipV="false" rot="0">
            <a:off x="11932498" y="748820"/>
            <a:ext cx="1897902" cy="1008260"/>
          </a:xfrm>
          <a:custGeom>
            <a:avLst/>
            <a:gdLst/>
            <a:ahLst/>
            <a:cxnLst/>
            <a:rect r="r" b="b" t="t" l="l"/>
            <a:pathLst>
              <a:path h="1008260" w="1897902">
                <a:moveTo>
                  <a:pt x="0" y="0"/>
                </a:moveTo>
                <a:lnTo>
                  <a:pt x="1897902" y="0"/>
                </a:lnTo>
                <a:lnTo>
                  <a:pt x="1897902" y="1008260"/>
                </a:lnTo>
                <a:lnTo>
                  <a:pt x="0" y="1008260"/>
                </a:lnTo>
                <a:lnTo>
                  <a:pt x="0" y="0"/>
                </a:lnTo>
                <a:close/>
              </a:path>
            </a:pathLst>
          </a:custGeom>
          <a:blipFill>
            <a:blip r:embed="rId4"/>
            <a:stretch>
              <a:fillRect l="0" t="0" r="0" b="0"/>
            </a:stretch>
          </a:blipFill>
        </p:spPr>
      </p:sp>
      <p:sp>
        <p:nvSpPr>
          <p:cNvPr name="TextBox 7" id="7"/>
          <p:cNvSpPr txBox="true"/>
          <p:nvPr/>
        </p:nvSpPr>
        <p:spPr>
          <a:xfrm rot="0">
            <a:off x="1008264" y="8005009"/>
            <a:ext cx="14188798" cy="2442984"/>
          </a:xfrm>
          <a:prstGeom prst="rect">
            <a:avLst/>
          </a:prstGeom>
        </p:spPr>
        <p:txBody>
          <a:bodyPr anchor="t" rtlCol="false" tIns="0" lIns="0" bIns="0" rIns="0">
            <a:spAutoFit/>
          </a:bodyPr>
          <a:lstStyle/>
          <a:p>
            <a:pPr algn="just">
              <a:lnSpc>
                <a:spcPts val="6572"/>
              </a:lnSpc>
            </a:pPr>
            <a:r>
              <a:rPr lang="en-US" sz="4694">
                <a:solidFill>
                  <a:srgbClr val="4D5452"/>
                </a:solidFill>
                <a:latin typeface="Manrope 1"/>
                <a:ea typeface="Manrope 1"/>
                <a:cs typeface="Manrope 1"/>
                <a:sym typeface="Manrope 1"/>
              </a:rPr>
              <a:t>Walking with Communities</a:t>
            </a:r>
          </a:p>
          <a:p>
            <a:pPr algn="just">
              <a:lnSpc>
                <a:spcPts val="6572"/>
              </a:lnSpc>
            </a:pPr>
            <a:r>
              <a:rPr lang="en-US" sz="4694">
                <a:solidFill>
                  <a:srgbClr val="4D5452"/>
                </a:solidFill>
                <a:latin typeface="Manrope 1"/>
                <a:ea typeface="Manrope 1"/>
                <a:cs typeface="Manrope 1"/>
                <a:sym typeface="Manrope 1"/>
              </a:rPr>
              <a:t>Co-designing the Tewkesbury Wellbeing Walks map</a:t>
            </a:r>
          </a:p>
          <a:p>
            <a:pPr algn="just">
              <a:lnSpc>
                <a:spcPts val="6572"/>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108536"/>
            </a:stretch>
          </a:blipFill>
        </p:spPr>
      </p:sp>
      <p:sp>
        <p:nvSpPr>
          <p:cNvPr name="Freeform 3" id="3"/>
          <p:cNvSpPr/>
          <p:nvPr/>
        </p:nvSpPr>
        <p:spPr>
          <a:xfrm flipH="false" flipV="false" rot="0">
            <a:off x="14280697" y="8242145"/>
            <a:ext cx="3374089" cy="1793891"/>
          </a:xfrm>
          <a:custGeom>
            <a:avLst/>
            <a:gdLst/>
            <a:ahLst/>
            <a:cxnLst/>
            <a:rect r="r" b="b" t="t" l="l"/>
            <a:pathLst>
              <a:path h="1793891" w="3374089">
                <a:moveTo>
                  <a:pt x="0" y="0"/>
                </a:moveTo>
                <a:lnTo>
                  <a:pt x="3374089" y="0"/>
                </a:lnTo>
                <a:lnTo>
                  <a:pt x="3374089" y="1793891"/>
                </a:lnTo>
                <a:lnTo>
                  <a:pt x="0" y="1793891"/>
                </a:lnTo>
                <a:lnTo>
                  <a:pt x="0" y="0"/>
                </a:lnTo>
                <a:close/>
              </a:path>
            </a:pathLst>
          </a:custGeom>
          <a:blipFill>
            <a:blip r:embed="rId4"/>
            <a:stretch>
              <a:fillRect l="0" t="0" r="0" b="0"/>
            </a:stretch>
          </a:blipFill>
        </p:spPr>
      </p:sp>
      <p:grpSp>
        <p:nvGrpSpPr>
          <p:cNvPr name="Group 4" id="4"/>
          <p:cNvGrpSpPr/>
          <p:nvPr/>
        </p:nvGrpSpPr>
        <p:grpSpPr>
          <a:xfrm rot="0">
            <a:off x="10216164" y="3574703"/>
            <a:ext cx="6145111" cy="3841108"/>
            <a:chOff x="0" y="0"/>
            <a:chExt cx="3783235" cy="2364777"/>
          </a:xfrm>
        </p:grpSpPr>
        <p:sp>
          <p:nvSpPr>
            <p:cNvPr name="Freeform 5" id="5"/>
            <p:cNvSpPr/>
            <p:nvPr/>
          </p:nvSpPr>
          <p:spPr>
            <a:xfrm flipH="false" flipV="false" rot="0">
              <a:off x="0" y="0"/>
              <a:ext cx="3783235" cy="2364777"/>
            </a:xfrm>
            <a:custGeom>
              <a:avLst/>
              <a:gdLst/>
              <a:ahLst/>
              <a:cxnLst/>
              <a:rect r="r" b="b" t="t" l="l"/>
              <a:pathLst>
                <a:path h="2364777" w="3783235">
                  <a:moveTo>
                    <a:pt x="47874" y="0"/>
                  </a:moveTo>
                  <a:lnTo>
                    <a:pt x="3735361" y="0"/>
                  </a:lnTo>
                  <a:cubicBezTo>
                    <a:pt x="3748058" y="0"/>
                    <a:pt x="3760235" y="5044"/>
                    <a:pt x="3769213" y="14022"/>
                  </a:cubicBezTo>
                  <a:cubicBezTo>
                    <a:pt x="3778191" y="23000"/>
                    <a:pt x="3783235" y="35177"/>
                    <a:pt x="3783235" y="47874"/>
                  </a:cubicBezTo>
                  <a:lnTo>
                    <a:pt x="3783235" y="2316903"/>
                  </a:lnTo>
                  <a:cubicBezTo>
                    <a:pt x="3783235" y="2329600"/>
                    <a:pt x="3778191" y="2341777"/>
                    <a:pt x="3769213" y="2350755"/>
                  </a:cubicBezTo>
                  <a:cubicBezTo>
                    <a:pt x="3760235" y="2359733"/>
                    <a:pt x="3748058" y="2364777"/>
                    <a:pt x="3735361" y="2364777"/>
                  </a:cubicBezTo>
                  <a:lnTo>
                    <a:pt x="47874" y="2364777"/>
                  </a:lnTo>
                  <a:cubicBezTo>
                    <a:pt x="35177" y="2364777"/>
                    <a:pt x="23000" y="2359733"/>
                    <a:pt x="14022" y="2350755"/>
                  </a:cubicBezTo>
                  <a:cubicBezTo>
                    <a:pt x="5044" y="2341777"/>
                    <a:pt x="0" y="2329600"/>
                    <a:pt x="0" y="2316903"/>
                  </a:cubicBezTo>
                  <a:lnTo>
                    <a:pt x="0" y="47874"/>
                  </a:lnTo>
                  <a:cubicBezTo>
                    <a:pt x="0" y="35177"/>
                    <a:pt x="5044" y="23000"/>
                    <a:pt x="14022" y="14022"/>
                  </a:cubicBezTo>
                  <a:cubicBezTo>
                    <a:pt x="23000" y="5044"/>
                    <a:pt x="35177" y="0"/>
                    <a:pt x="47874" y="0"/>
                  </a:cubicBezTo>
                  <a:close/>
                </a:path>
              </a:pathLst>
            </a:custGeom>
            <a:solidFill>
              <a:srgbClr val="FFFFFF"/>
            </a:solidFill>
            <a:ln w="114300" cap="rnd">
              <a:solidFill>
                <a:srgbClr val="4D5452"/>
              </a:solidFill>
              <a:prstDash val="solid"/>
              <a:round/>
            </a:ln>
          </p:spPr>
        </p:sp>
        <p:sp>
          <p:nvSpPr>
            <p:cNvPr name="TextBox 6" id="6"/>
            <p:cNvSpPr txBox="true"/>
            <p:nvPr/>
          </p:nvSpPr>
          <p:spPr>
            <a:xfrm>
              <a:off x="0" y="-76200"/>
              <a:ext cx="3783235" cy="2440977"/>
            </a:xfrm>
            <a:prstGeom prst="rect">
              <a:avLst/>
            </a:prstGeom>
          </p:spPr>
          <p:txBody>
            <a:bodyPr anchor="ctr" rtlCol="false" tIns="36896" lIns="36896" bIns="36896" rIns="36896"/>
            <a:lstStyle/>
            <a:p>
              <a:pPr algn="l" marL="586551" indent="-293275" lvl="1">
                <a:lnSpc>
                  <a:spcPts val="3803"/>
                </a:lnSpc>
                <a:buFont typeface="Arial"/>
                <a:buChar char="•"/>
              </a:pPr>
              <a:r>
                <a:rPr lang="en-US" sz="2716">
                  <a:solidFill>
                    <a:srgbClr val="000000"/>
                  </a:solidFill>
                  <a:latin typeface="Helveticish"/>
                  <a:ea typeface="Helveticish"/>
                  <a:cs typeface="Helveticish"/>
                  <a:sym typeface="Helveticish"/>
                </a:rPr>
                <a:t>We did not hold the local knowledge</a:t>
              </a:r>
            </a:p>
            <a:p>
              <a:pPr algn="l" marL="586551" indent="-293275" lvl="1">
                <a:lnSpc>
                  <a:spcPts val="3803"/>
                </a:lnSpc>
                <a:buFont typeface="Arial"/>
                <a:buChar char="•"/>
              </a:pPr>
              <a:r>
                <a:rPr lang="en-US" sz="2716">
                  <a:solidFill>
                    <a:srgbClr val="000000"/>
                  </a:solidFill>
                  <a:latin typeface="Helveticish"/>
                  <a:ea typeface="Helveticish"/>
                  <a:cs typeface="Helveticish"/>
                  <a:sym typeface="Helveticish"/>
                </a:rPr>
                <a:t>Local people shaped the map from the start</a:t>
              </a:r>
            </a:p>
            <a:p>
              <a:pPr algn="l" marL="586551" indent="-293275" lvl="1">
                <a:lnSpc>
                  <a:spcPts val="3803"/>
                </a:lnSpc>
                <a:buFont typeface="Arial"/>
                <a:buChar char="•"/>
              </a:pPr>
              <a:r>
                <a:rPr lang="en-US" sz="2716">
                  <a:solidFill>
                    <a:srgbClr val="000000"/>
                  </a:solidFill>
                  <a:latin typeface="Helveticish"/>
                  <a:ea typeface="Helveticish"/>
                  <a:cs typeface="Helveticish"/>
                  <a:sym typeface="Helveticish"/>
                </a:rPr>
                <a:t>Co-design was the foundation, not an add-on</a:t>
              </a:r>
            </a:p>
            <a:p>
              <a:pPr algn="l">
                <a:lnSpc>
                  <a:spcPts val="3803"/>
                </a:lnSpc>
              </a:pPr>
            </a:p>
          </p:txBody>
        </p:sp>
      </p:grpSp>
      <p:grpSp>
        <p:nvGrpSpPr>
          <p:cNvPr name="Group 7" id="7"/>
          <p:cNvGrpSpPr/>
          <p:nvPr/>
        </p:nvGrpSpPr>
        <p:grpSpPr>
          <a:xfrm rot="0">
            <a:off x="8372475" y="4723732"/>
            <a:ext cx="1543050" cy="1543050"/>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4D5452"/>
            </a:solidFill>
          </p:spPr>
        </p:sp>
        <p:sp>
          <p:nvSpPr>
            <p:cNvPr name="TextBox 9" id="9"/>
            <p:cNvSpPr txBox="true"/>
            <p:nvPr/>
          </p:nvSpPr>
          <p:spPr>
            <a:xfrm>
              <a:off x="0" y="146050"/>
              <a:ext cx="711200" cy="46355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856128" y="1615316"/>
            <a:ext cx="7759882" cy="7759882"/>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0298" t="0" r="-20298" b="0"/>
              </a:stretch>
            </a:blipFill>
          </p:spPr>
        </p:sp>
      </p:grpSp>
      <p:sp>
        <p:nvSpPr>
          <p:cNvPr name="TextBox 12" id="12"/>
          <p:cNvSpPr txBox="true"/>
          <p:nvPr/>
        </p:nvSpPr>
        <p:spPr>
          <a:xfrm rot="0">
            <a:off x="10840890" y="1872213"/>
            <a:ext cx="4895660" cy="873814"/>
          </a:xfrm>
          <a:prstGeom prst="rect">
            <a:avLst/>
          </a:prstGeom>
        </p:spPr>
        <p:txBody>
          <a:bodyPr anchor="t" rtlCol="false" tIns="0" lIns="0" bIns="0" rIns="0">
            <a:spAutoFit/>
          </a:bodyPr>
          <a:lstStyle/>
          <a:p>
            <a:pPr algn="ctr">
              <a:lnSpc>
                <a:spcPts val="7256"/>
              </a:lnSpc>
            </a:pPr>
            <a:r>
              <a:rPr lang="en-US" sz="5182" b="true">
                <a:solidFill>
                  <a:srgbClr val="000000"/>
                </a:solidFill>
                <a:latin typeface="Manrope 1 Semi-Bold"/>
                <a:ea typeface="Manrope 1 Semi-Bold"/>
                <a:cs typeface="Manrope 1 Semi-Bold"/>
                <a:sym typeface="Manrope 1 Semi-Bold"/>
              </a:rPr>
              <a:t>Why Codesign?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88730"/>
            </a:stretch>
          </a:blipFill>
        </p:spPr>
      </p:sp>
      <p:grpSp>
        <p:nvGrpSpPr>
          <p:cNvPr name="Group 3" id="3"/>
          <p:cNvGrpSpPr/>
          <p:nvPr/>
        </p:nvGrpSpPr>
        <p:grpSpPr>
          <a:xfrm rot="0">
            <a:off x="1671053" y="2906534"/>
            <a:ext cx="10025279" cy="5399254"/>
            <a:chOff x="0" y="0"/>
            <a:chExt cx="6172059" cy="3324048"/>
          </a:xfrm>
        </p:grpSpPr>
        <p:sp>
          <p:nvSpPr>
            <p:cNvPr name="Freeform 4" id="4"/>
            <p:cNvSpPr/>
            <p:nvPr/>
          </p:nvSpPr>
          <p:spPr>
            <a:xfrm flipH="false" flipV="false" rot="0">
              <a:off x="0" y="0"/>
              <a:ext cx="6172059" cy="3324048"/>
            </a:xfrm>
            <a:custGeom>
              <a:avLst/>
              <a:gdLst/>
              <a:ahLst/>
              <a:cxnLst/>
              <a:rect r="r" b="b" t="t" l="l"/>
              <a:pathLst>
                <a:path h="3324048" w="6172059">
                  <a:moveTo>
                    <a:pt x="29345" y="0"/>
                  </a:moveTo>
                  <a:lnTo>
                    <a:pt x="6142714" y="0"/>
                  </a:lnTo>
                  <a:cubicBezTo>
                    <a:pt x="6150497" y="0"/>
                    <a:pt x="6157961" y="3092"/>
                    <a:pt x="6163464" y="8595"/>
                  </a:cubicBezTo>
                  <a:cubicBezTo>
                    <a:pt x="6168968" y="14098"/>
                    <a:pt x="6172059" y="21562"/>
                    <a:pt x="6172059" y="29345"/>
                  </a:cubicBezTo>
                  <a:lnTo>
                    <a:pt x="6172059" y="3294703"/>
                  </a:lnTo>
                  <a:cubicBezTo>
                    <a:pt x="6172059" y="3310910"/>
                    <a:pt x="6158921" y="3324048"/>
                    <a:pt x="6142714" y="3324048"/>
                  </a:cubicBezTo>
                  <a:lnTo>
                    <a:pt x="29345" y="3324048"/>
                  </a:lnTo>
                  <a:cubicBezTo>
                    <a:pt x="21562" y="3324048"/>
                    <a:pt x="14098" y="3320957"/>
                    <a:pt x="8595" y="3315453"/>
                  </a:cubicBezTo>
                  <a:cubicBezTo>
                    <a:pt x="3092" y="3309950"/>
                    <a:pt x="0" y="3302486"/>
                    <a:pt x="0" y="3294703"/>
                  </a:cubicBezTo>
                  <a:lnTo>
                    <a:pt x="0" y="29345"/>
                  </a:lnTo>
                  <a:cubicBezTo>
                    <a:pt x="0" y="21562"/>
                    <a:pt x="3092" y="14098"/>
                    <a:pt x="8595" y="8595"/>
                  </a:cubicBezTo>
                  <a:cubicBezTo>
                    <a:pt x="14098" y="3092"/>
                    <a:pt x="21562" y="0"/>
                    <a:pt x="29345" y="0"/>
                  </a:cubicBezTo>
                  <a:close/>
                </a:path>
              </a:pathLst>
            </a:custGeom>
            <a:solidFill>
              <a:srgbClr val="67C18C"/>
            </a:solidFill>
          </p:spPr>
        </p:sp>
        <p:sp>
          <p:nvSpPr>
            <p:cNvPr name="TextBox 5" id="5"/>
            <p:cNvSpPr txBox="true"/>
            <p:nvPr/>
          </p:nvSpPr>
          <p:spPr>
            <a:xfrm>
              <a:off x="0" y="-66675"/>
              <a:ext cx="6172059" cy="3390723"/>
            </a:xfrm>
            <a:prstGeom prst="rect">
              <a:avLst/>
            </a:prstGeom>
          </p:spPr>
          <p:txBody>
            <a:bodyPr anchor="ctr" rtlCol="false" tIns="36896" lIns="36896" bIns="36896" rIns="36896"/>
            <a:lstStyle/>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Finding the right partners: - values and Trust</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Local </a:t>
              </a:r>
              <a:r>
                <a:rPr lang="en-US" b="true" sz="2700">
                  <a:solidFill>
                    <a:srgbClr val="000000"/>
                  </a:solidFill>
                  <a:latin typeface="Helveticish Bold"/>
                  <a:ea typeface="Helveticish Bold"/>
                  <a:cs typeface="Helveticish Bold"/>
                  <a:sym typeface="Helveticish Bold"/>
                </a:rPr>
                <a:t>Groups to involve: - Who is your audience?</a:t>
              </a:r>
            </a:p>
            <a:p>
              <a:pPr algn="l">
                <a:lnSpc>
                  <a:spcPts val="3779"/>
                </a:lnSpc>
              </a:pP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GCRP </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Art Shape</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Walking and wellbeing groups</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Nature reserve volunteers and staff</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Local residents and organisations</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Train station staff</a:t>
              </a:r>
            </a:p>
            <a:p>
              <a:pPr algn="l">
                <a:lnSpc>
                  <a:spcPts val="3779"/>
                </a:lnSpc>
              </a:pPr>
            </a:p>
          </p:txBody>
        </p:sp>
      </p:grpSp>
      <p:grpSp>
        <p:nvGrpSpPr>
          <p:cNvPr name="Group 6" id="6"/>
          <p:cNvGrpSpPr/>
          <p:nvPr/>
        </p:nvGrpSpPr>
        <p:grpSpPr>
          <a:xfrm rot="0">
            <a:off x="9504687" y="4908871"/>
            <a:ext cx="1263567" cy="1229373"/>
            <a:chOff x="0" y="0"/>
            <a:chExt cx="812800" cy="790804"/>
          </a:xfrm>
        </p:grpSpPr>
        <p:sp>
          <p:nvSpPr>
            <p:cNvPr name="Freeform 7" id="7"/>
            <p:cNvSpPr/>
            <p:nvPr/>
          </p:nvSpPr>
          <p:spPr>
            <a:xfrm flipH="false" flipV="false" rot="0">
              <a:off x="0" y="0"/>
              <a:ext cx="812800" cy="790804"/>
            </a:xfrm>
            <a:custGeom>
              <a:avLst/>
              <a:gdLst/>
              <a:ahLst/>
              <a:cxnLst/>
              <a:rect r="r" b="b" t="t" l="l"/>
              <a:pathLst>
                <a:path h="790804" w="812800">
                  <a:moveTo>
                    <a:pt x="406400" y="0"/>
                  </a:moveTo>
                  <a:cubicBezTo>
                    <a:pt x="181951" y="0"/>
                    <a:pt x="0" y="177027"/>
                    <a:pt x="0" y="395402"/>
                  </a:cubicBezTo>
                  <a:cubicBezTo>
                    <a:pt x="0" y="613776"/>
                    <a:pt x="181951" y="790804"/>
                    <a:pt x="406400" y="790804"/>
                  </a:cubicBezTo>
                  <a:cubicBezTo>
                    <a:pt x="630849" y="790804"/>
                    <a:pt x="812800" y="613776"/>
                    <a:pt x="812800" y="395402"/>
                  </a:cubicBezTo>
                  <a:cubicBezTo>
                    <a:pt x="812800" y="177027"/>
                    <a:pt x="630849" y="0"/>
                    <a:pt x="406400" y="0"/>
                  </a:cubicBezTo>
                  <a:close/>
                </a:path>
              </a:pathLst>
            </a:custGeom>
            <a:solidFill>
              <a:srgbClr val="FFFFFF"/>
            </a:solidFill>
          </p:spPr>
        </p:sp>
        <p:sp>
          <p:nvSpPr>
            <p:cNvPr name="TextBox 8" id="8"/>
            <p:cNvSpPr txBox="true"/>
            <p:nvPr/>
          </p:nvSpPr>
          <p:spPr>
            <a:xfrm>
              <a:off x="76200" y="45563"/>
              <a:ext cx="660400" cy="671103"/>
            </a:xfrm>
            <a:prstGeom prst="rect">
              <a:avLst/>
            </a:prstGeom>
          </p:spPr>
          <p:txBody>
            <a:bodyPr anchor="ctr" rtlCol="false" tIns="50800" lIns="50800" bIns="50800" rIns="50800"/>
            <a:lstStyle/>
            <a:p>
              <a:pPr algn="ctr">
                <a:lnSpc>
                  <a:spcPts val="2162"/>
                </a:lnSpc>
              </a:pPr>
            </a:p>
          </p:txBody>
        </p:sp>
      </p:grpSp>
      <p:sp>
        <p:nvSpPr>
          <p:cNvPr name="Freeform 9" id="9"/>
          <p:cNvSpPr/>
          <p:nvPr/>
        </p:nvSpPr>
        <p:spPr>
          <a:xfrm flipH="false" flipV="false" rot="0">
            <a:off x="9504687" y="4908871"/>
            <a:ext cx="1263567" cy="1263567"/>
          </a:xfrm>
          <a:custGeom>
            <a:avLst/>
            <a:gdLst/>
            <a:ahLst/>
            <a:cxnLst/>
            <a:rect r="r" b="b" t="t" l="l"/>
            <a:pathLst>
              <a:path h="1263567" w="1263567">
                <a:moveTo>
                  <a:pt x="0" y="0"/>
                </a:moveTo>
                <a:lnTo>
                  <a:pt x="1263567" y="0"/>
                </a:lnTo>
                <a:lnTo>
                  <a:pt x="1263567" y="1263567"/>
                </a:lnTo>
                <a:lnTo>
                  <a:pt x="0" y="1263567"/>
                </a:lnTo>
                <a:lnTo>
                  <a:pt x="0" y="0"/>
                </a:lnTo>
                <a:close/>
              </a:path>
            </a:pathLst>
          </a:custGeom>
          <a:blipFill>
            <a:blip r:embed="rId4"/>
            <a:stretch>
              <a:fillRect l="0" t="0" r="0" b="0"/>
            </a:stretch>
          </a:blipFill>
        </p:spPr>
      </p:sp>
      <p:grpSp>
        <p:nvGrpSpPr>
          <p:cNvPr name="Group 10" id="10"/>
          <p:cNvGrpSpPr/>
          <p:nvPr/>
        </p:nvGrpSpPr>
        <p:grpSpPr>
          <a:xfrm rot="0">
            <a:off x="13034350" y="476848"/>
            <a:ext cx="3015150" cy="8864047"/>
            <a:chOff x="0" y="0"/>
            <a:chExt cx="4020200" cy="11818729"/>
          </a:xfrm>
        </p:grpSpPr>
        <p:sp>
          <p:nvSpPr>
            <p:cNvPr name="Freeform 11" id="11"/>
            <p:cNvSpPr/>
            <p:nvPr/>
          </p:nvSpPr>
          <p:spPr>
            <a:xfrm flipH="false" flipV="false" rot="0">
              <a:off x="0" y="0"/>
              <a:ext cx="4020200" cy="11818729"/>
            </a:xfrm>
            <a:custGeom>
              <a:avLst/>
              <a:gdLst/>
              <a:ahLst/>
              <a:cxnLst/>
              <a:rect r="r" b="b" t="t" l="l"/>
              <a:pathLst>
                <a:path h="11818729" w="4020200">
                  <a:moveTo>
                    <a:pt x="0" y="0"/>
                  </a:moveTo>
                  <a:lnTo>
                    <a:pt x="4020200" y="0"/>
                  </a:lnTo>
                  <a:lnTo>
                    <a:pt x="4020200" y="11818729"/>
                  </a:lnTo>
                  <a:lnTo>
                    <a:pt x="0" y="1181872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1285214" y="9399418"/>
              <a:ext cx="1902026" cy="894729"/>
            </a:xfrm>
            <a:prstGeom prst="rect">
              <a:avLst/>
            </a:prstGeom>
          </p:spPr>
          <p:txBody>
            <a:bodyPr anchor="t" rtlCol="false" tIns="0" lIns="0" bIns="0" rIns="0">
              <a:spAutoFit/>
            </a:bodyPr>
            <a:lstStyle/>
            <a:p>
              <a:pPr algn="ctr">
                <a:lnSpc>
                  <a:spcPts val="1795"/>
                </a:lnSpc>
              </a:pPr>
              <a:r>
                <a:rPr lang="en-US" b="true" sz="1595">
                  <a:solidFill>
                    <a:srgbClr val="F6ED4B"/>
                  </a:solidFill>
                  <a:latin typeface="Atkinson Hyperlegible Bold"/>
                  <a:ea typeface="Atkinson Hyperlegible Bold"/>
                  <a:cs typeface="Atkinson Hyperlegible Bold"/>
                  <a:sym typeface="Atkinson Hyperlegible Bold"/>
                </a:rPr>
                <a:t>FOLLOWERS</a:t>
              </a:r>
            </a:p>
            <a:p>
              <a:pPr algn="ctr">
                <a:lnSpc>
                  <a:spcPts val="1737"/>
                </a:lnSpc>
              </a:pPr>
              <a:r>
                <a:rPr lang="en-US" sz="1544">
                  <a:solidFill>
                    <a:srgbClr val="FFFFFF"/>
                  </a:solidFill>
                  <a:latin typeface="Manrope 2 Extra-Light"/>
                  <a:ea typeface="Manrope 2 Extra-Light"/>
                  <a:cs typeface="Manrope 2 Extra-Light"/>
                  <a:sym typeface="Manrope 2 Extra-Light"/>
                </a:rPr>
                <a:t>engagements on social media </a:t>
              </a:r>
            </a:p>
          </p:txBody>
        </p:sp>
        <p:sp>
          <p:nvSpPr>
            <p:cNvPr name="TextBox 13" id="13"/>
            <p:cNvSpPr txBox="true"/>
            <p:nvPr/>
          </p:nvSpPr>
          <p:spPr>
            <a:xfrm rot="0">
              <a:off x="1385846" y="1933551"/>
              <a:ext cx="1635685" cy="355531"/>
            </a:xfrm>
            <a:prstGeom prst="rect">
              <a:avLst/>
            </a:prstGeom>
          </p:spPr>
          <p:txBody>
            <a:bodyPr anchor="t" rtlCol="false" tIns="0" lIns="0" bIns="0" rIns="0">
              <a:spAutoFit/>
            </a:bodyPr>
            <a:lstStyle/>
            <a:p>
              <a:pPr algn="l">
                <a:lnSpc>
                  <a:spcPts val="2233"/>
                </a:lnSpc>
              </a:pPr>
              <a:r>
                <a:rPr lang="en-US" b="true" sz="1595">
                  <a:solidFill>
                    <a:srgbClr val="F6ED4B"/>
                  </a:solidFill>
                  <a:latin typeface="Atkinson Hyperlegible Bold"/>
                  <a:ea typeface="Atkinson Hyperlegible Bold"/>
                  <a:cs typeface="Atkinson Hyperlegible Bold"/>
                  <a:sym typeface="Atkinson Hyperlegible Bold"/>
                </a:rPr>
                <a:t>CO-OWNERS</a:t>
              </a:r>
            </a:p>
          </p:txBody>
        </p:sp>
        <p:sp>
          <p:nvSpPr>
            <p:cNvPr name="TextBox 14" id="14"/>
            <p:cNvSpPr txBox="true"/>
            <p:nvPr/>
          </p:nvSpPr>
          <p:spPr>
            <a:xfrm rot="0">
              <a:off x="1951606" y="2216124"/>
              <a:ext cx="53356" cy="353299"/>
            </a:xfrm>
            <a:prstGeom prst="rect">
              <a:avLst/>
            </a:prstGeom>
          </p:spPr>
          <p:txBody>
            <a:bodyPr anchor="t" rtlCol="false" tIns="0" lIns="0" bIns="0" rIns="0">
              <a:spAutoFit/>
            </a:bodyPr>
            <a:lstStyle/>
            <a:p>
              <a:pPr algn="l">
                <a:lnSpc>
                  <a:spcPts val="2162"/>
                </a:lnSpc>
              </a:pPr>
              <a:r>
                <a:rPr lang="en-US" sz="1544">
                  <a:solidFill>
                    <a:srgbClr val="FFFFFF"/>
                  </a:solidFill>
                  <a:latin typeface="Manrope 2 Extra-Light"/>
                  <a:ea typeface="Manrope 2 Extra-Light"/>
                  <a:cs typeface="Manrope 2 Extra-Light"/>
                  <a:sym typeface="Manrope 2 Extra-Light"/>
                </a:rPr>
                <a:t> </a:t>
              </a:r>
            </a:p>
          </p:txBody>
        </p:sp>
        <p:sp>
          <p:nvSpPr>
            <p:cNvPr name="TextBox 15" id="15"/>
            <p:cNvSpPr txBox="true"/>
            <p:nvPr/>
          </p:nvSpPr>
          <p:spPr>
            <a:xfrm rot="0">
              <a:off x="1294655" y="4297321"/>
              <a:ext cx="1821746" cy="355531"/>
            </a:xfrm>
            <a:prstGeom prst="rect">
              <a:avLst/>
            </a:prstGeom>
          </p:spPr>
          <p:txBody>
            <a:bodyPr anchor="t" rtlCol="false" tIns="0" lIns="0" bIns="0" rIns="0">
              <a:spAutoFit/>
            </a:bodyPr>
            <a:lstStyle/>
            <a:p>
              <a:pPr algn="l">
                <a:lnSpc>
                  <a:spcPts val="2233"/>
                </a:lnSpc>
              </a:pPr>
              <a:r>
                <a:rPr lang="en-US" b="true" sz="1595">
                  <a:solidFill>
                    <a:srgbClr val="F6ED4B"/>
                  </a:solidFill>
                  <a:latin typeface="Atkinson Hyperlegible Bold"/>
                  <a:ea typeface="Atkinson Hyperlegible Bold"/>
                  <a:cs typeface="Atkinson Hyperlegible Bold"/>
                  <a:sym typeface="Atkinson Hyperlegible Bold"/>
                </a:rPr>
                <a:t>INFLUENCERS</a:t>
              </a:r>
            </a:p>
          </p:txBody>
        </p:sp>
        <p:sp>
          <p:nvSpPr>
            <p:cNvPr name="TextBox 16" id="16"/>
            <p:cNvSpPr txBox="true"/>
            <p:nvPr/>
          </p:nvSpPr>
          <p:spPr>
            <a:xfrm rot="0">
              <a:off x="1706255" y="6677863"/>
              <a:ext cx="1078997" cy="355531"/>
            </a:xfrm>
            <a:prstGeom prst="rect">
              <a:avLst/>
            </a:prstGeom>
          </p:spPr>
          <p:txBody>
            <a:bodyPr anchor="t" rtlCol="false" tIns="0" lIns="0" bIns="0" rIns="0">
              <a:spAutoFit/>
            </a:bodyPr>
            <a:lstStyle/>
            <a:p>
              <a:pPr algn="l">
                <a:lnSpc>
                  <a:spcPts val="2233"/>
                </a:lnSpc>
              </a:pPr>
              <a:r>
                <a:rPr lang="en-US" b="true" sz="1595">
                  <a:solidFill>
                    <a:srgbClr val="F6ED4B"/>
                  </a:solidFill>
                  <a:latin typeface="Atkinson Hyperlegible Bold"/>
                  <a:ea typeface="Atkinson Hyperlegible Bold"/>
                  <a:cs typeface="Atkinson Hyperlegible Bold"/>
                  <a:sym typeface="Atkinson Hyperlegible Bold"/>
                </a:rPr>
                <a:t>ACTIVE </a:t>
              </a:r>
            </a:p>
          </p:txBody>
        </p:sp>
        <p:sp>
          <p:nvSpPr>
            <p:cNvPr name="TextBox 17" id="17"/>
            <p:cNvSpPr txBox="true"/>
            <p:nvPr/>
          </p:nvSpPr>
          <p:spPr>
            <a:xfrm rot="0">
              <a:off x="1216606" y="6995703"/>
              <a:ext cx="2042087" cy="894729"/>
            </a:xfrm>
            <a:prstGeom prst="rect">
              <a:avLst/>
            </a:prstGeom>
          </p:spPr>
          <p:txBody>
            <a:bodyPr anchor="t" rtlCol="false" tIns="0" lIns="0" bIns="0" rIns="0">
              <a:spAutoFit/>
            </a:bodyPr>
            <a:lstStyle/>
            <a:p>
              <a:pPr algn="ctr">
                <a:lnSpc>
                  <a:spcPts val="1795"/>
                </a:lnSpc>
              </a:pPr>
              <a:r>
                <a:rPr lang="en-US" b="true" sz="1595">
                  <a:solidFill>
                    <a:srgbClr val="F6ED4B"/>
                  </a:solidFill>
                  <a:latin typeface="Atkinson Hyperlegible Bold"/>
                  <a:ea typeface="Atkinson Hyperlegible Bold"/>
                  <a:cs typeface="Atkinson Hyperlegible Bold"/>
                  <a:sym typeface="Atkinson Hyperlegible Bold"/>
                </a:rPr>
                <a:t>PARTICIPANTS</a:t>
              </a:r>
            </a:p>
            <a:p>
              <a:pPr algn="ctr">
                <a:lnSpc>
                  <a:spcPts val="1737"/>
                </a:lnSpc>
              </a:pPr>
              <a:r>
                <a:rPr lang="en-US" sz="1544">
                  <a:solidFill>
                    <a:srgbClr val="FFFFFF"/>
                  </a:solidFill>
                  <a:latin typeface="Manrope 2 Extra-Light"/>
                  <a:ea typeface="Manrope 2 Extra-Light"/>
                  <a:cs typeface="Manrope 2 Extra-Light"/>
                  <a:sym typeface="Manrope 2 Extra-Light"/>
                </a:rPr>
                <a:t>peopleengaged in events, trips </a:t>
              </a:r>
            </a:p>
          </p:txBody>
        </p:sp>
        <p:sp>
          <p:nvSpPr>
            <p:cNvPr name="TextBox 18" id="18"/>
            <p:cNvSpPr txBox="true"/>
            <p:nvPr/>
          </p:nvSpPr>
          <p:spPr>
            <a:xfrm rot="0">
              <a:off x="2047310" y="7230652"/>
              <a:ext cx="53356" cy="353299"/>
            </a:xfrm>
            <a:prstGeom prst="rect">
              <a:avLst/>
            </a:prstGeom>
          </p:spPr>
          <p:txBody>
            <a:bodyPr anchor="t" rtlCol="false" tIns="0" lIns="0" bIns="0" rIns="0">
              <a:spAutoFit/>
            </a:bodyPr>
            <a:lstStyle/>
            <a:p>
              <a:pPr algn="l">
                <a:lnSpc>
                  <a:spcPts val="2162"/>
                </a:lnSpc>
              </a:pPr>
              <a:r>
                <a:rPr lang="en-US" sz="1544">
                  <a:solidFill>
                    <a:srgbClr val="FFFFFF"/>
                  </a:solidFill>
                  <a:latin typeface="Manrope 2 Extra-Light"/>
                  <a:ea typeface="Manrope 2 Extra-Light"/>
                  <a:cs typeface="Manrope 2 Extra-Light"/>
                  <a:sym typeface="Manrope 2 Extra-Light"/>
                </a:rPr>
                <a:t> </a:t>
              </a:r>
            </a:p>
          </p:txBody>
        </p:sp>
        <p:sp>
          <p:nvSpPr>
            <p:cNvPr name="TextBox 19" id="19"/>
            <p:cNvSpPr txBox="true"/>
            <p:nvPr/>
          </p:nvSpPr>
          <p:spPr>
            <a:xfrm rot="0">
              <a:off x="1614695" y="10222857"/>
              <a:ext cx="1177006" cy="353299"/>
            </a:xfrm>
            <a:prstGeom prst="rect">
              <a:avLst/>
            </a:prstGeom>
          </p:spPr>
          <p:txBody>
            <a:bodyPr anchor="t" rtlCol="false" tIns="0" lIns="0" bIns="0" rIns="0">
              <a:spAutoFit/>
            </a:bodyPr>
            <a:lstStyle/>
            <a:p>
              <a:pPr algn="l">
                <a:lnSpc>
                  <a:spcPts val="2162"/>
                </a:lnSpc>
              </a:pPr>
              <a:r>
                <a:rPr lang="en-US" sz="1544">
                  <a:solidFill>
                    <a:srgbClr val="FFFFFF"/>
                  </a:solidFill>
                  <a:latin typeface="Manrope 2 Extra-Light"/>
                  <a:ea typeface="Manrope 2 Extra-Light"/>
                  <a:cs typeface="Manrope 2 Extra-Light"/>
                  <a:sym typeface="Manrope 2 Extra-Light"/>
                </a:rPr>
                <a:t>&amp; website</a:t>
              </a:r>
            </a:p>
          </p:txBody>
        </p:sp>
        <p:sp>
          <p:nvSpPr>
            <p:cNvPr name="TextBox 20" id="20"/>
            <p:cNvSpPr txBox="true"/>
            <p:nvPr/>
          </p:nvSpPr>
          <p:spPr>
            <a:xfrm rot="0">
              <a:off x="1209986" y="2254224"/>
              <a:ext cx="2047015" cy="609444"/>
            </a:xfrm>
            <a:prstGeom prst="rect">
              <a:avLst/>
            </a:prstGeom>
          </p:spPr>
          <p:txBody>
            <a:bodyPr anchor="t" rtlCol="false" tIns="0" lIns="0" bIns="0" rIns="0">
              <a:spAutoFit/>
            </a:bodyPr>
            <a:lstStyle/>
            <a:p>
              <a:pPr algn="ctr">
                <a:lnSpc>
                  <a:spcPts val="1737"/>
                </a:lnSpc>
              </a:pPr>
              <a:r>
                <a:rPr lang="en-US" sz="1544">
                  <a:solidFill>
                    <a:srgbClr val="FFFFFF"/>
                  </a:solidFill>
                  <a:latin typeface="Manrope 2 Extra-Light"/>
                  <a:ea typeface="Manrope 2 Extra-Light"/>
                  <a:cs typeface="Manrope 2 Extra-Light"/>
                  <a:sym typeface="Manrope 2 Extra-Light"/>
                </a:rPr>
                <a:t>boardmembers &amp; steering group </a:t>
              </a:r>
            </a:p>
          </p:txBody>
        </p:sp>
        <p:sp>
          <p:nvSpPr>
            <p:cNvPr name="TextBox 21" id="21"/>
            <p:cNvSpPr txBox="true"/>
            <p:nvPr/>
          </p:nvSpPr>
          <p:spPr>
            <a:xfrm rot="0">
              <a:off x="1632644" y="2804615"/>
              <a:ext cx="1132084" cy="353299"/>
            </a:xfrm>
            <a:prstGeom prst="rect">
              <a:avLst/>
            </a:prstGeom>
          </p:spPr>
          <p:txBody>
            <a:bodyPr anchor="t" rtlCol="false" tIns="0" lIns="0" bIns="0" rIns="0">
              <a:spAutoFit/>
            </a:bodyPr>
            <a:lstStyle/>
            <a:p>
              <a:pPr algn="l">
                <a:lnSpc>
                  <a:spcPts val="2162"/>
                </a:lnSpc>
              </a:pPr>
              <a:r>
                <a:rPr lang="en-US" sz="1544">
                  <a:solidFill>
                    <a:srgbClr val="FFFFFF"/>
                  </a:solidFill>
                  <a:latin typeface="Manrope 2 Extra-Light"/>
                  <a:ea typeface="Manrope 2 Extra-Light"/>
                  <a:cs typeface="Manrope 2 Extra-Light"/>
                  <a:sym typeface="Manrope 2 Extra-Light"/>
                </a:rPr>
                <a:t>members</a:t>
              </a:r>
            </a:p>
          </p:txBody>
        </p:sp>
        <p:sp>
          <p:nvSpPr>
            <p:cNvPr name="TextBox 22" id="22"/>
            <p:cNvSpPr txBox="true"/>
            <p:nvPr/>
          </p:nvSpPr>
          <p:spPr>
            <a:xfrm rot="0">
              <a:off x="1617172" y="7819143"/>
              <a:ext cx="1171856" cy="353299"/>
            </a:xfrm>
            <a:prstGeom prst="rect">
              <a:avLst/>
            </a:prstGeom>
          </p:spPr>
          <p:txBody>
            <a:bodyPr anchor="t" rtlCol="false" tIns="0" lIns="0" bIns="0" rIns="0">
              <a:spAutoFit/>
            </a:bodyPr>
            <a:lstStyle/>
            <a:p>
              <a:pPr algn="l">
                <a:lnSpc>
                  <a:spcPts val="2162"/>
                </a:lnSpc>
              </a:pPr>
              <a:r>
                <a:rPr lang="en-US" sz="1544">
                  <a:solidFill>
                    <a:srgbClr val="FFFFFF"/>
                  </a:solidFill>
                  <a:latin typeface="Manrope 2 Extra-Light"/>
                  <a:ea typeface="Manrope 2 Extra-Light"/>
                  <a:cs typeface="Manrope 2 Extra-Light"/>
                  <a:sym typeface="Manrope 2 Extra-Light"/>
                </a:rPr>
                <a:t>&amp; training</a:t>
              </a:r>
            </a:p>
          </p:txBody>
        </p:sp>
        <p:sp>
          <p:nvSpPr>
            <p:cNvPr name="TextBox 23" id="23"/>
            <p:cNvSpPr txBox="true"/>
            <p:nvPr/>
          </p:nvSpPr>
          <p:spPr>
            <a:xfrm rot="0">
              <a:off x="1229332" y="4618019"/>
              <a:ext cx="2007537" cy="903690"/>
            </a:xfrm>
            <a:prstGeom prst="rect">
              <a:avLst/>
            </a:prstGeom>
          </p:spPr>
          <p:txBody>
            <a:bodyPr anchor="t" rtlCol="false" tIns="0" lIns="0" bIns="0" rIns="0">
              <a:spAutoFit/>
            </a:bodyPr>
            <a:lstStyle/>
            <a:p>
              <a:pPr algn="ctr">
                <a:lnSpc>
                  <a:spcPts val="1737"/>
                </a:lnSpc>
              </a:pPr>
              <a:r>
                <a:rPr lang="en-US" sz="1544">
                  <a:solidFill>
                    <a:srgbClr val="FFFFFF"/>
                  </a:solidFill>
                  <a:latin typeface="Manrope 2 Extra-Light"/>
                  <a:ea typeface="Manrope 2 Extra-Light"/>
                  <a:cs typeface="Manrope 2 Extra-Light"/>
                  <a:sym typeface="Manrope 2 Extra-Light"/>
                </a:rPr>
                <a:t>people engaged in volunteering, forums &amp; panels </a:t>
              </a:r>
            </a:p>
          </p:txBody>
        </p:sp>
        <p:sp>
          <p:nvSpPr>
            <p:cNvPr name="TextBox 24" id="24"/>
            <p:cNvSpPr txBox="true"/>
            <p:nvPr/>
          </p:nvSpPr>
          <p:spPr>
            <a:xfrm rot="-5400000">
              <a:off x="-2695180" y="5837564"/>
              <a:ext cx="6041027" cy="384612"/>
            </a:xfrm>
            <a:prstGeom prst="rect">
              <a:avLst/>
            </a:prstGeom>
          </p:spPr>
          <p:txBody>
            <a:bodyPr anchor="t" rtlCol="false" tIns="0" lIns="0" bIns="0" rIns="0">
              <a:spAutoFit/>
            </a:bodyPr>
            <a:lstStyle/>
            <a:p>
              <a:pPr algn="l">
                <a:lnSpc>
                  <a:spcPts val="2432"/>
                </a:lnSpc>
              </a:pPr>
              <a:r>
                <a:rPr lang="en-US" b="true" sz="1737" spc="19">
                  <a:solidFill>
                    <a:srgbClr val="231F20"/>
                  </a:solidFill>
                  <a:latin typeface="Atkinson Hyperlegible Bold"/>
                  <a:ea typeface="Atkinson Hyperlegible Bold"/>
                  <a:cs typeface="Atkinson Hyperlegible Bold"/>
                  <a:sym typeface="Atkinson Hyperlegible Bold"/>
                </a:rPr>
                <a:t>INCREASING DEPTH OF PARTICIPATION</a:t>
              </a:r>
            </a:p>
          </p:txBody>
        </p:sp>
      </p:grpSp>
      <p:sp>
        <p:nvSpPr>
          <p:cNvPr name="Freeform 25" id="25"/>
          <p:cNvSpPr/>
          <p:nvPr/>
        </p:nvSpPr>
        <p:spPr>
          <a:xfrm flipH="false" flipV="false" rot="0">
            <a:off x="9285273" y="6456706"/>
            <a:ext cx="1702395" cy="904397"/>
          </a:xfrm>
          <a:custGeom>
            <a:avLst/>
            <a:gdLst/>
            <a:ahLst/>
            <a:cxnLst/>
            <a:rect r="r" b="b" t="t" l="l"/>
            <a:pathLst>
              <a:path h="904397" w="1702395">
                <a:moveTo>
                  <a:pt x="0" y="0"/>
                </a:moveTo>
                <a:lnTo>
                  <a:pt x="1702395" y="0"/>
                </a:lnTo>
                <a:lnTo>
                  <a:pt x="1702395" y="904397"/>
                </a:lnTo>
                <a:lnTo>
                  <a:pt x="0" y="904397"/>
                </a:lnTo>
                <a:lnTo>
                  <a:pt x="0" y="0"/>
                </a:lnTo>
                <a:close/>
              </a:path>
            </a:pathLst>
          </a:custGeom>
          <a:blipFill>
            <a:blip r:embed="rId7"/>
            <a:stretch>
              <a:fillRect l="0" t="0" r="0" b="0"/>
            </a:stretch>
          </a:blipFill>
        </p:spPr>
      </p:sp>
      <p:sp>
        <p:nvSpPr>
          <p:cNvPr name="TextBox 26" id="26"/>
          <p:cNvSpPr txBox="true"/>
          <p:nvPr/>
        </p:nvSpPr>
        <p:spPr>
          <a:xfrm rot="0">
            <a:off x="1860055" y="842723"/>
            <a:ext cx="7472947" cy="1519555"/>
          </a:xfrm>
          <a:prstGeom prst="rect">
            <a:avLst/>
          </a:prstGeom>
        </p:spPr>
        <p:txBody>
          <a:bodyPr anchor="t" rtlCol="false" tIns="0" lIns="0" bIns="0" rIns="0">
            <a:spAutoFit/>
          </a:bodyPr>
          <a:lstStyle/>
          <a:p>
            <a:pPr algn="just">
              <a:lnSpc>
                <a:spcPts val="6019"/>
              </a:lnSpc>
            </a:pPr>
            <a:r>
              <a:rPr lang="en-US" sz="4299">
                <a:solidFill>
                  <a:srgbClr val="4D5452"/>
                </a:solidFill>
                <a:latin typeface="Helveticish"/>
                <a:ea typeface="Helveticish"/>
                <a:cs typeface="Helveticish"/>
                <a:sym typeface="Helveticish"/>
              </a:rPr>
              <a:t>Collaboration </a:t>
            </a:r>
          </a:p>
          <a:p>
            <a:pPr algn="just">
              <a:lnSpc>
                <a:spcPts val="6019"/>
              </a:lnSpc>
            </a:pPr>
            <a:r>
              <a:rPr lang="en-US" sz="4299">
                <a:solidFill>
                  <a:srgbClr val="4D5452"/>
                </a:solidFill>
                <a:latin typeface="Helveticish"/>
                <a:ea typeface="Helveticish"/>
                <a:cs typeface="Helveticish"/>
                <a:sym typeface="Helveticish"/>
              </a:rPr>
              <a:t>Who Was Involved?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108536"/>
            </a:stretch>
          </a:blipFill>
        </p:spPr>
      </p:sp>
      <p:sp>
        <p:nvSpPr>
          <p:cNvPr name="Freeform 3" id="3"/>
          <p:cNvSpPr/>
          <p:nvPr/>
        </p:nvSpPr>
        <p:spPr>
          <a:xfrm flipH="false" flipV="false" rot="0">
            <a:off x="1226132" y="6028760"/>
            <a:ext cx="6558837" cy="3686920"/>
          </a:xfrm>
          <a:custGeom>
            <a:avLst/>
            <a:gdLst/>
            <a:ahLst/>
            <a:cxnLst/>
            <a:rect r="r" b="b" t="t" l="l"/>
            <a:pathLst>
              <a:path h="3686920" w="6558837">
                <a:moveTo>
                  <a:pt x="0" y="0"/>
                </a:moveTo>
                <a:lnTo>
                  <a:pt x="6558836" y="0"/>
                </a:lnTo>
                <a:lnTo>
                  <a:pt x="6558836" y="3686919"/>
                </a:lnTo>
                <a:lnTo>
                  <a:pt x="0" y="3686919"/>
                </a:lnTo>
                <a:lnTo>
                  <a:pt x="0" y="0"/>
                </a:lnTo>
                <a:close/>
              </a:path>
            </a:pathLst>
          </a:custGeom>
          <a:blipFill>
            <a:blip r:embed="rId4"/>
            <a:stretch>
              <a:fillRect l="0" t="0" r="0" b="0"/>
            </a:stretch>
          </a:blipFill>
        </p:spPr>
      </p:sp>
      <p:sp>
        <p:nvSpPr>
          <p:cNvPr name="Freeform 4" id="4"/>
          <p:cNvSpPr/>
          <p:nvPr/>
        </p:nvSpPr>
        <p:spPr>
          <a:xfrm flipH="false" flipV="false" rot="0">
            <a:off x="8774005" y="6516168"/>
            <a:ext cx="3553138" cy="2712103"/>
          </a:xfrm>
          <a:custGeom>
            <a:avLst/>
            <a:gdLst/>
            <a:ahLst/>
            <a:cxnLst/>
            <a:rect r="r" b="b" t="t" l="l"/>
            <a:pathLst>
              <a:path h="2712103" w="3553138">
                <a:moveTo>
                  <a:pt x="0" y="0"/>
                </a:moveTo>
                <a:lnTo>
                  <a:pt x="3553138" y="0"/>
                </a:lnTo>
                <a:lnTo>
                  <a:pt x="3553138" y="2712103"/>
                </a:lnTo>
                <a:lnTo>
                  <a:pt x="0" y="2712103"/>
                </a:lnTo>
                <a:lnTo>
                  <a:pt x="0" y="0"/>
                </a:lnTo>
                <a:close/>
              </a:path>
            </a:pathLst>
          </a:custGeom>
          <a:blipFill>
            <a:blip r:embed="rId5"/>
            <a:stretch>
              <a:fillRect l="0" t="0" r="0" b="0"/>
            </a:stretch>
          </a:blipFill>
        </p:spPr>
      </p:sp>
      <p:sp>
        <p:nvSpPr>
          <p:cNvPr name="Freeform 5" id="5"/>
          <p:cNvSpPr/>
          <p:nvPr/>
        </p:nvSpPr>
        <p:spPr>
          <a:xfrm flipH="false" flipV="false" rot="0">
            <a:off x="12733433" y="1897343"/>
            <a:ext cx="4307469" cy="5974877"/>
          </a:xfrm>
          <a:custGeom>
            <a:avLst/>
            <a:gdLst/>
            <a:ahLst/>
            <a:cxnLst/>
            <a:rect r="r" b="b" t="t" l="l"/>
            <a:pathLst>
              <a:path h="5974877" w="4307469">
                <a:moveTo>
                  <a:pt x="0" y="0"/>
                </a:moveTo>
                <a:lnTo>
                  <a:pt x="4307469" y="0"/>
                </a:lnTo>
                <a:lnTo>
                  <a:pt x="4307469" y="5974877"/>
                </a:lnTo>
                <a:lnTo>
                  <a:pt x="0" y="5974877"/>
                </a:lnTo>
                <a:lnTo>
                  <a:pt x="0" y="0"/>
                </a:lnTo>
                <a:close/>
              </a:path>
            </a:pathLst>
          </a:custGeom>
          <a:blipFill>
            <a:blip r:embed="rId6"/>
            <a:stretch>
              <a:fillRect l="0" t="0" r="0" b="0"/>
            </a:stretch>
          </a:blipFill>
        </p:spPr>
      </p:sp>
      <p:grpSp>
        <p:nvGrpSpPr>
          <p:cNvPr name="Group 6" id="6"/>
          <p:cNvGrpSpPr/>
          <p:nvPr/>
        </p:nvGrpSpPr>
        <p:grpSpPr>
          <a:xfrm rot="0">
            <a:off x="1725857" y="753495"/>
            <a:ext cx="10312251" cy="4911905"/>
            <a:chOff x="0" y="0"/>
            <a:chExt cx="13749669" cy="6549207"/>
          </a:xfrm>
        </p:grpSpPr>
        <p:grpSp>
          <p:nvGrpSpPr>
            <p:cNvPr name="Group 7" id="7"/>
            <p:cNvGrpSpPr/>
            <p:nvPr/>
          </p:nvGrpSpPr>
          <p:grpSpPr>
            <a:xfrm rot="0">
              <a:off x="0" y="0"/>
              <a:ext cx="12435700" cy="6549207"/>
              <a:chOff x="0" y="0"/>
              <a:chExt cx="5742025" cy="3024012"/>
            </a:xfrm>
          </p:grpSpPr>
          <p:sp>
            <p:nvSpPr>
              <p:cNvPr name="Freeform 8" id="8"/>
              <p:cNvSpPr/>
              <p:nvPr/>
            </p:nvSpPr>
            <p:spPr>
              <a:xfrm flipH="false" flipV="false" rot="0">
                <a:off x="0" y="0"/>
                <a:ext cx="5742025" cy="3024013"/>
              </a:xfrm>
              <a:custGeom>
                <a:avLst/>
                <a:gdLst/>
                <a:ahLst/>
                <a:cxnLst/>
                <a:rect r="r" b="b" t="t" l="l"/>
                <a:pathLst>
                  <a:path h="3024013" w="5742025">
                    <a:moveTo>
                      <a:pt x="31543" y="0"/>
                    </a:moveTo>
                    <a:lnTo>
                      <a:pt x="5710482" y="0"/>
                    </a:lnTo>
                    <a:cubicBezTo>
                      <a:pt x="5718848" y="0"/>
                      <a:pt x="5726871" y="3323"/>
                      <a:pt x="5732787" y="9239"/>
                    </a:cubicBezTo>
                    <a:cubicBezTo>
                      <a:pt x="5738702" y="15154"/>
                      <a:pt x="5742025" y="23177"/>
                      <a:pt x="5742025" y="31543"/>
                    </a:cubicBezTo>
                    <a:lnTo>
                      <a:pt x="5742025" y="2992470"/>
                    </a:lnTo>
                    <a:cubicBezTo>
                      <a:pt x="5742025" y="3000835"/>
                      <a:pt x="5738702" y="3008858"/>
                      <a:pt x="5732787" y="3014774"/>
                    </a:cubicBezTo>
                    <a:cubicBezTo>
                      <a:pt x="5726871" y="3020689"/>
                      <a:pt x="5718848" y="3024013"/>
                      <a:pt x="5710482" y="3024013"/>
                    </a:cubicBezTo>
                    <a:lnTo>
                      <a:pt x="31543" y="3024013"/>
                    </a:lnTo>
                    <a:cubicBezTo>
                      <a:pt x="23177" y="3024013"/>
                      <a:pt x="15154" y="3020689"/>
                      <a:pt x="9239" y="3014774"/>
                    </a:cubicBezTo>
                    <a:cubicBezTo>
                      <a:pt x="3323" y="3008858"/>
                      <a:pt x="0" y="3000835"/>
                      <a:pt x="0" y="2992470"/>
                    </a:cubicBezTo>
                    <a:lnTo>
                      <a:pt x="0" y="31543"/>
                    </a:lnTo>
                    <a:cubicBezTo>
                      <a:pt x="0" y="23177"/>
                      <a:pt x="3323" y="15154"/>
                      <a:pt x="9239" y="9239"/>
                    </a:cubicBezTo>
                    <a:cubicBezTo>
                      <a:pt x="15154" y="3323"/>
                      <a:pt x="23177" y="0"/>
                      <a:pt x="31543" y="0"/>
                    </a:cubicBezTo>
                    <a:close/>
                  </a:path>
                </a:pathLst>
              </a:custGeom>
              <a:solidFill>
                <a:srgbClr val="FFFFFF"/>
              </a:solidFill>
            </p:spPr>
          </p:sp>
          <p:sp>
            <p:nvSpPr>
              <p:cNvPr name="TextBox 9" id="9"/>
              <p:cNvSpPr txBox="true"/>
              <p:nvPr/>
            </p:nvSpPr>
            <p:spPr>
              <a:xfrm>
                <a:off x="0" y="-19050"/>
                <a:ext cx="5742025" cy="3043062"/>
              </a:xfrm>
              <a:prstGeom prst="rect">
                <a:avLst/>
              </a:prstGeom>
            </p:spPr>
            <p:txBody>
              <a:bodyPr anchor="ctr" rtlCol="false" tIns="36896" lIns="36896" bIns="36896" rIns="36896"/>
              <a:lstStyle/>
              <a:p>
                <a:pPr algn="ctr">
                  <a:lnSpc>
                    <a:spcPts val="1423"/>
                  </a:lnSpc>
                </a:pPr>
              </a:p>
            </p:txBody>
          </p:sp>
        </p:grpSp>
        <p:grpSp>
          <p:nvGrpSpPr>
            <p:cNvPr name="Group 10" id="10"/>
            <p:cNvGrpSpPr/>
            <p:nvPr/>
          </p:nvGrpSpPr>
          <p:grpSpPr>
            <a:xfrm rot="0">
              <a:off x="477401" y="433875"/>
              <a:ext cx="10504890" cy="1745047"/>
              <a:chOff x="0" y="0"/>
              <a:chExt cx="4850498" cy="805753"/>
            </a:xfrm>
          </p:grpSpPr>
          <p:sp>
            <p:nvSpPr>
              <p:cNvPr name="Freeform 11" id="11"/>
              <p:cNvSpPr/>
              <p:nvPr/>
            </p:nvSpPr>
            <p:spPr>
              <a:xfrm flipH="false" flipV="false" rot="0">
                <a:off x="0" y="0"/>
                <a:ext cx="4850498" cy="805753"/>
              </a:xfrm>
              <a:custGeom>
                <a:avLst/>
                <a:gdLst/>
                <a:ahLst/>
                <a:cxnLst/>
                <a:rect r="r" b="b" t="t" l="l"/>
                <a:pathLst>
                  <a:path h="805753" w="4850498">
                    <a:moveTo>
                      <a:pt x="37340" y="0"/>
                    </a:moveTo>
                    <a:lnTo>
                      <a:pt x="4813158" y="0"/>
                    </a:lnTo>
                    <a:cubicBezTo>
                      <a:pt x="4823061" y="0"/>
                      <a:pt x="4832559" y="3934"/>
                      <a:pt x="4839561" y="10937"/>
                    </a:cubicBezTo>
                    <a:cubicBezTo>
                      <a:pt x="4846564" y="17939"/>
                      <a:pt x="4850498" y="27437"/>
                      <a:pt x="4850498" y="37340"/>
                    </a:cubicBezTo>
                    <a:lnTo>
                      <a:pt x="4850498" y="768413"/>
                    </a:lnTo>
                    <a:cubicBezTo>
                      <a:pt x="4850498" y="789035"/>
                      <a:pt x="4833780" y="805753"/>
                      <a:pt x="4813158" y="805753"/>
                    </a:cubicBezTo>
                    <a:lnTo>
                      <a:pt x="37340" y="805753"/>
                    </a:lnTo>
                    <a:cubicBezTo>
                      <a:pt x="27437" y="805753"/>
                      <a:pt x="17939" y="801819"/>
                      <a:pt x="10937" y="794816"/>
                    </a:cubicBezTo>
                    <a:cubicBezTo>
                      <a:pt x="3934" y="787814"/>
                      <a:pt x="0" y="778316"/>
                      <a:pt x="0" y="768413"/>
                    </a:cubicBezTo>
                    <a:lnTo>
                      <a:pt x="0" y="37340"/>
                    </a:lnTo>
                    <a:cubicBezTo>
                      <a:pt x="0" y="16718"/>
                      <a:pt x="16718" y="0"/>
                      <a:pt x="37340" y="0"/>
                    </a:cubicBezTo>
                    <a:close/>
                  </a:path>
                </a:pathLst>
              </a:custGeom>
              <a:solidFill>
                <a:srgbClr val="4D5452"/>
              </a:solidFill>
              <a:ln w="114300" cap="rnd">
                <a:solidFill>
                  <a:srgbClr val="4D5452"/>
                </a:solidFill>
                <a:prstDash val="solid"/>
                <a:round/>
              </a:ln>
            </p:spPr>
          </p:sp>
          <p:sp>
            <p:nvSpPr>
              <p:cNvPr name="TextBox 12" id="12"/>
              <p:cNvSpPr txBox="true"/>
              <p:nvPr/>
            </p:nvSpPr>
            <p:spPr>
              <a:xfrm>
                <a:off x="0" y="-76200"/>
                <a:ext cx="4850498" cy="881953"/>
              </a:xfrm>
              <a:prstGeom prst="rect">
                <a:avLst/>
              </a:prstGeom>
            </p:spPr>
            <p:txBody>
              <a:bodyPr anchor="ctr" rtlCol="false" tIns="36896" lIns="36896" bIns="36896" rIns="36896"/>
              <a:lstStyle/>
              <a:p>
                <a:pPr algn="ctr">
                  <a:lnSpc>
                    <a:spcPts val="3803"/>
                  </a:lnSpc>
                </a:pPr>
              </a:p>
              <a:p>
                <a:pPr algn="ctr">
                  <a:lnSpc>
                    <a:spcPts val="3803"/>
                  </a:lnSpc>
                </a:pPr>
              </a:p>
            </p:txBody>
          </p:sp>
        </p:grpSp>
        <p:sp>
          <p:nvSpPr>
            <p:cNvPr name="TextBox 13" id="13"/>
            <p:cNvSpPr txBox="true"/>
            <p:nvPr/>
          </p:nvSpPr>
          <p:spPr>
            <a:xfrm rot="0">
              <a:off x="477401" y="2763972"/>
              <a:ext cx="13272268" cy="3150235"/>
            </a:xfrm>
            <a:prstGeom prst="rect">
              <a:avLst/>
            </a:prstGeom>
          </p:spPr>
          <p:txBody>
            <a:bodyPr anchor="t" rtlCol="false" tIns="0" lIns="0" bIns="0" rIns="0">
              <a:spAutoFit/>
            </a:bodyPr>
            <a:lstStyle/>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Workshops gathered routes, places and stor</a:t>
              </a:r>
              <a:r>
                <a:rPr lang="en-US" b="true" sz="2700">
                  <a:solidFill>
                    <a:srgbClr val="000000"/>
                  </a:solidFill>
                  <a:latin typeface="Helveticish Bold"/>
                  <a:ea typeface="Helveticish Bold"/>
                  <a:cs typeface="Helveticish Bold"/>
                  <a:sym typeface="Helveticish Bold"/>
                </a:rPr>
                <a:t>ies</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Preparing partners re travel info</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Community insight identified</a:t>
              </a:r>
              <a:r>
                <a:rPr lang="en-US" b="true" sz="2700">
                  <a:solidFill>
                    <a:srgbClr val="000000"/>
                  </a:solidFill>
                  <a:latin typeface="Helveticish Bold"/>
                  <a:ea typeface="Helveticish Bold"/>
                  <a:cs typeface="Helveticish Bold"/>
                  <a:sym typeface="Helveticish Bold"/>
                </a:rPr>
                <a:t> hidden spaces</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Example: the 80-metre Secret Garden route</a:t>
              </a:r>
            </a:p>
            <a:p>
              <a:pPr algn="l">
                <a:lnSpc>
                  <a:spcPts val="3779"/>
                </a:lnSpc>
              </a:pPr>
            </a:p>
          </p:txBody>
        </p:sp>
        <p:sp>
          <p:nvSpPr>
            <p:cNvPr name="TextBox 14" id="14"/>
            <p:cNvSpPr txBox="true"/>
            <p:nvPr/>
          </p:nvSpPr>
          <p:spPr>
            <a:xfrm rot="0">
              <a:off x="1812042" y="933687"/>
              <a:ext cx="7666726" cy="1245235"/>
            </a:xfrm>
            <a:prstGeom prst="rect">
              <a:avLst/>
            </a:prstGeom>
          </p:spPr>
          <p:txBody>
            <a:bodyPr anchor="t" rtlCol="false" tIns="0" lIns="0" bIns="0" rIns="0">
              <a:spAutoFit/>
            </a:bodyPr>
            <a:lstStyle/>
            <a:p>
              <a:pPr algn="ctr">
                <a:lnSpc>
                  <a:spcPts val="3779"/>
                </a:lnSpc>
              </a:pPr>
              <a:r>
                <a:rPr lang="en-US" sz="2700" b="true">
                  <a:solidFill>
                    <a:srgbClr val="FFFFFF"/>
                  </a:solidFill>
                  <a:latin typeface="Helveticish Bold"/>
                  <a:ea typeface="Helveticish Bold"/>
                  <a:cs typeface="Helveticish Bold"/>
                  <a:sym typeface="Helveticish Bold"/>
                </a:rPr>
                <a:t>From local knowledge to routes</a:t>
              </a:r>
            </a:p>
            <a:p>
              <a:pPr algn="ctr">
                <a:lnSpc>
                  <a:spcPts val="3779"/>
                </a:lnSpc>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11732" r="0" b="-76998"/>
            </a:stretch>
          </a:blipFill>
        </p:spPr>
      </p:sp>
      <p:sp>
        <p:nvSpPr>
          <p:cNvPr name="Freeform 3" id="3"/>
          <p:cNvSpPr/>
          <p:nvPr/>
        </p:nvSpPr>
        <p:spPr>
          <a:xfrm flipH="false" flipV="false" rot="0">
            <a:off x="14280697" y="8242145"/>
            <a:ext cx="3328958" cy="1769896"/>
          </a:xfrm>
          <a:custGeom>
            <a:avLst/>
            <a:gdLst/>
            <a:ahLst/>
            <a:cxnLst/>
            <a:rect r="r" b="b" t="t" l="l"/>
            <a:pathLst>
              <a:path h="1769896" w="3328958">
                <a:moveTo>
                  <a:pt x="0" y="0"/>
                </a:moveTo>
                <a:lnTo>
                  <a:pt x="3328958" y="0"/>
                </a:lnTo>
                <a:lnTo>
                  <a:pt x="3328958" y="1769896"/>
                </a:lnTo>
                <a:lnTo>
                  <a:pt x="0" y="1769896"/>
                </a:lnTo>
                <a:lnTo>
                  <a:pt x="0" y="0"/>
                </a:lnTo>
                <a:close/>
              </a:path>
            </a:pathLst>
          </a:custGeom>
          <a:blipFill>
            <a:blip r:embed="rId4"/>
            <a:stretch>
              <a:fillRect l="0" t="0" r="0" b="0"/>
            </a:stretch>
          </a:blipFill>
        </p:spPr>
      </p:sp>
      <p:grpSp>
        <p:nvGrpSpPr>
          <p:cNvPr name="Group 4" id="4"/>
          <p:cNvGrpSpPr/>
          <p:nvPr/>
        </p:nvGrpSpPr>
        <p:grpSpPr>
          <a:xfrm rot="0">
            <a:off x="1028700" y="786414"/>
            <a:ext cx="5895041" cy="8154523"/>
            <a:chOff x="0" y="0"/>
            <a:chExt cx="3629280" cy="5020329"/>
          </a:xfrm>
        </p:grpSpPr>
        <p:sp>
          <p:nvSpPr>
            <p:cNvPr name="Freeform 5" id="5"/>
            <p:cNvSpPr/>
            <p:nvPr/>
          </p:nvSpPr>
          <p:spPr>
            <a:xfrm flipH="false" flipV="false" rot="0">
              <a:off x="0" y="0"/>
              <a:ext cx="3629280" cy="5020329"/>
            </a:xfrm>
            <a:custGeom>
              <a:avLst/>
              <a:gdLst/>
              <a:ahLst/>
              <a:cxnLst/>
              <a:rect r="r" b="b" t="t" l="l"/>
              <a:pathLst>
                <a:path h="5020329" w="3629280">
                  <a:moveTo>
                    <a:pt x="49905" y="0"/>
                  </a:moveTo>
                  <a:lnTo>
                    <a:pt x="3579375" y="0"/>
                  </a:lnTo>
                  <a:cubicBezTo>
                    <a:pt x="3606936" y="0"/>
                    <a:pt x="3629280" y="22343"/>
                    <a:pt x="3629280" y="49905"/>
                  </a:cubicBezTo>
                  <a:lnTo>
                    <a:pt x="3629280" y="4970424"/>
                  </a:lnTo>
                  <a:cubicBezTo>
                    <a:pt x="3629280" y="4997986"/>
                    <a:pt x="3606936" y="5020329"/>
                    <a:pt x="3579375" y="5020329"/>
                  </a:cubicBezTo>
                  <a:lnTo>
                    <a:pt x="49905" y="5020329"/>
                  </a:lnTo>
                  <a:cubicBezTo>
                    <a:pt x="22343" y="5020329"/>
                    <a:pt x="0" y="4997986"/>
                    <a:pt x="0" y="4970424"/>
                  </a:cubicBezTo>
                  <a:lnTo>
                    <a:pt x="0" y="49905"/>
                  </a:lnTo>
                  <a:cubicBezTo>
                    <a:pt x="0" y="22343"/>
                    <a:pt x="22343" y="0"/>
                    <a:pt x="49905" y="0"/>
                  </a:cubicBezTo>
                  <a:close/>
                </a:path>
              </a:pathLst>
            </a:custGeom>
            <a:solidFill>
              <a:srgbClr val="67C18C"/>
            </a:solidFill>
          </p:spPr>
        </p:sp>
        <p:sp>
          <p:nvSpPr>
            <p:cNvPr name="TextBox 6" id="6"/>
            <p:cNvSpPr txBox="true"/>
            <p:nvPr/>
          </p:nvSpPr>
          <p:spPr>
            <a:xfrm>
              <a:off x="0" y="-66675"/>
              <a:ext cx="3629280" cy="5087004"/>
            </a:xfrm>
            <a:prstGeom prst="rect">
              <a:avLst/>
            </a:prstGeom>
          </p:spPr>
          <p:txBody>
            <a:bodyPr anchor="ctr" rtlCol="false" tIns="36896" lIns="36896" bIns="36896" rIns="36896"/>
            <a:lstStyle/>
            <a:p>
              <a:pPr algn="l">
                <a:lnSpc>
                  <a:spcPts val="3779"/>
                </a:lnSpc>
              </a:pPr>
            </a:p>
            <a:p>
              <a:pPr algn="l">
                <a:lnSpc>
                  <a:spcPts val="3779"/>
                </a:lnSpc>
              </a:pPr>
            </a:p>
          </p:txBody>
        </p:sp>
      </p:grpSp>
      <p:sp>
        <p:nvSpPr>
          <p:cNvPr name="Freeform 7" id="7"/>
          <p:cNvSpPr/>
          <p:nvPr/>
        </p:nvSpPr>
        <p:spPr>
          <a:xfrm flipH="false" flipV="false" rot="0">
            <a:off x="12708398" y="1028700"/>
            <a:ext cx="4550902" cy="6467071"/>
          </a:xfrm>
          <a:custGeom>
            <a:avLst/>
            <a:gdLst/>
            <a:ahLst/>
            <a:cxnLst/>
            <a:rect r="r" b="b" t="t" l="l"/>
            <a:pathLst>
              <a:path h="6467071" w="4550902">
                <a:moveTo>
                  <a:pt x="0" y="0"/>
                </a:moveTo>
                <a:lnTo>
                  <a:pt x="4550902" y="0"/>
                </a:lnTo>
                <a:lnTo>
                  <a:pt x="4550902" y="6467071"/>
                </a:lnTo>
                <a:lnTo>
                  <a:pt x="0" y="6467071"/>
                </a:lnTo>
                <a:lnTo>
                  <a:pt x="0" y="0"/>
                </a:lnTo>
                <a:close/>
              </a:path>
            </a:pathLst>
          </a:custGeom>
          <a:blipFill>
            <a:blip r:embed="rId5"/>
            <a:stretch>
              <a:fillRect l="0" t="0" r="0" b="0"/>
            </a:stretch>
          </a:blipFill>
        </p:spPr>
      </p:sp>
      <p:sp>
        <p:nvSpPr>
          <p:cNvPr name="Freeform 8" id="8"/>
          <p:cNvSpPr/>
          <p:nvPr/>
        </p:nvSpPr>
        <p:spPr>
          <a:xfrm flipH="false" flipV="false" rot="0">
            <a:off x="7409048" y="1028700"/>
            <a:ext cx="4372622" cy="6467071"/>
          </a:xfrm>
          <a:custGeom>
            <a:avLst/>
            <a:gdLst/>
            <a:ahLst/>
            <a:cxnLst/>
            <a:rect r="r" b="b" t="t" l="l"/>
            <a:pathLst>
              <a:path h="6467071" w="4372622">
                <a:moveTo>
                  <a:pt x="0" y="0"/>
                </a:moveTo>
                <a:lnTo>
                  <a:pt x="4372622" y="0"/>
                </a:lnTo>
                <a:lnTo>
                  <a:pt x="4372622" y="6467071"/>
                </a:lnTo>
                <a:lnTo>
                  <a:pt x="0" y="6467071"/>
                </a:lnTo>
                <a:lnTo>
                  <a:pt x="0" y="0"/>
                </a:lnTo>
                <a:close/>
              </a:path>
            </a:pathLst>
          </a:custGeom>
          <a:blipFill>
            <a:blip r:embed="rId6"/>
            <a:stretch>
              <a:fillRect l="0" t="0" r="0" b="0"/>
            </a:stretch>
          </a:blipFill>
        </p:spPr>
      </p:sp>
      <p:sp>
        <p:nvSpPr>
          <p:cNvPr name="TextBox 9" id="9"/>
          <p:cNvSpPr txBox="true"/>
          <p:nvPr/>
        </p:nvSpPr>
        <p:spPr>
          <a:xfrm rot="0">
            <a:off x="1455497" y="933450"/>
            <a:ext cx="5041448" cy="873814"/>
          </a:xfrm>
          <a:prstGeom prst="rect">
            <a:avLst/>
          </a:prstGeom>
        </p:spPr>
        <p:txBody>
          <a:bodyPr anchor="t" rtlCol="false" tIns="0" lIns="0" bIns="0" rIns="0">
            <a:spAutoFit/>
          </a:bodyPr>
          <a:lstStyle/>
          <a:p>
            <a:pPr algn="ctr">
              <a:lnSpc>
                <a:spcPts val="7256"/>
              </a:lnSpc>
            </a:pPr>
            <a:r>
              <a:rPr lang="en-US" sz="5182" b="true">
                <a:solidFill>
                  <a:srgbClr val="000000"/>
                </a:solidFill>
                <a:latin typeface="Manrope 1 Semi-Bold"/>
                <a:ea typeface="Manrope 1 Semi-Bold"/>
                <a:cs typeface="Manrope 1 Semi-Bold"/>
                <a:sym typeface="Manrope 1 Semi-Bold"/>
              </a:rPr>
              <a:t>Testing the map</a:t>
            </a:r>
          </a:p>
        </p:txBody>
      </p:sp>
      <p:sp>
        <p:nvSpPr>
          <p:cNvPr name="TextBox 10" id="10"/>
          <p:cNvSpPr txBox="true"/>
          <p:nvPr/>
        </p:nvSpPr>
        <p:spPr>
          <a:xfrm rot="0">
            <a:off x="1719821" y="2453889"/>
            <a:ext cx="4021439" cy="5322073"/>
          </a:xfrm>
          <a:prstGeom prst="rect">
            <a:avLst/>
          </a:prstGeom>
        </p:spPr>
        <p:txBody>
          <a:bodyPr anchor="t" rtlCol="false" tIns="0" lIns="0" bIns="0" rIns="0">
            <a:spAutoFit/>
          </a:bodyPr>
          <a:lstStyle/>
          <a:p>
            <a:pPr algn="l">
              <a:lnSpc>
                <a:spcPts val="3282"/>
              </a:lnSpc>
            </a:pPr>
            <a:r>
              <a:rPr lang="en-US" sz="2344">
                <a:solidFill>
                  <a:srgbClr val="000000"/>
                </a:solidFill>
                <a:latin typeface="Helveticish"/>
                <a:ea typeface="Helveticish"/>
                <a:cs typeface="Helveticish"/>
                <a:sym typeface="Helveticish"/>
              </a:rPr>
              <a:t>Following a soft launch to celebrate the work of participants who contributed the map, we tested the map with users:</a:t>
            </a:r>
          </a:p>
          <a:p>
            <a:pPr algn="l">
              <a:lnSpc>
                <a:spcPts val="3282"/>
              </a:lnSpc>
            </a:pPr>
          </a:p>
          <a:p>
            <a:pPr algn="l" marL="506195" indent="-253098" lvl="1">
              <a:lnSpc>
                <a:spcPts val="3282"/>
              </a:lnSpc>
              <a:buFont typeface="Arial"/>
              <a:buChar char="•"/>
            </a:pPr>
            <a:r>
              <a:rPr lang="en-US" sz="2344">
                <a:solidFill>
                  <a:srgbClr val="000000"/>
                </a:solidFill>
                <a:latin typeface="Helveticish"/>
                <a:ea typeface="Helveticish"/>
                <a:cs typeface="Helveticish"/>
                <a:sym typeface="Helveticish"/>
              </a:rPr>
              <a:t>Phase 2 extra funding</a:t>
            </a:r>
          </a:p>
          <a:p>
            <a:pPr algn="l" marL="506195" indent="-253098" lvl="1">
              <a:lnSpc>
                <a:spcPts val="3282"/>
              </a:lnSpc>
              <a:buFont typeface="Arial"/>
              <a:buChar char="•"/>
            </a:pPr>
            <a:r>
              <a:rPr lang="en-US" sz="2344">
                <a:solidFill>
                  <a:srgbClr val="000000"/>
                </a:solidFill>
                <a:latin typeface="Helveticish"/>
                <a:ea typeface="Helveticish"/>
                <a:cs typeface="Helveticish"/>
                <a:sym typeface="Helveticish"/>
              </a:rPr>
              <a:t>Checked clarity and usability</a:t>
            </a:r>
          </a:p>
          <a:p>
            <a:pPr algn="l" marL="506195" indent="-253098" lvl="1">
              <a:lnSpc>
                <a:spcPts val="3282"/>
              </a:lnSpc>
              <a:buFont typeface="Arial"/>
              <a:buChar char="•"/>
            </a:pPr>
            <a:r>
              <a:rPr lang="en-US" sz="2344">
                <a:solidFill>
                  <a:srgbClr val="000000"/>
                </a:solidFill>
                <a:latin typeface="Helveticish"/>
                <a:ea typeface="Helveticish"/>
                <a:cs typeface="Helveticish"/>
                <a:sym typeface="Helveticish"/>
              </a:rPr>
              <a:t>Refined wording, icons and design</a:t>
            </a:r>
          </a:p>
          <a:p>
            <a:pPr algn="l" marL="506195" indent="-253098" lvl="1">
              <a:lnSpc>
                <a:spcPts val="3282"/>
              </a:lnSpc>
              <a:buFont typeface="Arial"/>
              <a:buChar char="•"/>
            </a:pPr>
            <a:r>
              <a:rPr lang="en-US" sz="2344">
                <a:solidFill>
                  <a:srgbClr val="000000"/>
                </a:solidFill>
                <a:latin typeface="Helveticish"/>
                <a:ea typeface="Helveticish"/>
                <a:cs typeface="Helveticish"/>
                <a:sym typeface="Helveticish"/>
              </a:rPr>
              <a:t>Considering the testing group and location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108536"/>
            </a:stretch>
          </a:blipFill>
        </p:spPr>
      </p:sp>
      <p:grpSp>
        <p:nvGrpSpPr>
          <p:cNvPr name="Group 3" id="3"/>
          <p:cNvGrpSpPr/>
          <p:nvPr/>
        </p:nvGrpSpPr>
        <p:grpSpPr>
          <a:xfrm rot="0">
            <a:off x="13513144" y="765542"/>
            <a:ext cx="3808716" cy="1785035"/>
            <a:chOff x="0" y="0"/>
            <a:chExt cx="2344835" cy="1098956"/>
          </a:xfrm>
        </p:grpSpPr>
        <p:sp>
          <p:nvSpPr>
            <p:cNvPr name="Freeform 4" id="4"/>
            <p:cNvSpPr/>
            <p:nvPr/>
          </p:nvSpPr>
          <p:spPr>
            <a:xfrm flipH="false" flipV="false" rot="0">
              <a:off x="0" y="0"/>
              <a:ext cx="2344835" cy="1098956"/>
            </a:xfrm>
            <a:custGeom>
              <a:avLst/>
              <a:gdLst/>
              <a:ahLst/>
              <a:cxnLst/>
              <a:rect r="r" b="b" t="t" l="l"/>
              <a:pathLst>
                <a:path h="1098956" w="2344835">
                  <a:moveTo>
                    <a:pt x="77242" y="0"/>
                  </a:moveTo>
                  <a:lnTo>
                    <a:pt x="2267593" y="0"/>
                  </a:lnTo>
                  <a:cubicBezTo>
                    <a:pt x="2310252" y="0"/>
                    <a:pt x="2344835" y="34582"/>
                    <a:pt x="2344835" y="77242"/>
                  </a:cubicBezTo>
                  <a:lnTo>
                    <a:pt x="2344835" y="1021714"/>
                  </a:lnTo>
                  <a:cubicBezTo>
                    <a:pt x="2344835" y="1064374"/>
                    <a:pt x="2310252" y="1098956"/>
                    <a:pt x="2267593" y="1098956"/>
                  </a:cubicBezTo>
                  <a:lnTo>
                    <a:pt x="77242" y="1098956"/>
                  </a:lnTo>
                  <a:cubicBezTo>
                    <a:pt x="34582" y="1098956"/>
                    <a:pt x="0" y="1064374"/>
                    <a:pt x="0" y="1021714"/>
                  </a:cubicBezTo>
                  <a:lnTo>
                    <a:pt x="0" y="77242"/>
                  </a:lnTo>
                  <a:cubicBezTo>
                    <a:pt x="0" y="34582"/>
                    <a:pt x="34582" y="0"/>
                    <a:pt x="77242" y="0"/>
                  </a:cubicBezTo>
                  <a:close/>
                </a:path>
              </a:pathLst>
            </a:custGeom>
            <a:solidFill>
              <a:srgbClr val="FFDE59"/>
            </a:solidFill>
            <a:ln w="114300" cap="rnd">
              <a:solidFill>
                <a:srgbClr val="4D5452"/>
              </a:solidFill>
              <a:prstDash val="solid"/>
              <a:round/>
            </a:ln>
          </p:spPr>
        </p:sp>
        <p:sp>
          <p:nvSpPr>
            <p:cNvPr name="TextBox 5" id="5"/>
            <p:cNvSpPr txBox="true"/>
            <p:nvPr/>
          </p:nvSpPr>
          <p:spPr>
            <a:xfrm>
              <a:off x="0" y="-76200"/>
              <a:ext cx="2344835" cy="1175156"/>
            </a:xfrm>
            <a:prstGeom prst="rect">
              <a:avLst/>
            </a:prstGeom>
          </p:spPr>
          <p:txBody>
            <a:bodyPr anchor="ctr" rtlCol="false" tIns="36896" lIns="36896" bIns="36896" rIns="36896"/>
            <a:lstStyle/>
            <a:p>
              <a:pPr algn="ctr">
                <a:lnSpc>
                  <a:spcPts val="3803"/>
                </a:lnSpc>
              </a:pPr>
            </a:p>
            <a:p>
              <a:pPr algn="ctr">
                <a:lnSpc>
                  <a:spcPts val="3803"/>
                </a:lnSpc>
              </a:pPr>
              <a:r>
                <a:rPr lang="en-US" sz="2716" b="true">
                  <a:solidFill>
                    <a:srgbClr val="000000"/>
                  </a:solidFill>
                  <a:latin typeface="Helveticish Bold"/>
                  <a:ea typeface="Helveticish Bold"/>
                  <a:cs typeface="Helveticish Bold"/>
                  <a:sym typeface="Helveticish Bold"/>
                </a:rPr>
                <a:t>What we learned</a:t>
              </a:r>
            </a:p>
            <a:p>
              <a:pPr algn="ctr">
                <a:lnSpc>
                  <a:spcPts val="3803"/>
                </a:lnSpc>
              </a:pPr>
            </a:p>
          </p:txBody>
        </p:sp>
      </p:grpSp>
      <p:grpSp>
        <p:nvGrpSpPr>
          <p:cNvPr name="Group 6" id="6"/>
          <p:cNvGrpSpPr/>
          <p:nvPr/>
        </p:nvGrpSpPr>
        <p:grpSpPr>
          <a:xfrm rot="0">
            <a:off x="13513144" y="3407824"/>
            <a:ext cx="4043890" cy="5442189"/>
            <a:chOff x="0" y="0"/>
            <a:chExt cx="2489619" cy="3350481"/>
          </a:xfrm>
        </p:grpSpPr>
        <p:sp>
          <p:nvSpPr>
            <p:cNvPr name="Freeform 7" id="7"/>
            <p:cNvSpPr/>
            <p:nvPr/>
          </p:nvSpPr>
          <p:spPr>
            <a:xfrm flipH="false" flipV="false" rot="0">
              <a:off x="0" y="0"/>
              <a:ext cx="2489619" cy="3350482"/>
            </a:xfrm>
            <a:custGeom>
              <a:avLst/>
              <a:gdLst/>
              <a:ahLst/>
              <a:cxnLst/>
              <a:rect r="r" b="b" t="t" l="l"/>
              <a:pathLst>
                <a:path h="3350482" w="2489619">
                  <a:moveTo>
                    <a:pt x="72750" y="0"/>
                  </a:moveTo>
                  <a:lnTo>
                    <a:pt x="2416869" y="0"/>
                  </a:lnTo>
                  <a:cubicBezTo>
                    <a:pt x="2436164" y="0"/>
                    <a:pt x="2454668" y="7665"/>
                    <a:pt x="2468311" y="21308"/>
                  </a:cubicBezTo>
                  <a:cubicBezTo>
                    <a:pt x="2481955" y="34951"/>
                    <a:pt x="2489619" y="53455"/>
                    <a:pt x="2489619" y="72750"/>
                  </a:cubicBezTo>
                  <a:lnTo>
                    <a:pt x="2489619" y="3277732"/>
                  </a:lnTo>
                  <a:cubicBezTo>
                    <a:pt x="2489619" y="3297026"/>
                    <a:pt x="2481955" y="3315530"/>
                    <a:pt x="2468311" y="3329174"/>
                  </a:cubicBezTo>
                  <a:cubicBezTo>
                    <a:pt x="2454668" y="3342817"/>
                    <a:pt x="2436164" y="3350482"/>
                    <a:pt x="2416869" y="3350482"/>
                  </a:cubicBezTo>
                  <a:lnTo>
                    <a:pt x="72750" y="3350482"/>
                  </a:lnTo>
                  <a:cubicBezTo>
                    <a:pt x="53455" y="3350482"/>
                    <a:pt x="34951" y="3342817"/>
                    <a:pt x="21308" y="3329174"/>
                  </a:cubicBezTo>
                  <a:cubicBezTo>
                    <a:pt x="7665" y="3315530"/>
                    <a:pt x="0" y="3297026"/>
                    <a:pt x="0" y="3277732"/>
                  </a:cubicBezTo>
                  <a:lnTo>
                    <a:pt x="0" y="72750"/>
                  </a:lnTo>
                  <a:cubicBezTo>
                    <a:pt x="0" y="53455"/>
                    <a:pt x="7665" y="34951"/>
                    <a:pt x="21308" y="21308"/>
                  </a:cubicBezTo>
                  <a:cubicBezTo>
                    <a:pt x="34951" y="7665"/>
                    <a:pt x="53455" y="0"/>
                    <a:pt x="72750" y="0"/>
                  </a:cubicBezTo>
                  <a:close/>
                </a:path>
              </a:pathLst>
            </a:custGeom>
            <a:solidFill>
              <a:srgbClr val="FFFFFF"/>
            </a:solidFill>
            <a:ln w="38100" cap="rnd">
              <a:solidFill>
                <a:srgbClr val="000000"/>
              </a:solidFill>
              <a:prstDash val="solid"/>
              <a:round/>
            </a:ln>
          </p:spPr>
        </p:sp>
        <p:sp>
          <p:nvSpPr>
            <p:cNvPr name="TextBox 8" id="8"/>
            <p:cNvSpPr txBox="true"/>
            <p:nvPr/>
          </p:nvSpPr>
          <p:spPr>
            <a:xfrm>
              <a:off x="0" y="-66675"/>
              <a:ext cx="2489619" cy="3417156"/>
            </a:xfrm>
            <a:prstGeom prst="rect">
              <a:avLst/>
            </a:prstGeom>
          </p:spPr>
          <p:txBody>
            <a:bodyPr anchor="ctr" rtlCol="false" tIns="36896" lIns="36896" bIns="36896" rIns="36896"/>
            <a:lstStyle/>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 Start with a clear brief</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Give people a useful starting point</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Build accessibility in throughout - But what is accessibility?</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A beautiful map must also be usable</a:t>
              </a:r>
            </a:p>
            <a:p>
              <a:pPr algn="l">
                <a:lnSpc>
                  <a:spcPts val="3779"/>
                </a:lnSpc>
              </a:pPr>
            </a:p>
          </p:txBody>
        </p:sp>
      </p:grpSp>
      <p:sp>
        <p:nvSpPr>
          <p:cNvPr name="Freeform 9" id="9"/>
          <p:cNvSpPr/>
          <p:nvPr/>
        </p:nvSpPr>
        <p:spPr>
          <a:xfrm flipH="false" flipV="false" rot="0">
            <a:off x="511268" y="765542"/>
            <a:ext cx="12605124" cy="8845052"/>
          </a:xfrm>
          <a:custGeom>
            <a:avLst/>
            <a:gdLst/>
            <a:ahLst/>
            <a:cxnLst/>
            <a:rect r="r" b="b" t="t" l="l"/>
            <a:pathLst>
              <a:path h="8845052" w="12605124">
                <a:moveTo>
                  <a:pt x="0" y="0"/>
                </a:moveTo>
                <a:lnTo>
                  <a:pt x="12605124" y="0"/>
                </a:lnTo>
                <a:lnTo>
                  <a:pt x="12605124" y="8845052"/>
                </a:lnTo>
                <a:lnTo>
                  <a:pt x="0" y="8845052"/>
                </a:lnTo>
                <a:lnTo>
                  <a:pt x="0" y="0"/>
                </a:lnTo>
                <a:close/>
              </a:path>
            </a:pathLst>
          </a:custGeom>
          <a:blipFill>
            <a:blip r:embed="rId4"/>
            <a:stretch>
              <a:fillRect l="-168" t="0" r="0" b="-1943"/>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108536"/>
            </a:stretch>
          </a:blipFill>
        </p:spPr>
      </p:sp>
      <p:grpSp>
        <p:nvGrpSpPr>
          <p:cNvPr name="Group 3" id="3"/>
          <p:cNvGrpSpPr/>
          <p:nvPr/>
        </p:nvGrpSpPr>
        <p:grpSpPr>
          <a:xfrm rot="0">
            <a:off x="1005193" y="515586"/>
            <a:ext cx="8138807" cy="9080177"/>
            <a:chOff x="0" y="0"/>
            <a:chExt cx="5010653" cy="5590207"/>
          </a:xfrm>
        </p:grpSpPr>
        <p:sp>
          <p:nvSpPr>
            <p:cNvPr name="Freeform 4" id="4"/>
            <p:cNvSpPr/>
            <p:nvPr/>
          </p:nvSpPr>
          <p:spPr>
            <a:xfrm flipH="false" flipV="false" rot="0">
              <a:off x="0" y="0"/>
              <a:ext cx="5010653" cy="5590207"/>
            </a:xfrm>
            <a:custGeom>
              <a:avLst/>
              <a:gdLst/>
              <a:ahLst/>
              <a:cxnLst/>
              <a:rect r="r" b="b" t="t" l="l"/>
              <a:pathLst>
                <a:path h="5590207" w="5010653">
                  <a:moveTo>
                    <a:pt x="36147" y="0"/>
                  </a:moveTo>
                  <a:lnTo>
                    <a:pt x="4974506" y="0"/>
                  </a:lnTo>
                  <a:cubicBezTo>
                    <a:pt x="4994470" y="0"/>
                    <a:pt x="5010653" y="16184"/>
                    <a:pt x="5010653" y="36147"/>
                  </a:cubicBezTo>
                  <a:lnTo>
                    <a:pt x="5010653" y="5554060"/>
                  </a:lnTo>
                  <a:cubicBezTo>
                    <a:pt x="5010653" y="5574024"/>
                    <a:pt x="4994470" y="5590207"/>
                    <a:pt x="4974506" y="5590207"/>
                  </a:cubicBezTo>
                  <a:lnTo>
                    <a:pt x="36147" y="5590207"/>
                  </a:lnTo>
                  <a:cubicBezTo>
                    <a:pt x="16184" y="5590207"/>
                    <a:pt x="0" y="5574024"/>
                    <a:pt x="0" y="5554060"/>
                  </a:cubicBezTo>
                  <a:lnTo>
                    <a:pt x="0" y="36147"/>
                  </a:lnTo>
                  <a:cubicBezTo>
                    <a:pt x="0" y="16184"/>
                    <a:pt x="16184" y="0"/>
                    <a:pt x="36147" y="0"/>
                  </a:cubicBezTo>
                  <a:close/>
                </a:path>
              </a:pathLst>
            </a:custGeom>
            <a:solidFill>
              <a:srgbClr val="4D5452"/>
            </a:solidFill>
          </p:spPr>
        </p:sp>
        <p:sp>
          <p:nvSpPr>
            <p:cNvPr name="TextBox 5" id="5"/>
            <p:cNvSpPr txBox="true"/>
            <p:nvPr/>
          </p:nvSpPr>
          <p:spPr>
            <a:xfrm>
              <a:off x="0" y="-19050"/>
              <a:ext cx="5010653" cy="5609257"/>
            </a:xfrm>
            <a:prstGeom prst="rect">
              <a:avLst/>
            </a:prstGeom>
          </p:spPr>
          <p:txBody>
            <a:bodyPr anchor="ctr" rtlCol="false" tIns="36896" lIns="36896" bIns="36896" rIns="36896"/>
            <a:lstStyle/>
            <a:p>
              <a:pPr algn="ctr">
                <a:lnSpc>
                  <a:spcPts val="1423"/>
                </a:lnSpc>
              </a:pPr>
            </a:p>
          </p:txBody>
        </p:sp>
      </p:grpSp>
      <p:sp>
        <p:nvSpPr>
          <p:cNvPr name="Freeform 6" id="6"/>
          <p:cNvSpPr/>
          <p:nvPr/>
        </p:nvSpPr>
        <p:spPr>
          <a:xfrm flipH="false" flipV="false" rot="0">
            <a:off x="14280697" y="8242145"/>
            <a:ext cx="3374089" cy="1793891"/>
          </a:xfrm>
          <a:custGeom>
            <a:avLst/>
            <a:gdLst/>
            <a:ahLst/>
            <a:cxnLst/>
            <a:rect r="r" b="b" t="t" l="l"/>
            <a:pathLst>
              <a:path h="1793891" w="3374089">
                <a:moveTo>
                  <a:pt x="0" y="0"/>
                </a:moveTo>
                <a:lnTo>
                  <a:pt x="3374089" y="0"/>
                </a:lnTo>
                <a:lnTo>
                  <a:pt x="3374089" y="1793891"/>
                </a:lnTo>
                <a:lnTo>
                  <a:pt x="0" y="1793891"/>
                </a:lnTo>
                <a:lnTo>
                  <a:pt x="0" y="0"/>
                </a:lnTo>
                <a:close/>
              </a:path>
            </a:pathLst>
          </a:custGeom>
          <a:blipFill>
            <a:blip r:embed="rId4"/>
            <a:stretch>
              <a:fillRect l="0" t="0" r="0" b="0"/>
            </a:stretch>
          </a:blipFill>
        </p:spPr>
      </p:sp>
      <p:grpSp>
        <p:nvGrpSpPr>
          <p:cNvPr name="Group 7" id="7"/>
          <p:cNvGrpSpPr/>
          <p:nvPr/>
        </p:nvGrpSpPr>
        <p:grpSpPr>
          <a:xfrm rot="5400000">
            <a:off x="4741667" y="3301624"/>
            <a:ext cx="1383541" cy="1383541"/>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812800" y="406400"/>
                  </a:moveTo>
                  <a:lnTo>
                    <a:pt x="406400" y="0"/>
                  </a:lnTo>
                  <a:lnTo>
                    <a:pt x="406400" y="203200"/>
                  </a:lnTo>
                  <a:lnTo>
                    <a:pt x="0" y="203200"/>
                  </a:lnTo>
                  <a:lnTo>
                    <a:pt x="0" y="609600"/>
                  </a:lnTo>
                  <a:lnTo>
                    <a:pt x="406400" y="609600"/>
                  </a:lnTo>
                  <a:lnTo>
                    <a:pt x="406400" y="812800"/>
                  </a:lnTo>
                  <a:lnTo>
                    <a:pt x="812800" y="406400"/>
                  </a:lnTo>
                  <a:close/>
                </a:path>
              </a:pathLst>
            </a:custGeom>
            <a:solidFill>
              <a:srgbClr val="4D5452"/>
            </a:solidFill>
          </p:spPr>
        </p:sp>
        <p:sp>
          <p:nvSpPr>
            <p:cNvPr name="TextBox 9" id="9"/>
            <p:cNvSpPr txBox="true"/>
            <p:nvPr/>
          </p:nvSpPr>
          <p:spPr>
            <a:xfrm>
              <a:off x="0" y="146050"/>
              <a:ext cx="711200" cy="463550"/>
            </a:xfrm>
            <a:prstGeom prst="rect">
              <a:avLst/>
            </a:prstGeom>
          </p:spPr>
          <p:txBody>
            <a:bodyPr anchor="ctr" rtlCol="false" tIns="50800" lIns="50800" bIns="50800" rIns="50800"/>
            <a:lstStyle/>
            <a:p>
              <a:pPr algn="ctr">
                <a:lnSpc>
                  <a:spcPts val="2659"/>
                </a:lnSpc>
                <a:spcBef>
                  <a:spcPct val="0"/>
                </a:spcBef>
              </a:pPr>
            </a:p>
          </p:txBody>
        </p:sp>
      </p:grpSp>
      <p:sp>
        <p:nvSpPr>
          <p:cNvPr name="Freeform 10" id="10"/>
          <p:cNvSpPr/>
          <p:nvPr/>
        </p:nvSpPr>
        <p:spPr>
          <a:xfrm flipH="false" flipV="false" rot="0">
            <a:off x="9877286" y="2285738"/>
            <a:ext cx="7382014" cy="5539872"/>
          </a:xfrm>
          <a:custGeom>
            <a:avLst/>
            <a:gdLst/>
            <a:ahLst/>
            <a:cxnLst/>
            <a:rect r="r" b="b" t="t" l="l"/>
            <a:pathLst>
              <a:path h="5539872" w="7382014">
                <a:moveTo>
                  <a:pt x="0" y="0"/>
                </a:moveTo>
                <a:lnTo>
                  <a:pt x="7382014" y="0"/>
                </a:lnTo>
                <a:lnTo>
                  <a:pt x="7382014" y="5539872"/>
                </a:lnTo>
                <a:lnTo>
                  <a:pt x="0" y="5539872"/>
                </a:lnTo>
                <a:lnTo>
                  <a:pt x="0" y="0"/>
                </a:lnTo>
                <a:close/>
              </a:path>
            </a:pathLst>
          </a:custGeom>
          <a:blipFill>
            <a:blip r:embed="rId5"/>
            <a:stretch>
              <a:fillRect l="0" t="0" r="0" b="0"/>
            </a:stretch>
          </a:blipFill>
        </p:spPr>
      </p:sp>
      <p:sp>
        <p:nvSpPr>
          <p:cNvPr name="TextBox 11" id="11"/>
          <p:cNvSpPr txBox="true"/>
          <p:nvPr/>
        </p:nvSpPr>
        <p:spPr>
          <a:xfrm rot="0">
            <a:off x="1028700" y="6227941"/>
            <a:ext cx="7783429" cy="3331845"/>
          </a:xfrm>
          <a:prstGeom prst="rect">
            <a:avLst/>
          </a:prstGeom>
        </p:spPr>
        <p:txBody>
          <a:bodyPr anchor="t" rtlCol="false" tIns="0" lIns="0" bIns="0" rIns="0">
            <a:spAutoFit/>
          </a:bodyPr>
          <a:lstStyle/>
          <a:p>
            <a:pPr algn="l" marL="582930" indent="-291465" lvl="1">
              <a:lnSpc>
                <a:spcPts val="3779"/>
              </a:lnSpc>
              <a:buFont typeface="Arial"/>
              <a:buChar char="•"/>
            </a:pPr>
            <a:r>
              <a:rPr lang="en-US" b="true" sz="2700">
                <a:solidFill>
                  <a:srgbClr val="FFFFFF"/>
                </a:solidFill>
                <a:latin typeface="Helveticish Bold"/>
                <a:ea typeface="Helveticish Bold"/>
                <a:cs typeface="Helveticish Bold"/>
                <a:sym typeface="Helveticish Bold"/>
              </a:rPr>
              <a:t>Not every suggested route fitted the brief</a:t>
            </a:r>
          </a:p>
          <a:p>
            <a:pPr algn="l" marL="582930" indent="-291465" lvl="1">
              <a:lnSpc>
                <a:spcPts val="3779"/>
              </a:lnSpc>
              <a:buFont typeface="Arial"/>
              <a:buChar char="•"/>
            </a:pPr>
            <a:r>
              <a:rPr lang="en-US" b="true" sz="2700">
                <a:solidFill>
                  <a:srgbClr val="FFFFFF"/>
                </a:solidFill>
                <a:latin typeface="Helveticish Bold"/>
                <a:ea typeface="Helveticish Bold"/>
                <a:cs typeface="Helveticish Bold"/>
                <a:sym typeface="Helveticish Bold"/>
              </a:rPr>
              <a:t>Accessibility and route length mattered</a:t>
            </a:r>
          </a:p>
          <a:p>
            <a:pPr algn="l" marL="582930" indent="-291465" lvl="1">
              <a:lnSpc>
                <a:spcPts val="3779"/>
              </a:lnSpc>
              <a:buFont typeface="Arial"/>
              <a:buChar char="•"/>
            </a:pPr>
            <a:r>
              <a:rPr lang="en-US" b="true" sz="2700">
                <a:solidFill>
                  <a:srgbClr val="FFFFFF"/>
                </a:solidFill>
                <a:latin typeface="Helveticish Bold"/>
                <a:ea typeface="Helveticish Bold"/>
                <a:cs typeface="Helveticish Bold"/>
                <a:sym typeface="Helveticish Bold"/>
              </a:rPr>
              <a:t>Routes needed public transport connections</a:t>
            </a:r>
          </a:p>
          <a:p>
            <a:pPr algn="l" marL="582930" indent="-291465" lvl="1">
              <a:lnSpc>
                <a:spcPts val="3779"/>
              </a:lnSpc>
              <a:buFont typeface="Arial"/>
              <a:buChar char="•"/>
            </a:pPr>
            <a:r>
              <a:rPr lang="en-US" b="true" sz="2700">
                <a:solidFill>
                  <a:srgbClr val="FFFFFF"/>
                </a:solidFill>
                <a:latin typeface="Helveticish Bold"/>
                <a:ea typeface="Helveticish Bold"/>
                <a:cs typeface="Helveticish Bold"/>
                <a:sym typeface="Helveticish Bold"/>
              </a:rPr>
              <a:t>Co-design still requires decisions</a:t>
            </a:r>
          </a:p>
          <a:p>
            <a:pPr algn="l" marL="582930" indent="-291465" lvl="1">
              <a:lnSpc>
                <a:spcPts val="3779"/>
              </a:lnSpc>
              <a:buFont typeface="Arial"/>
              <a:buChar char="•"/>
            </a:pPr>
            <a:r>
              <a:rPr lang="en-US" b="true" sz="2700">
                <a:solidFill>
                  <a:srgbClr val="FFFFFF"/>
                </a:solidFill>
                <a:latin typeface="Helveticish Bold"/>
                <a:ea typeface="Helveticish Bold"/>
                <a:cs typeface="Helveticish Bold"/>
                <a:sym typeface="Helveticish Bold"/>
              </a:rPr>
              <a:t>Building Trust</a:t>
            </a:r>
          </a:p>
          <a:p>
            <a:pPr algn="l">
              <a:lnSpc>
                <a:spcPts val="3779"/>
              </a:lnSpc>
            </a:pPr>
          </a:p>
        </p:txBody>
      </p:sp>
      <p:sp>
        <p:nvSpPr>
          <p:cNvPr name="TextBox 12" id="12"/>
          <p:cNvSpPr txBox="true"/>
          <p:nvPr/>
        </p:nvSpPr>
        <p:spPr>
          <a:xfrm rot="0">
            <a:off x="1363795" y="4941374"/>
            <a:ext cx="7780205" cy="1652270"/>
          </a:xfrm>
          <a:prstGeom prst="rect">
            <a:avLst/>
          </a:prstGeom>
        </p:spPr>
        <p:txBody>
          <a:bodyPr anchor="t" rtlCol="false" tIns="0" lIns="0" bIns="0" rIns="0">
            <a:spAutoFit/>
          </a:bodyPr>
          <a:lstStyle/>
          <a:p>
            <a:pPr algn="just">
              <a:lnSpc>
                <a:spcPts val="6579"/>
              </a:lnSpc>
            </a:pPr>
            <a:r>
              <a:rPr lang="en-US" sz="4699" b="true">
                <a:solidFill>
                  <a:srgbClr val="4D5452"/>
                </a:solidFill>
                <a:latin typeface="Helveticish Bold"/>
                <a:ea typeface="Helveticish Bold"/>
                <a:cs typeface="Helveticish Bold"/>
                <a:sym typeface="Helveticish Bold"/>
              </a:rPr>
              <a:t>Setting clear boundaries</a:t>
            </a:r>
          </a:p>
          <a:p>
            <a:pPr algn="just">
              <a:lnSpc>
                <a:spcPts val="6579"/>
              </a:lnSpc>
            </a:pPr>
          </a:p>
        </p:txBody>
      </p:sp>
      <p:grpSp>
        <p:nvGrpSpPr>
          <p:cNvPr name="Group 13" id="13"/>
          <p:cNvGrpSpPr/>
          <p:nvPr/>
        </p:nvGrpSpPr>
        <p:grpSpPr>
          <a:xfrm rot="0">
            <a:off x="1597148" y="1915229"/>
            <a:ext cx="6206046" cy="2551897"/>
            <a:chOff x="0" y="0"/>
            <a:chExt cx="3820750" cy="1571074"/>
          </a:xfrm>
        </p:grpSpPr>
        <p:sp>
          <p:nvSpPr>
            <p:cNvPr name="Freeform 14" id="14"/>
            <p:cNvSpPr/>
            <p:nvPr/>
          </p:nvSpPr>
          <p:spPr>
            <a:xfrm flipH="false" flipV="false" rot="0">
              <a:off x="0" y="0"/>
              <a:ext cx="3820750" cy="1571074"/>
            </a:xfrm>
            <a:custGeom>
              <a:avLst/>
              <a:gdLst/>
              <a:ahLst/>
              <a:cxnLst/>
              <a:rect r="r" b="b" t="t" l="l"/>
              <a:pathLst>
                <a:path h="1571074" w="3820750">
                  <a:moveTo>
                    <a:pt x="47404" y="0"/>
                  </a:moveTo>
                  <a:lnTo>
                    <a:pt x="3773346" y="0"/>
                  </a:lnTo>
                  <a:cubicBezTo>
                    <a:pt x="3799527" y="0"/>
                    <a:pt x="3820750" y="21224"/>
                    <a:pt x="3820750" y="47404"/>
                  </a:cubicBezTo>
                  <a:lnTo>
                    <a:pt x="3820750" y="1523670"/>
                  </a:lnTo>
                  <a:cubicBezTo>
                    <a:pt x="3820750" y="1536242"/>
                    <a:pt x="3815756" y="1548300"/>
                    <a:pt x="3806866" y="1557190"/>
                  </a:cubicBezTo>
                  <a:cubicBezTo>
                    <a:pt x="3797976" y="1566080"/>
                    <a:pt x="3785918" y="1571074"/>
                    <a:pt x="3773346" y="1571074"/>
                  </a:cubicBezTo>
                  <a:lnTo>
                    <a:pt x="47404" y="1571074"/>
                  </a:lnTo>
                  <a:cubicBezTo>
                    <a:pt x="34832" y="1571074"/>
                    <a:pt x="22774" y="1566080"/>
                    <a:pt x="13884" y="1557190"/>
                  </a:cubicBezTo>
                  <a:cubicBezTo>
                    <a:pt x="4994" y="1548300"/>
                    <a:pt x="0" y="1536242"/>
                    <a:pt x="0" y="1523670"/>
                  </a:cubicBezTo>
                  <a:lnTo>
                    <a:pt x="0" y="47404"/>
                  </a:lnTo>
                  <a:cubicBezTo>
                    <a:pt x="0" y="34832"/>
                    <a:pt x="4994" y="22774"/>
                    <a:pt x="13884" y="13884"/>
                  </a:cubicBezTo>
                  <a:cubicBezTo>
                    <a:pt x="22774" y="4994"/>
                    <a:pt x="34832" y="0"/>
                    <a:pt x="47404" y="0"/>
                  </a:cubicBezTo>
                  <a:close/>
                </a:path>
              </a:pathLst>
            </a:custGeom>
            <a:solidFill>
              <a:srgbClr val="67C18C"/>
            </a:solidFill>
          </p:spPr>
        </p:sp>
        <p:sp>
          <p:nvSpPr>
            <p:cNvPr name="TextBox 15" id="15"/>
            <p:cNvSpPr txBox="true"/>
            <p:nvPr/>
          </p:nvSpPr>
          <p:spPr>
            <a:xfrm>
              <a:off x="0" y="-66675"/>
              <a:ext cx="3820750" cy="1637749"/>
            </a:xfrm>
            <a:prstGeom prst="rect">
              <a:avLst/>
            </a:prstGeom>
          </p:spPr>
          <p:txBody>
            <a:bodyPr anchor="ctr" rtlCol="false" tIns="36896" lIns="36896" bIns="36896" rIns="36896"/>
            <a:lstStyle/>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Trusted local partners</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Creative facilitation</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Community-created artwork</a:t>
              </a:r>
            </a:p>
            <a:p>
              <a:pPr algn="l" marL="582930" indent="-291465" lvl="1">
                <a:lnSpc>
                  <a:spcPts val="3779"/>
                </a:lnSpc>
                <a:buFont typeface="Arial"/>
                <a:buChar char="•"/>
              </a:pPr>
              <a:r>
                <a:rPr lang="en-US" b="true" sz="2700">
                  <a:solidFill>
                    <a:srgbClr val="000000"/>
                  </a:solidFill>
                  <a:latin typeface="Helveticish Bold"/>
                  <a:ea typeface="Helveticish Bold"/>
                  <a:cs typeface="Helveticish Bold"/>
                  <a:sym typeface="Helveticish Bold"/>
                </a:rPr>
                <a:t>Local detail that gave the map character</a:t>
              </a:r>
            </a:p>
          </p:txBody>
        </p:sp>
      </p:grpSp>
      <p:sp>
        <p:nvSpPr>
          <p:cNvPr name="TextBox 16" id="16"/>
          <p:cNvSpPr txBox="true"/>
          <p:nvPr/>
        </p:nvSpPr>
        <p:spPr>
          <a:xfrm rot="0">
            <a:off x="1389706" y="673591"/>
            <a:ext cx="7780205" cy="1652270"/>
          </a:xfrm>
          <a:prstGeom prst="rect">
            <a:avLst/>
          </a:prstGeom>
        </p:spPr>
        <p:txBody>
          <a:bodyPr anchor="t" rtlCol="false" tIns="0" lIns="0" bIns="0" rIns="0">
            <a:spAutoFit/>
          </a:bodyPr>
          <a:lstStyle/>
          <a:p>
            <a:pPr algn="l">
              <a:lnSpc>
                <a:spcPts val="6579"/>
              </a:lnSpc>
            </a:pPr>
            <a:r>
              <a:rPr lang="en-US" sz="4699" b="true">
                <a:solidFill>
                  <a:srgbClr val="4D5452"/>
                </a:solidFill>
                <a:latin typeface="Helveticish Bold"/>
                <a:ea typeface="Helveticish Bold"/>
                <a:cs typeface="Helveticish Bold"/>
                <a:sym typeface="Helveticish Bold"/>
              </a:rPr>
              <a:t>What worked well?</a:t>
            </a:r>
          </a:p>
          <a:p>
            <a:pPr algn="l">
              <a:lnSpc>
                <a:spcPts val="6579"/>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88730"/>
            </a:stretch>
          </a:blipFill>
        </p:spPr>
      </p:sp>
      <p:sp>
        <p:nvSpPr>
          <p:cNvPr name="Freeform 3" id="3"/>
          <p:cNvSpPr/>
          <p:nvPr/>
        </p:nvSpPr>
        <p:spPr>
          <a:xfrm flipH="false" flipV="false" rot="0">
            <a:off x="4719945" y="2969671"/>
            <a:ext cx="5776956" cy="6288629"/>
          </a:xfrm>
          <a:custGeom>
            <a:avLst/>
            <a:gdLst/>
            <a:ahLst/>
            <a:cxnLst/>
            <a:rect r="r" b="b" t="t" l="l"/>
            <a:pathLst>
              <a:path h="6288629" w="5776956">
                <a:moveTo>
                  <a:pt x="0" y="0"/>
                </a:moveTo>
                <a:lnTo>
                  <a:pt x="5776955" y="0"/>
                </a:lnTo>
                <a:lnTo>
                  <a:pt x="5776955" y="6288629"/>
                </a:lnTo>
                <a:lnTo>
                  <a:pt x="0" y="6288629"/>
                </a:lnTo>
                <a:lnTo>
                  <a:pt x="0" y="0"/>
                </a:lnTo>
                <a:close/>
              </a:path>
            </a:pathLst>
          </a:custGeom>
          <a:blipFill>
            <a:blip r:embed="rId4"/>
            <a:stretch>
              <a:fillRect l="0" t="0" r="0" b="0"/>
            </a:stretch>
          </a:blipFill>
        </p:spPr>
      </p:sp>
      <p:sp>
        <p:nvSpPr>
          <p:cNvPr name="Freeform 4" id="4"/>
          <p:cNvSpPr/>
          <p:nvPr/>
        </p:nvSpPr>
        <p:spPr>
          <a:xfrm flipH="false" flipV="false" rot="0">
            <a:off x="1344393" y="2371370"/>
            <a:ext cx="3918480" cy="1541929"/>
          </a:xfrm>
          <a:custGeom>
            <a:avLst/>
            <a:gdLst/>
            <a:ahLst/>
            <a:cxnLst/>
            <a:rect r="r" b="b" t="t" l="l"/>
            <a:pathLst>
              <a:path h="1541929" w="3918480">
                <a:moveTo>
                  <a:pt x="0" y="0"/>
                </a:moveTo>
                <a:lnTo>
                  <a:pt x="3918480" y="0"/>
                </a:lnTo>
                <a:lnTo>
                  <a:pt x="3918480" y="1541929"/>
                </a:lnTo>
                <a:lnTo>
                  <a:pt x="0" y="1541929"/>
                </a:lnTo>
                <a:lnTo>
                  <a:pt x="0" y="0"/>
                </a:lnTo>
                <a:close/>
              </a:path>
            </a:pathLst>
          </a:custGeom>
          <a:blipFill>
            <a:blip r:embed="rId5"/>
            <a:stretch>
              <a:fillRect l="0" t="0" r="0" b="0"/>
            </a:stretch>
          </a:blipFill>
        </p:spPr>
      </p:sp>
      <p:sp>
        <p:nvSpPr>
          <p:cNvPr name="Freeform 5" id="5"/>
          <p:cNvSpPr/>
          <p:nvPr/>
        </p:nvSpPr>
        <p:spPr>
          <a:xfrm flipH="false" flipV="false" rot="0">
            <a:off x="11631486" y="1797685"/>
            <a:ext cx="4690111" cy="6123452"/>
          </a:xfrm>
          <a:custGeom>
            <a:avLst/>
            <a:gdLst/>
            <a:ahLst/>
            <a:cxnLst/>
            <a:rect r="r" b="b" t="t" l="l"/>
            <a:pathLst>
              <a:path h="6123452" w="4690111">
                <a:moveTo>
                  <a:pt x="0" y="0"/>
                </a:moveTo>
                <a:lnTo>
                  <a:pt x="4690111" y="0"/>
                </a:lnTo>
                <a:lnTo>
                  <a:pt x="4690111" y="6123452"/>
                </a:lnTo>
                <a:lnTo>
                  <a:pt x="0" y="6123452"/>
                </a:lnTo>
                <a:lnTo>
                  <a:pt x="0" y="0"/>
                </a:lnTo>
                <a:close/>
              </a:path>
            </a:pathLst>
          </a:custGeom>
          <a:blipFill>
            <a:blip r:embed="rId6"/>
            <a:stretch>
              <a:fillRect l="0" t="0" r="0" b="0"/>
            </a:stretch>
          </a:blipFill>
        </p:spPr>
      </p:sp>
      <p:sp>
        <p:nvSpPr>
          <p:cNvPr name="TextBox 6" id="6"/>
          <p:cNvSpPr txBox="true"/>
          <p:nvPr/>
        </p:nvSpPr>
        <p:spPr>
          <a:xfrm rot="0">
            <a:off x="1668045" y="914400"/>
            <a:ext cx="7780205" cy="1652270"/>
          </a:xfrm>
          <a:prstGeom prst="rect">
            <a:avLst/>
          </a:prstGeom>
        </p:spPr>
        <p:txBody>
          <a:bodyPr anchor="t" rtlCol="false" tIns="0" lIns="0" bIns="0" rIns="0">
            <a:spAutoFit/>
          </a:bodyPr>
          <a:lstStyle/>
          <a:p>
            <a:pPr algn="l">
              <a:lnSpc>
                <a:spcPts val="6579"/>
              </a:lnSpc>
            </a:pPr>
            <a:r>
              <a:rPr lang="en-US" sz="4699" b="true">
                <a:solidFill>
                  <a:srgbClr val="4D5452"/>
                </a:solidFill>
                <a:latin typeface="Helveticish Bold"/>
                <a:ea typeface="Helveticish Bold"/>
                <a:cs typeface="Helveticish Bold"/>
                <a:sym typeface="Helveticish Bold"/>
              </a:rPr>
              <a:t>The Value of Building Trust</a:t>
            </a:r>
          </a:p>
          <a:p>
            <a:pPr algn="l">
              <a:lnSpc>
                <a:spcPts val="6579"/>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stretch>
              <a:fillRect l="0" t="0" r="0" b="-108536"/>
            </a:stretch>
          </a:blipFill>
        </p:spPr>
      </p:sp>
      <p:sp>
        <p:nvSpPr>
          <p:cNvPr name="Freeform 3" id="3"/>
          <p:cNvSpPr/>
          <p:nvPr/>
        </p:nvSpPr>
        <p:spPr>
          <a:xfrm flipH="false" flipV="false" rot="0">
            <a:off x="1424764" y="2648035"/>
            <a:ext cx="7127520" cy="6610265"/>
          </a:xfrm>
          <a:custGeom>
            <a:avLst/>
            <a:gdLst/>
            <a:ahLst/>
            <a:cxnLst/>
            <a:rect r="r" b="b" t="t" l="l"/>
            <a:pathLst>
              <a:path h="6610265" w="7127520">
                <a:moveTo>
                  <a:pt x="0" y="0"/>
                </a:moveTo>
                <a:lnTo>
                  <a:pt x="7127520" y="0"/>
                </a:lnTo>
                <a:lnTo>
                  <a:pt x="7127520" y="6610265"/>
                </a:lnTo>
                <a:lnTo>
                  <a:pt x="0" y="6610265"/>
                </a:lnTo>
                <a:lnTo>
                  <a:pt x="0" y="0"/>
                </a:lnTo>
                <a:close/>
              </a:path>
            </a:pathLst>
          </a:custGeom>
          <a:blipFill>
            <a:blip r:embed="rId4"/>
            <a:stretch>
              <a:fillRect l="0" t="0" r="-4563" b="0"/>
            </a:stretch>
          </a:blipFill>
        </p:spPr>
      </p:sp>
      <p:sp>
        <p:nvSpPr>
          <p:cNvPr name="Freeform 4" id="4"/>
          <p:cNvSpPr/>
          <p:nvPr/>
        </p:nvSpPr>
        <p:spPr>
          <a:xfrm flipH="false" flipV="false" rot="0">
            <a:off x="9144000" y="2982682"/>
            <a:ext cx="8120852" cy="5940972"/>
          </a:xfrm>
          <a:custGeom>
            <a:avLst/>
            <a:gdLst/>
            <a:ahLst/>
            <a:cxnLst/>
            <a:rect r="r" b="b" t="t" l="l"/>
            <a:pathLst>
              <a:path h="5940972" w="8120852">
                <a:moveTo>
                  <a:pt x="0" y="0"/>
                </a:moveTo>
                <a:lnTo>
                  <a:pt x="8120852" y="0"/>
                </a:lnTo>
                <a:lnTo>
                  <a:pt x="8120852" y="5940971"/>
                </a:lnTo>
                <a:lnTo>
                  <a:pt x="0" y="5940971"/>
                </a:lnTo>
                <a:lnTo>
                  <a:pt x="0" y="0"/>
                </a:lnTo>
                <a:close/>
              </a:path>
            </a:pathLst>
          </a:custGeom>
          <a:blipFill>
            <a:blip r:embed="rId5"/>
            <a:stretch>
              <a:fillRect l="0" t="-3892" r="0" b="0"/>
            </a:stretch>
          </a:blipFill>
        </p:spPr>
      </p:sp>
      <p:grpSp>
        <p:nvGrpSpPr>
          <p:cNvPr name="Group 5" id="5"/>
          <p:cNvGrpSpPr/>
          <p:nvPr/>
        </p:nvGrpSpPr>
        <p:grpSpPr>
          <a:xfrm rot="0">
            <a:off x="759983" y="836302"/>
            <a:ext cx="9526170" cy="1308785"/>
            <a:chOff x="0" y="0"/>
            <a:chExt cx="5864782" cy="805753"/>
          </a:xfrm>
        </p:grpSpPr>
        <p:sp>
          <p:nvSpPr>
            <p:cNvPr name="Freeform 6" id="6"/>
            <p:cNvSpPr/>
            <p:nvPr/>
          </p:nvSpPr>
          <p:spPr>
            <a:xfrm flipH="false" flipV="false" rot="0">
              <a:off x="0" y="0"/>
              <a:ext cx="5864782" cy="805753"/>
            </a:xfrm>
            <a:custGeom>
              <a:avLst/>
              <a:gdLst/>
              <a:ahLst/>
              <a:cxnLst/>
              <a:rect r="r" b="b" t="t" l="l"/>
              <a:pathLst>
                <a:path h="805753" w="5864782">
                  <a:moveTo>
                    <a:pt x="30883" y="0"/>
                  </a:moveTo>
                  <a:lnTo>
                    <a:pt x="5833900" y="0"/>
                  </a:lnTo>
                  <a:cubicBezTo>
                    <a:pt x="5850956" y="0"/>
                    <a:pt x="5864782" y="13827"/>
                    <a:pt x="5864782" y="30883"/>
                  </a:cubicBezTo>
                  <a:lnTo>
                    <a:pt x="5864782" y="774871"/>
                  </a:lnTo>
                  <a:cubicBezTo>
                    <a:pt x="5864782" y="791927"/>
                    <a:pt x="5850956" y="805753"/>
                    <a:pt x="5833900" y="805753"/>
                  </a:cubicBezTo>
                  <a:lnTo>
                    <a:pt x="30883" y="805753"/>
                  </a:lnTo>
                  <a:cubicBezTo>
                    <a:pt x="13827" y="805753"/>
                    <a:pt x="0" y="791927"/>
                    <a:pt x="0" y="774871"/>
                  </a:cubicBezTo>
                  <a:lnTo>
                    <a:pt x="0" y="30883"/>
                  </a:lnTo>
                  <a:cubicBezTo>
                    <a:pt x="0" y="13827"/>
                    <a:pt x="13827" y="0"/>
                    <a:pt x="30883" y="0"/>
                  </a:cubicBezTo>
                  <a:close/>
                </a:path>
              </a:pathLst>
            </a:custGeom>
            <a:solidFill>
              <a:srgbClr val="4D5452"/>
            </a:solidFill>
            <a:ln w="114300" cap="rnd">
              <a:solidFill>
                <a:srgbClr val="4D5452"/>
              </a:solidFill>
              <a:prstDash val="solid"/>
              <a:round/>
            </a:ln>
          </p:spPr>
        </p:sp>
        <p:sp>
          <p:nvSpPr>
            <p:cNvPr name="TextBox 7" id="7"/>
            <p:cNvSpPr txBox="true"/>
            <p:nvPr/>
          </p:nvSpPr>
          <p:spPr>
            <a:xfrm>
              <a:off x="0" y="-76200"/>
              <a:ext cx="5864782" cy="881953"/>
            </a:xfrm>
            <a:prstGeom prst="rect">
              <a:avLst/>
            </a:prstGeom>
          </p:spPr>
          <p:txBody>
            <a:bodyPr anchor="ctr" rtlCol="false" tIns="36896" lIns="36896" bIns="36896" rIns="36896"/>
            <a:lstStyle/>
            <a:p>
              <a:pPr algn="ctr">
                <a:lnSpc>
                  <a:spcPts val="3803"/>
                </a:lnSpc>
              </a:pPr>
            </a:p>
            <a:p>
              <a:pPr algn="ctr">
                <a:lnSpc>
                  <a:spcPts val="3803"/>
                </a:lnSpc>
              </a:pPr>
            </a:p>
          </p:txBody>
        </p:sp>
      </p:grpSp>
      <p:sp>
        <p:nvSpPr>
          <p:cNvPr name="TextBox 8" id="8"/>
          <p:cNvSpPr txBox="true"/>
          <p:nvPr/>
        </p:nvSpPr>
        <p:spPr>
          <a:xfrm rot="0">
            <a:off x="1275691" y="1185955"/>
            <a:ext cx="8494752" cy="533280"/>
          </a:xfrm>
          <a:prstGeom prst="rect">
            <a:avLst/>
          </a:prstGeom>
        </p:spPr>
        <p:txBody>
          <a:bodyPr anchor="t" rtlCol="false" tIns="0" lIns="0" bIns="0" rIns="0">
            <a:spAutoFit/>
          </a:bodyPr>
          <a:lstStyle/>
          <a:p>
            <a:pPr algn="ctr">
              <a:lnSpc>
                <a:spcPts val="4206"/>
              </a:lnSpc>
              <a:spcBef>
                <a:spcPct val="0"/>
              </a:spcBef>
            </a:pPr>
            <a:r>
              <a:rPr lang="en-US" b="true" sz="3004">
                <a:solidFill>
                  <a:srgbClr val="FFFFFF"/>
                </a:solidFill>
                <a:latin typeface="Helveticish Bold"/>
                <a:ea typeface="Helveticish Bold"/>
                <a:cs typeface="Helveticish Bold"/>
                <a:sym typeface="Helveticish Bold"/>
              </a:rPr>
              <a:t>Ashchurch for Tewkesbury Community Gallery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67C18C"/>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1028700"/>
            <a:ext cx="10455467" cy="5558823"/>
          </a:xfrm>
          <a:custGeom>
            <a:avLst/>
            <a:gdLst/>
            <a:ahLst/>
            <a:cxnLst/>
            <a:rect r="r" b="b" t="t" l="l"/>
            <a:pathLst>
              <a:path h="5558823" w="10455467">
                <a:moveTo>
                  <a:pt x="0" y="0"/>
                </a:moveTo>
                <a:lnTo>
                  <a:pt x="10455467" y="0"/>
                </a:lnTo>
                <a:lnTo>
                  <a:pt x="10455467" y="5558823"/>
                </a:lnTo>
                <a:lnTo>
                  <a:pt x="0" y="5558823"/>
                </a:lnTo>
                <a:lnTo>
                  <a:pt x="0" y="0"/>
                </a:lnTo>
                <a:close/>
              </a:path>
            </a:pathLst>
          </a:custGeom>
          <a:blipFill>
            <a:blip r:embed="rId2"/>
            <a:stretch>
              <a:fillRect l="0" t="0" r="0" b="0"/>
            </a:stretch>
          </a:blipFill>
        </p:spPr>
      </p:sp>
      <p:grpSp>
        <p:nvGrpSpPr>
          <p:cNvPr name="Group 3" id="3"/>
          <p:cNvGrpSpPr/>
          <p:nvPr/>
        </p:nvGrpSpPr>
        <p:grpSpPr>
          <a:xfrm rot="0">
            <a:off x="-1041163" y="7280201"/>
            <a:ext cx="20651280" cy="2502015"/>
            <a:chOff x="0" y="0"/>
            <a:chExt cx="12713952" cy="1540364"/>
          </a:xfrm>
        </p:grpSpPr>
        <p:sp>
          <p:nvSpPr>
            <p:cNvPr name="Freeform 4" id="4"/>
            <p:cNvSpPr/>
            <p:nvPr/>
          </p:nvSpPr>
          <p:spPr>
            <a:xfrm flipH="false" flipV="false" rot="0">
              <a:off x="0" y="0"/>
              <a:ext cx="12713953" cy="1540364"/>
            </a:xfrm>
            <a:custGeom>
              <a:avLst/>
              <a:gdLst/>
              <a:ahLst/>
              <a:cxnLst/>
              <a:rect r="r" b="b" t="t" l="l"/>
              <a:pathLst>
                <a:path h="1540364" w="12713953">
                  <a:moveTo>
                    <a:pt x="14246" y="0"/>
                  </a:moveTo>
                  <a:lnTo>
                    <a:pt x="12699707" y="0"/>
                  </a:lnTo>
                  <a:cubicBezTo>
                    <a:pt x="12707575" y="0"/>
                    <a:pt x="12713953" y="6378"/>
                    <a:pt x="12713953" y="14246"/>
                  </a:cubicBezTo>
                  <a:lnTo>
                    <a:pt x="12713953" y="1526119"/>
                  </a:lnTo>
                  <a:cubicBezTo>
                    <a:pt x="12713953" y="1529897"/>
                    <a:pt x="12712452" y="1533520"/>
                    <a:pt x="12709780" y="1536192"/>
                  </a:cubicBezTo>
                  <a:cubicBezTo>
                    <a:pt x="12707109" y="1538864"/>
                    <a:pt x="12703485" y="1540364"/>
                    <a:pt x="12699707" y="1540364"/>
                  </a:cubicBezTo>
                  <a:lnTo>
                    <a:pt x="14246" y="1540364"/>
                  </a:lnTo>
                  <a:cubicBezTo>
                    <a:pt x="10468" y="1540364"/>
                    <a:pt x="6844" y="1538864"/>
                    <a:pt x="4172" y="1536192"/>
                  </a:cubicBezTo>
                  <a:cubicBezTo>
                    <a:pt x="1501" y="1533520"/>
                    <a:pt x="0" y="1529897"/>
                    <a:pt x="0" y="1526119"/>
                  </a:cubicBezTo>
                  <a:lnTo>
                    <a:pt x="0" y="14246"/>
                  </a:lnTo>
                  <a:cubicBezTo>
                    <a:pt x="0" y="10468"/>
                    <a:pt x="1501" y="6844"/>
                    <a:pt x="4172" y="4172"/>
                  </a:cubicBezTo>
                  <a:cubicBezTo>
                    <a:pt x="6844" y="1501"/>
                    <a:pt x="10468" y="0"/>
                    <a:pt x="14246" y="0"/>
                  </a:cubicBezTo>
                  <a:close/>
                </a:path>
              </a:pathLst>
            </a:custGeom>
            <a:solidFill>
              <a:srgbClr val="FFFFFF"/>
            </a:solidFill>
          </p:spPr>
        </p:sp>
        <p:sp>
          <p:nvSpPr>
            <p:cNvPr name="TextBox 5" id="5"/>
            <p:cNvSpPr txBox="true"/>
            <p:nvPr/>
          </p:nvSpPr>
          <p:spPr>
            <a:xfrm>
              <a:off x="0" y="-19050"/>
              <a:ext cx="12713952" cy="1559414"/>
            </a:xfrm>
            <a:prstGeom prst="rect">
              <a:avLst/>
            </a:prstGeom>
          </p:spPr>
          <p:txBody>
            <a:bodyPr anchor="ctr" rtlCol="false" tIns="36896" lIns="36896" bIns="36896" rIns="36896"/>
            <a:lstStyle/>
            <a:p>
              <a:pPr algn="ctr">
                <a:lnSpc>
                  <a:spcPts val="1423"/>
                </a:lnSpc>
              </a:pPr>
            </a:p>
          </p:txBody>
        </p:sp>
      </p:grpSp>
      <p:pic>
        <p:nvPicPr>
          <p:cNvPr name="Picture 6" id="6"/>
          <p:cNvPicPr>
            <a:picLocks noChangeAspect="true"/>
          </p:cNvPicPr>
          <p:nvPr/>
        </p:nvPicPr>
        <p:blipFill>
          <a:blip r:embed="rId3"/>
          <a:stretch>
            <a:fillRect/>
          </a:stretch>
        </p:blipFill>
        <p:spPr>
          <a:xfrm rot="0">
            <a:off x="13746116" y="7034392"/>
            <a:ext cx="2949713" cy="2949713"/>
          </a:xfrm>
          <a:prstGeom prst="rect">
            <a:avLst/>
          </a:prstGeom>
        </p:spPr>
      </p:pic>
      <p:sp>
        <p:nvSpPr>
          <p:cNvPr name="TextBox 7" id="7"/>
          <p:cNvSpPr txBox="true"/>
          <p:nvPr/>
        </p:nvSpPr>
        <p:spPr>
          <a:xfrm rot="0">
            <a:off x="1303641" y="7671538"/>
            <a:ext cx="4430953" cy="2110678"/>
          </a:xfrm>
          <a:prstGeom prst="rect">
            <a:avLst/>
          </a:prstGeom>
        </p:spPr>
        <p:txBody>
          <a:bodyPr anchor="t" rtlCol="false" tIns="0" lIns="0" bIns="0" rIns="0">
            <a:spAutoFit/>
          </a:bodyPr>
          <a:lstStyle/>
          <a:p>
            <a:pPr algn="just">
              <a:lnSpc>
                <a:spcPts val="4206"/>
              </a:lnSpc>
            </a:pPr>
            <a:r>
              <a:rPr lang="en-US" sz="3004" b="true">
                <a:solidFill>
                  <a:srgbClr val="4D5452"/>
                </a:solidFill>
                <a:latin typeface="Helveticish Bold"/>
                <a:ea typeface="Helveticish Bold"/>
                <a:cs typeface="Helveticish Bold"/>
                <a:sym typeface="Helveticish Bold"/>
              </a:rPr>
              <a:t>Thank you for listening! </a:t>
            </a:r>
          </a:p>
          <a:p>
            <a:pPr algn="just">
              <a:lnSpc>
                <a:spcPts val="4206"/>
              </a:lnSpc>
            </a:pPr>
            <a:r>
              <a:rPr lang="en-US" sz="3004" b="true">
                <a:solidFill>
                  <a:srgbClr val="4D5452"/>
                </a:solidFill>
                <a:latin typeface="Helveticish Bold"/>
                <a:ea typeface="Helveticish Bold"/>
                <a:cs typeface="Helveticish Bold"/>
                <a:sym typeface="Helveticish Bold"/>
              </a:rPr>
              <a:t>www.gcrp.org.uk</a:t>
            </a:r>
          </a:p>
          <a:p>
            <a:pPr algn="just">
              <a:lnSpc>
                <a:spcPts val="4206"/>
              </a:lnSpc>
            </a:pPr>
            <a:r>
              <a:rPr lang="en-US" sz="3004" b="true">
                <a:solidFill>
                  <a:srgbClr val="4D5452"/>
                </a:solidFill>
                <a:latin typeface="Helveticish Bold"/>
                <a:ea typeface="Helveticish Bold"/>
                <a:cs typeface="Helveticish Bold"/>
                <a:sym typeface="Helveticish Bold"/>
              </a:rPr>
              <a:t>faatimah@gcrp.org.uk</a:t>
            </a:r>
          </a:p>
          <a:p>
            <a:pPr algn="just">
              <a:lnSpc>
                <a:spcPts val="4206"/>
              </a:lnSpc>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4D4C8B5418364D8D779720870E289A" ma:contentTypeVersion="19" ma:contentTypeDescription="Create a new document." ma:contentTypeScope="" ma:versionID="3ea64bda1b70492304c776172953fe2b">
  <xsd:schema xmlns:xsd="http://www.w3.org/2001/XMLSchema" xmlns:xs="http://www.w3.org/2001/XMLSchema" xmlns:p="http://schemas.microsoft.com/office/2006/metadata/properties" xmlns:ns2="104a47f3-9bf8-4a09-909e-697f2ff45180" xmlns:ns3="f70fc51b-0922-43dc-875f-7a3366134006" targetNamespace="http://schemas.microsoft.com/office/2006/metadata/properties" ma:root="true" ma:fieldsID="9d22ecf9b4e93da04bcc450c719ac791" ns2:_="" ns3:_="">
    <xsd:import namespace="104a47f3-9bf8-4a09-909e-697f2ff45180"/>
    <xsd:import namespace="f70fc51b-0922-43dc-875f-7a336613400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a47f3-9bf8-4a09-909e-697f2ff451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3c67136-3742-4b7c-9ff6-53771da8d31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70fc51b-0922-43dc-875f-7a336613400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71ccd247-f873-479e-8766-d4e87f18d8b3}" ma:internalName="TaxCatchAll" ma:showField="CatchAllData" ma:web="f70fc51b-0922-43dc-875f-7a33661340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70fc51b-0922-43dc-875f-7a3366134006" xsi:nil="true"/>
    <lcf76f155ced4ddcb4097134ff3c332f xmlns="104a47f3-9bf8-4a09-909e-697f2ff4518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CDC9B8F-7624-4720-8E87-34F6E7C2EAE1}"/>
</file>

<file path=customXml/itemProps2.xml><?xml version="1.0" encoding="utf-8"?>
<ds:datastoreItem xmlns:ds="http://schemas.openxmlformats.org/officeDocument/2006/customXml" ds:itemID="{E9757CC8-169B-4413-AA78-117A749CD5BD}"/>
</file>

<file path=customXml/itemProps3.xml><?xml version="1.0" encoding="utf-8"?>
<ds:datastoreItem xmlns:ds="http://schemas.openxmlformats.org/officeDocument/2006/customXml" ds:itemID="{3BA37CA7-DE22-46AE-8952-38A6C597F499}"/>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Tewkesbury Wellbeing Walks presentation</dc:title>
  <cp:revision>1</cp:revision>
  <dcterms:created xsi:type="dcterms:W3CDTF">2006-08-16T00:00:00Z</dcterms:created>
  <dcterms:modified xsi:type="dcterms:W3CDTF">2011-08-01T06:04:30Z</dcterms:modified>
  <dc:identifier>DAHUh4bLJWM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0x010100DB4D4C8B5418364D8D779720870E289A</vt:lpwstr>
  </property>
</Properties>
</file>